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5" r:id="rId3"/>
    <p:sldId id="262" r:id="rId4"/>
    <p:sldId id="280" r:id="rId5"/>
    <p:sldId id="278" r:id="rId6"/>
    <p:sldId id="279" r:id="rId7"/>
    <p:sldId id="281" r:id="rId8"/>
    <p:sldId id="270" r:id="rId9"/>
    <p:sldId id="272" r:id="rId10"/>
    <p:sldId id="282" r:id="rId11"/>
    <p:sldId id="269" r:id="rId12"/>
    <p:sldId id="283" r:id="rId13"/>
    <p:sldId id="277" r:id="rId14"/>
    <p:sldId id="264" r:id="rId15"/>
    <p:sldId id="276" r:id="rId16"/>
    <p:sldId id="273" r:id="rId17"/>
    <p:sldId id="267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B7CA6-451E-484E-A3B1-4074E097F0D4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1B48-24E5-487A-ACDA-38605D04A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0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DD2DFF-6CFC-4686-9E36-87079D7CDA4C}" type="slidenum">
              <a:rPr lang="zh-CN" altLang="en-US" sz="1200">
                <a:solidFill>
                  <a:srgbClr val="000000"/>
                </a:solidFill>
                <a:latin typeface="Calibri" pitchFamily="34" charset="0"/>
                <a:ea typeface="宋体"/>
              </a:rPr>
              <a:pPr/>
              <a:t>1</a:t>
            </a:fld>
            <a:endParaRPr lang="zh-CN" altLang="en-US" sz="1200">
              <a:solidFill>
                <a:srgbClr val="000000"/>
              </a:solidFill>
              <a:latin typeface="Calibri" pitchFamily="34" charset="0"/>
              <a:ea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22582-8173-432D-95B7-ADBFD776C88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6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1D3B84-E9E4-45B9-A820-F88EB42DD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6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7406F5-82BC-4A79-81FF-83F0E340F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38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88240B-7AF0-44E8-ABF5-64014E398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0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F24C882-863A-44E9-B457-A6D6A59FD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36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4277AF-3C34-4E1A-A933-164FED3E1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59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2BDFEB-147E-4139-B4CC-895296CBB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8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9EC826-04F5-4914-87F2-10E565EFB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6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514B57-DC10-41D9-97F8-A6F572225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2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349433-8D66-4D69-9792-5E28BD8AF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87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BBD527-C510-4E4C-BCAE-499979815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3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868D34-1D5F-4510-944A-65E3B3771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680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479624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FABE-B25A-4440-ADEF-FF88ED9801A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34A08-3619-44B1-813D-F9D0A6519BA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02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rao thuong_Beethoven Virus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41" y="5121275"/>
            <a:ext cx="295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Text Box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309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990600" y="3945315"/>
            <a:ext cx="8763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Arial" pitchFamily="34" charset="0"/>
              </a:rPr>
              <a:t>BÀI: LUYỆN TẬP </a:t>
            </a:r>
            <a:endParaRPr lang="en-US" sz="6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Arial" pitchFamily="34" charset="0"/>
              </a:rPr>
              <a:t>     ( </a:t>
            </a:r>
            <a:r>
              <a:rPr lang="en-US" sz="6600" b="1" dirty="0" smtClean="0">
                <a:solidFill>
                  <a:srgbClr val="000000"/>
                </a:solidFill>
                <a:latin typeface="Arial" pitchFamily="34" charset="0"/>
              </a:rPr>
              <a:t>tr151- </a:t>
            </a:r>
            <a:r>
              <a:rPr lang="en-US" sz="6600" b="1" dirty="0" err="1" smtClean="0">
                <a:solidFill>
                  <a:srgbClr val="000000"/>
                </a:solidFill>
                <a:latin typeface="Arial" pitchFamily="34" charset="0"/>
              </a:rPr>
              <a:t>dưới</a:t>
            </a:r>
            <a:r>
              <a:rPr lang="en-US" sz="6600" b="1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sz="66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-207960" y="833444"/>
            <a:ext cx="972502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Arial" pitchFamily="34" charset="0"/>
              </a:rPr>
              <a:t>TRƯỜNG TIỂU HỌC ÁI MỘ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915980"/>
      </p:ext>
    </p:extLst>
  </p:cSld>
  <p:clrMapOvr>
    <a:masterClrMapping/>
  </p:clrMapOvr>
  <p:transition spd="slow" advTm="5484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60.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129540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90500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17526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029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86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54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029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770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315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6293916" y="1264717"/>
            <a:ext cx="381000" cy="1813966"/>
          </a:xfrm>
          <a:prstGeom prst="leftBrace">
            <a:avLst>
              <a:gd name="adj1" fmla="val 8333"/>
              <a:gd name="adj2" fmla="val 51146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72200" y="1524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5943600" y="1447800"/>
            <a:ext cx="609600" cy="2286000"/>
          </a:xfrm>
          <a:prstGeom prst="lef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72200" y="3048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Left Brace 45"/>
          <p:cNvSpPr/>
          <p:nvPr/>
        </p:nvSpPr>
        <p:spPr>
          <a:xfrm rot="5400000">
            <a:off x="5238750" y="1390650"/>
            <a:ext cx="190500" cy="457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816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1" grpId="0" animBg="1"/>
      <p:bldP spid="42" grpId="0"/>
      <p:bldP spid="44" grpId="0" animBg="1"/>
      <p:bldP spid="45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29540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90500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17526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029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86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54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029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770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315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6293916" y="1264717"/>
            <a:ext cx="381000" cy="1813966"/>
          </a:xfrm>
          <a:prstGeom prst="leftBrace">
            <a:avLst>
              <a:gd name="adj1" fmla="val 8333"/>
              <a:gd name="adj2" fmla="val 51146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72200" y="1524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5943600" y="1447800"/>
            <a:ext cx="609600" cy="2286000"/>
          </a:xfrm>
          <a:prstGeom prst="lef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72200" y="3048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Left Brace 45"/>
          <p:cNvSpPr/>
          <p:nvPr/>
        </p:nvSpPr>
        <p:spPr>
          <a:xfrm rot="5400000">
            <a:off x="5238750" y="1390650"/>
            <a:ext cx="190500" cy="457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816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2826127"/>
            <a:ext cx="50032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 – 1 = 4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60:4 = 15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+ 60 = 75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75</a:t>
            </a:r>
          </a:p>
        </p:txBody>
      </p:sp>
    </p:spTree>
    <p:extLst>
      <p:ext uri="{BB962C8B-B14F-4D97-AF65-F5344CB8AC3E}">
        <p14:creationId xmlns:p14="http://schemas.microsoft.com/office/powerpoint/2010/main" val="13418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1" grpId="0" animBg="1"/>
      <p:bldP spid="42" grpId="0"/>
      <p:bldP spid="44" grpId="0" animBg="1"/>
      <p:bldP spid="45" grpId="0"/>
      <p:bldP spid="46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685800" y="21336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540kg.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35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63777"/>
              </p:ext>
            </p:extLst>
          </p:nvPr>
        </p:nvGraphicFramePr>
        <p:xfrm>
          <a:off x="5791200" y="3200400"/>
          <a:ext cx="5222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2357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00400"/>
                        <a:ext cx="5222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64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801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09700"/>
            <a:ext cx="6477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4 -1=3 (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540:3= 180 (kg)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180 + 540= 720(kg)</a:t>
            </a:r>
          </a:p>
          <a:p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180 kg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720kg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533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81600" y="5334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715000" y="5334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1816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7150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150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2484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2484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7818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7818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3152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16200000">
            <a:off x="6361176" y="115824"/>
            <a:ext cx="460248" cy="16002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248400" y="304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540</a:t>
            </a:r>
          </a:p>
        </p:txBody>
      </p:sp>
      <p:sp>
        <p:nvSpPr>
          <p:cNvPr id="35" name="Left Brace 34"/>
          <p:cNvSpPr/>
          <p:nvPr/>
        </p:nvSpPr>
        <p:spPr>
          <a:xfrm rot="5400000">
            <a:off x="5448300" y="114300"/>
            <a:ext cx="152400" cy="533400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34000" y="0"/>
            <a:ext cx="338554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6096000" y="381000"/>
            <a:ext cx="381000" cy="2057400"/>
          </a:xfrm>
          <a:prstGeom prst="leftBrac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172200" y="1524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3" grpId="0" animBg="1"/>
      <p:bldP spid="34" grpId="0"/>
      <p:bldP spid="35" grpId="0" animBg="1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62000" y="2971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6019800" y="3657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197" name="Text Box 41"/>
          <p:cNvSpPr txBox="1">
            <a:spLocks noChangeArrowheads="1"/>
          </p:cNvSpPr>
          <p:nvPr/>
        </p:nvSpPr>
        <p:spPr bwMode="auto">
          <a:xfrm>
            <a:off x="457200" y="1301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4.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sơ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198" name="Text Box 43"/>
          <p:cNvSpPr txBox="1">
            <a:spLocks noChangeArrowheads="1"/>
          </p:cNvSpPr>
          <p:nvPr/>
        </p:nvSpPr>
        <p:spPr bwMode="auto">
          <a:xfrm>
            <a:off x="762000" y="990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Số cây cam:</a:t>
            </a:r>
          </a:p>
        </p:txBody>
      </p:sp>
      <p:sp>
        <p:nvSpPr>
          <p:cNvPr id="8199" name="Text Box 44"/>
          <p:cNvSpPr txBox="1">
            <a:spLocks noChangeArrowheads="1"/>
          </p:cNvSpPr>
          <p:nvPr/>
        </p:nvSpPr>
        <p:spPr bwMode="auto">
          <a:xfrm>
            <a:off x="762000" y="1600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Số cây dứa:</a:t>
            </a:r>
          </a:p>
        </p:txBody>
      </p:sp>
      <p:sp>
        <p:nvSpPr>
          <p:cNvPr id="8200" name="Line 45"/>
          <p:cNvSpPr>
            <a:spLocks noChangeShapeType="1"/>
          </p:cNvSpPr>
          <p:nvPr/>
        </p:nvSpPr>
        <p:spPr bwMode="auto">
          <a:xfrm>
            <a:off x="27432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Line 46"/>
          <p:cNvSpPr>
            <a:spLocks noChangeShapeType="1"/>
          </p:cNvSpPr>
          <p:nvPr/>
        </p:nvSpPr>
        <p:spPr bwMode="auto">
          <a:xfrm>
            <a:off x="2754313" y="1824038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2" name="Line 47"/>
          <p:cNvSpPr>
            <a:spLocks noChangeShapeType="1"/>
          </p:cNvSpPr>
          <p:nvPr/>
        </p:nvSpPr>
        <p:spPr bwMode="auto">
          <a:xfrm>
            <a:off x="2732088" y="114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Line 48"/>
          <p:cNvSpPr>
            <a:spLocks noChangeShapeType="1"/>
          </p:cNvSpPr>
          <p:nvPr/>
        </p:nvSpPr>
        <p:spPr bwMode="auto">
          <a:xfrm>
            <a:off x="2720975" y="1654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Line 50"/>
          <p:cNvSpPr>
            <a:spLocks noChangeShapeType="1"/>
          </p:cNvSpPr>
          <p:nvPr/>
        </p:nvSpPr>
        <p:spPr bwMode="auto">
          <a:xfrm>
            <a:off x="3494088" y="1730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>
            <a:off x="3494088" y="15954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6" name="Line 53"/>
          <p:cNvSpPr>
            <a:spLocks noChangeShapeType="1"/>
          </p:cNvSpPr>
          <p:nvPr/>
        </p:nvSpPr>
        <p:spPr bwMode="auto">
          <a:xfrm>
            <a:off x="4267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7" name="Line 55"/>
          <p:cNvSpPr>
            <a:spLocks noChangeShapeType="1"/>
          </p:cNvSpPr>
          <p:nvPr/>
        </p:nvSpPr>
        <p:spPr bwMode="auto">
          <a:xfrm>
            <a:off x="72390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8" name="Line 56"/>
          <p:cNvSpPr>
            <a:spLocks noChangeShapeType="1"/>
          </p:cNvSpPr>
          <p:nvPr/>
        </p:nvSpPr>
        <p:spPr bwMode="auto">
          <a:xfrm>
            <a:off x="6553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9" name="Line 58"/>
          <p:cNvSpPr>
            <a:spLocks noChangeShapeType="1"/>
          </p:cNvSpPr>
          <p:nvPr/>
        </p:nvSpPr>
        <p:spPr bwMode="auto">
          <a:xfrm>
            <a:off x="5791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0" name="Line 59"/>
          <p:cNvSpPr>
            <a:spLocks noChangeShapeType="1"/>
          </p:cNvSpPr>
          <p:nvPr/>
        </p:nvSpPr>
        <p:spPr bwMode="auto">
          <a:xfrm>
            <a:off x="5029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1" name="AutoShape 60"/>
          <p:cNvSpPr>
            <a:spLocks/>
          </p:cNvSpPr>
          <p:nvPr/>
        </p:nvSpPr>
        <p:spPr bwMode="auto">
          <a:xfrm rot="-5400000">
            <a:off x="2995613" y="727075"/>
            <a:ext cx="190500" cy="762000"/>
          </a:xfrm>
          <a:prstGeom prst="rightBracket">
            <a:avLst>
              <a:gd name="adj" fmla="val 3333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12" name="AutoShape 61"/>
          <p:cNvSpPr>
            <a:spLocks/>
          </p:cNvSpPr>
          <p:nvPr/>
        </p:nvSpPr>
        <p:spPr bwMode="auto">
          <a:xfrm rot="-5400000">
            <a:off x="5287963" y="-176212"/>
            <a:ext cx="190500" cy="3733800"/>
          </a:xfrm>
          <a:prstGeom prst="rightBracket">
            <a:avLst>
              <a:gd name="adj" fmla="val 16333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13" name="AutoShape 62"/>
          <p:cNvSpPr>
            <a:spLocks/>
          </p:cNvSpPr>
          <p:nvPr/>
        </p:nvSpPr>
        <p:spPr bwMode="auto">
          <a:xfrm rot="5400000">
            <a:off x="4887913" y="-309562"/>
            <a:ext cx="228600" cy="4495800"/>
          </a:xfrm>
          <a:prstGeom prst="rightBracket">
            <a:avLst>
              <a:gd name="adj" fmla="val 1638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14" name="Text Box 63"/>
          <p:cNvSpPr txBox="1">
            <a:spLocks noChangeArrowheads="1"/>
          </p:cNvSpPr>
          <p:nvPr/>
        </p:nvSpPr>
        <p:spPr bwMode="auto">
          <a:xfrm>
            <a:off x="2700338" y="6143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?cây</a:t>
            </a:r>
          </a:p>
        </p:txBody>
      </p:sp>
      <p:sp>
        <p:nvSpPr>
          <p:cNvPr id="8215" name="Text Box 68"/>
          <p:cNvSpPr txBox="1">
            <a:spLocks noChangeArrowheads="1"/>
          </p:cNvSpPr>
          <p:nvPr/>
        </p:nvSpPr>
        <p:spPr bwMode="auto">
          <a:xfrm>
            <a:off x="4659313" y="1214438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170 cây</a:t>
            </a: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609600" y="3230563"/>
            <a:ext cx="769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cam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ít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hơn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dứa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170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cây.Tính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mỗi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cam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dứa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36" name="Object 5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77974"/>
              </p:ext>
            </p:extLst>
          </p:nvPr>
        </p:nvGraphicFramePr>
        <p:xfrm>
          <a:off x="4800600" y="4158307"/>
          <a:ext cx="457200" cy="88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36" name="Object 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58307"/>
                        <a:ext cx="457200" cy="887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Line 95"/>
          <p:cNvSpPr>
            <a:spLocks noChangeShapeType="1"/>
          </p:cNvSpPr>
          <p:nvPr/>
        </p:nvSpPr>
        <p:spPr bwMode="auto">
          <a:xfrm>
            <a:off x="2720975" y="1273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9" name="Line 95"/>
          <p:cNvSpPr>
            <a:spLocks noChangeShapeType="1"/>
          </p:cNvSpPr>
          <p:nvPr/>
        </p:nvSpPr>
        <p:spPr bwMode="auto">
          <a:xfrm>
            <a:off x="3494088" y="12144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0" name="Text Box 63"/>
          <p:cNvSpPr txBox="1">
            <a:spLocks noChangeArrowheads="1"/>
          </p:cNvSpPr>
          <p:nvPr/>
        </p:nvSpPr>
        <p:spPr bwMode="auto">
          <a:xfrm>
            <a:off x="4495800" y="2057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?cây</a:t>
            </a:r>
          </a:p>
        </p:txBody>
      </p:sp>
    </p:spTree>
    <p:extLst>
      <p:ext uri="{BB962C8B-B14F-4D97-AF65-F5344CB8AC3E}">
        <p14:creationId xmlns:p14="http://schemas.microsoft.com/office/powerpoint/2010/main" val="650784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95400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8100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981200"/>
            <a:ext cx="322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 – 1 =5(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590800"/>
            <a:ext cx="3703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3352800"/>
            <a:ext cx="393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170 : 5= 35(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962400"/>
            <a:ext cx="3610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4724400"/>
            <a:ext cx="349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5+ 175=240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9124" y="5657671"/>
            <a:ext cx="5822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1336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7889" y="3200400"/>
            <a:ext cx="623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5"/>
          <p:cNvSpPr txBox="1">
            <a:spLocks noChangeArrowheads="1"/>
          </p:cNvSpPr>
          <p:nvPr/>
        </p:nvSpPr>
        <p:spPr bwMode="auto">
          <a:xfrm>
            <a:off x="1219200" y="1371600"/>
            <a:ext cx="7086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!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743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(?)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5112" y="1143000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5400"/>
            <a:ext cx="2412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52613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048000"/>
            <a:ext cx="7288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657600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3200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970" y="3086675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42672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4267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C.4</a:t>
            </a:r>
          </a:p>
        </p:txBody>
      </p:sp>
      <p:sp>
        <p:nvSpPr>
          <p:cNvPr id="18" name="Explosion 1 17" hidden="1"/>
          <p:cNvSpPr/>
          <p:nvPr/>
        </p:nvSpPr>
        <p:spPr>
          <a:xfrm>
            <a:off x="6400800" y="4724400"/>
            <a:ext cx="27432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295400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19050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cam: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3528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276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886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528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2766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8862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624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8862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958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720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958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1054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816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1054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7150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912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57150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63246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008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63246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9342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3048000" y="2057400"/>
            <a:ext cx="609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619500" y="2095500"/>
            <a:ext cx="685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ight Brace 71"/>
          <p:cNvSpPr/>
          <p:nvPr/>
        </p:nvSpPr>
        <p:spPr>
          <a:xfrm rot="16200000">
            <a:off x="5295900" y="647700"/>
            <a:ext cx="381000" cy="3048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029200" y="152400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20" grpId="0"/>
      <p:bldP spid="33" grpId="0"/>
      <p:bldP spid="7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667000"/>
            <a:ext cx="496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381000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685800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295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cam: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05200" y="11430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290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0386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05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429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44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436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53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86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200400" y="1447800"/>
            <a:ext cx="609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771900" y="1485900"/>
            <a:ext cx="685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5448300" y="38100"/>
            <a:ext cx="381000" cy="3048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181600" y="91440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eft Brace 51"/>
          <p:cNvSpPr/>
          <p:nvPr/>
        </p:nvSpPr>
        <p:spPr>
          <a:xfrm rot="5400000">
            <a:off x="3657600" y="685800"/>
            <a:ext cx="304800" cy="609600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29000" y="45720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ight Brace 53"/>
          <p:cNvSpPr/>
          <p:nvPr/>
        </p:nvSpPr>
        <p:spPr>
          <a:xfrm rot="5400000">
            <a:off x="5143500" y="190500"/>
            <a:ext cx="381000" cy="3657600"/>
          </a:xfrm>
          <a:prstGeom prst="rightBrac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76800" y="213360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667000"/>
            <a:ext cx="5020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52800" y="3810000"/>
                <a:ext cx="10668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810000"/>
                <a:ext cx="1066800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33400" y="685800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295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cam: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05200" y="11430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290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0386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05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429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44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436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53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86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200400" y="1447800"/>
            <a:ext cx="609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771900" y="1485900"/>
            <a:ext cx="685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5448300" y="38100"/>
            <a:ext cx="381000" cy="3048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181600" y="91440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eft Brace 51"/>
          <p:cNvSpPr/>
          <p:nvPr/>
        </p:nvSpPr>
        <p:spPr>
          <a:xfrm rot="5400000">
            <a:off x="3657600" y="685800"/>
            <a:ext cx="304800" cy="609600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29000" y="45720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ight Brace 53"/>
          <p:cNvSpPr/>
          <p:nvPr/>
        </p:nvSpPr>
        <p:spPr>
          <a:xfrm rot="5400000">
            <a:off x="5143500" y="190500"/>
            <a:ext cx="381000" cy="3657600"/>
          </a:xfrm>
          <a:prstGeom prst="rightBrac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76800" y="213360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2514600"/>
            <a:ext cx="509222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0" y="0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733800" y="55626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3657600" y="556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419600" y="556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38200" y="5105400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38200" y="4038600"/>
            <a:ext cx="2941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: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3733800" y="44958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3657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4419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95800" y="44958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419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181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44958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181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43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ight Brace 86"/>
          <p:cNvSpPr/>
          <p:nvPr/>
        </p:nvSpPr>
        <p:spPr>
          <a:xfrm rot="5400000">
            <a:off x="4991100" y="4076700"/>
            <a:ext cx="533400" cy="1524000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953000" y="4953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3936990" y="5475157"/>
            <a:ext cx="381000" cy="762000"/>
          </a:xfrm>
          <a:prstGeom prst="rightBrac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ight Brace 89"/>
          <p:cNvSpPr/>
          <p:nvPr/>
        </p:nvSpPr>
        <p:spPr>
          <a:xfrm rot="16200000">
            <a:off x="4648200" y="3124200"/>
            <a:ext cx="457200" cy="2133600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962400" y="609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72000" y="34290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1219200"/>
            <a:ext cx="3685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752600"/>
            <a:ext cx="37224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2895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362200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467600" y="2819400"/>
          <a:ext cx="6096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819400"/>
                        <a:ext cx="60960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7" grpId="0" animBg="1"/>
      <p:bldP spid="88" grpId="0"/>
      <p:bldP spid="89" grpId="0" animBg="1"/>
      <p:bldP spid="90" grpId="0" animBg="1"/>
      <p:bldP spid="91" grpId="0"/>
      <p:bldP spid="92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12192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0" y="403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715000" y="1828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52400" y="1371600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               </a:t>
            </a:r>
            <a:endParaRPr lang="en-US" altLang="en-US" i="1"/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76200" y="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1066800" y="2649538"/>
            <a:ext cx="502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762000" y="310673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304800" y="6002338"/>
            <a:ext cx="883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7" name="Text Box 9"/>
          <p:cNvSpPr txBox="1">
            <a:spLocks noChangeArrowheads="1"/>
          </p:cNvSpPr>
          <p:nvPr/>
        </p:nvSpPr>
        <p:spPr bwMode="auto">
          <a:xfrm>
            <a:off x="6019800" y="379253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8" name="Text Box 10"/>
          <p:cNvSpPr txBox="1">
            <a:spLocks noChangeArrowheads="1"/>
          </p:cNvSpPr>
          <p:nvPr/>
        </p:nvSpPr>
        <p:spPr bwMode="auto">
          <a:xfrm>
            <a:off x="0" y="5011738"/>
            <a:ext cx="822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               </a:t>
            </a:r>
            <a:endParaRPr lang="en-US" altLang="en-US" i="1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62400" y="771029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/>
              <a:t>Bài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giải</a:t>
            </a:r>
            <a:endParaRPr lang="en-US" altLang="en-US" sz="24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14400" y="143033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Ta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đồ</a:t>
            </a:r>
            <a:r>
              <a:rPr lang="en-US" altLang="en-US" sz="2400" dirty="0"/>
              <a:t>: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00200" y="203993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Số thứ1: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971800" y="226853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524000" y="24971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Số thứ 2: 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971800" y="26495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4864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6482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100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810000" y="2573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2971800" y="2573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29718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AutoShape 30"/>
          <p:cNvSpPr>
            <a:spLocks/>
          </p:cNvSpPr>
          <p:nvPr/>
        </p:nvSpPr>
        <p:spPr bwMode="auto">
          <a:xfrm rot="5400000">
            <a:off x="4533900" y="1544638"/>
            <a:ext cx="228600" cy="1676400"/>
          </a:xfrm>
          <a:prstGeom prst="rightBracket">
            <a:avLst>
              <a:gd name="adj" fmla="val 61111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AutoShape 31"/>
          <p:cNvSpPr>
            <a:spLocks/>
          </p:cNvSpPr>
          <p:nvPr/>
        </p:nvSpPr>
        <p:spPr bwMode="auto">
          <a:xfrm rot="5400000">
            <a:off x="3314700" y="2306638"/>
            <a:ext cx="152400" cy="838200"/>
          </a:xfrm>
          <a:prstGeom prst="rightBracket">
            <a:avLst>
              <a:gd name="adj" fmla="val 4583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AutoShape 32"/>
          <p:cNvSpPr>
            <a:spLocks/>
          </p:cNvSpPr>
          <p:nvPr/>
        </p:nvSpPr>
        <p:spPr bwMode="auto">
          <a:xfrm rot="-5400000">
            <a:off x="4152900" y="858838"/>
            <a:ext cx="152400" cy="2514600"/>
          </a:xfrm>
          <a:prstGeom prst="rightBracket">
            <a:avLst>
              <a:gd name="adj" fmla="val 1375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3810000" y="21923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962400" y="16589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124200" y="28019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6177" name="Text Box 36"/>
          <p:cNvSpPr txBox="1">
            <a:spLocks noChangeArrowheads="1"/>
          </p:cNvSpPr>
          <p:nvPr/>
        </p:nvSpPr>
        <p:spPr bwMode="auto">
          <a:xfrm>
            <a:off x="304800" y="3563938"/>
            <a:ext cx="883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4419600" y="2497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30</a:t>
            </a: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371600" y="3030538"/>
            <a:ext cx="5715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</a:rPr>
              <a:t>Theo </a:t>
            </a:r>
            <a:r>
              <a:rPr lang="en-US" altLang="en-US" sz="2400" dirty="0" err="1">
                <a:solidFill>
                  <a:srgbClr val="0070C0"/>
                </a:solidFill>
              </a:rPr>
              <a:t>sơ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đồ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hiệu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nhau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</a:rPr>
              <a:t>           3  -  1  =  2 (</a:t>
            </a:r>
            <a:r>
              <a:rPr lang="en-US" altLang="en-US" sz="2400" dirty="0" err="1">
                <a:solidFill>
                  <a:srgbClr val="0070C0"/>
                </a:solidFill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70C0"/>
                </a:solidFill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thứ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</a:rPr>
              <a:t>:   30 : 2 = 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70C0"/>
                </a:solidFill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thứ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</a:rPr>
              <a:t>: 30 + 15 = 45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4114800" y="5181600"/>
            <a:ext cx="457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70C0"/>
                </a:solidFill>
              </a:rPr>
              <a:t>Đáp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số</a:t>
            </a:r>
            <a:r>
              <a:rPr lang="en-US" altLang="en-US" sz="2800" i="1" dirty="0">
                <a:solidFill>
                  <a:srgbClr val="0070C0"/>
                </a:solidFill>
              </a:rPr>
              <a:t>: </a:t>
            </a:r>
            <a:r>
              <a:rPr lang="en-US" altLang="en-US" sz="2800" i="1" dirty="0" err="1">
                <a:solidFill>
                  <a:srgbClr val="0070C0"/>
                </a:solidFill>
              </a:rPr>
              <a:t>Số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thứ</a:t>
            </a:r>
            <a:r>
              <a:rPr lang="en-US" altLang="en-US" sz="2800" i="1" dirty="0">
                <a:solidFill>
                  <a:srgbClr val="0070C0"/>
                </a:solidFill>
              </a:rPr>
              <a:t> nhất:45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0070C0"/>
                </a:solidFill>
              </a:rPr>
              <a:t>             </a:t>
            </a:r>
            <a:r>
              <a:rPr lang="en-US" altLang="en-US" sz="2800" i="1" dirty="0" err="1">
                <a:solidFill>
                  <a:srgbClr val="0070C0"/>
                </a:solidFill>
              </a:rPr>
              <a:t>Số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thứ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hai</a:t>
            </a:r>
            <a:r>
              <a:rPr lang="en-US" altLang="en-US" sz="2800" i="1" dirty="0">
                <a:solidFill>
                  <a:srgbClr val="0070C0"/>
                </a:solidFill>
              </a:rPr>
              <a:t>:  15</a:t>
            </a:r>
          </a:p>
        </p:txBody>
      </p:sp>
    </p:spTree>
    <p:extLst>
      <p:ext uri="{BB962C8B-B14F-4D97-AF65-F5344CB8AC3E}">
        <p14:creationId xmlns:p14="http://schemas.microsoft.com/office/powerpoint/2010/main" val="2393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8" grpId="0" animBg="1"/>
      <p:bldP spid="29" grpId="0" animBg="1"/>
      <p:bldP spid="30" grpId="0" animBg="1"/>
      <p:bldP spid="32" grpId="0"/>
      <p:bldP spid="33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661</Words>
  <Application>Microsoft Office PowerPoint</Application>
  <PresentationFormat>On-screen Show (4:3)</PresentationFormat>
  <Paragraphs>122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đồ: Số cây cam:             Số cây dứa: </dc:title>
  <dc:creator>18 LTV</dc:creator>
  <cp:lastModifiedBy>Sony 622</cp:lastModifiedBy>
  <cp:revision>65</cp:revision>
  <dcterms:created xsi:type="dcterms:W3CDTF">2017-03-25T00:43:32Z</dcterms:created>
  <dcterms:modified xsi:type="dcterms:W3CDTF">2022-04-01T01:41:39Z</dcterms:modified>
</cp:coreProperties>
</file>