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0" r:id="rId4"/>
    <p:sldId id="259" r:id="rId5"/>
    <p:sldId id="261" r:id="rId6"/>
    <p:sldId id="263" r:id="rId7"/>
    <p:sldId id="262" r:id="rId8"/>
    <p:sldId id="27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1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29A1-2507-4BCB-8769-FD470559C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5A4FC-7FDB-44DB-A622-5160B6D77D4D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FB7B-786F-4C42-81C1-80A266FD2F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WordArt 10"/>
          <p:cNvSpPr>
            <a:spLocks noChangeArrowheads="1" noChangeShapeType="1" noTextEdit="1"/>
          </p:cNvSpPr>
          <p:nvPr/>
        </p:nvSpPr>
        <p:spPr bwMode="auto">
          <a:xfrm>
            <a:off x="31045" y="1305101"/>
            <a:ext cx="3362325" cy="154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7" name="WordArt 15"/>
          <p:cNvSpPr>
            <a:spLocks noChangeArrowheads="1" noChangeShapeType="1" noTextEdit="1"/>
          </p:cNvSpPr>
          <p:nvPr/>
        </p:nvSpPr>
        <p:spPr bwMode="auto">
          <a:xfrm>
            <a:off x="3619500" y="2359818"/>
            <a:ext cx="5354638" cy="15120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CHUNG </a:t>
            </a:r>
          </a:p>
          <a:p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(TRANG153)</a:t>
            </a:r>
            <a:endParaRPr lang="en-US" sz="24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8" name="Object 7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849" y="2495550"/>
            <a:ext cx="7723188" cy="27527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-23382" y="117217"/>
            <a:ext cx="9167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TRƯỜNG TIỂU HỌC ÁI MỘ A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9577265"/>
      </p:ext>
    </p:extLst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3200400" y="971550"/>
            <a:ext cx="3962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Luyện tập chung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14400" y="1706166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 err="1"/>
              <a:t>Bài</a:t>
            </a:r>
            <a:r>
              <a:rPr lang="en-US" sz="2800" b="1" dirty="0"/>
              <a:t> 1. </a:t>
            </a:r>
            <a:r>
              <a:rPr lang="en-US" sz="2800" b="1" dirty="0" err="1"/>
              <a:t>Tính</a:t>
            </a:r>
            <a:r>
              <a:rPr lang="en-US" sz="2800" b="1" dirty="0"/>
              <a:t>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3400" y="2171700"/>
            <a:ext cx="4114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2800" b="1">
              <a:solidFill>
                <a:srgbClr val="0000CC"/>
              </a:solidFill>
            </a:endParaRPr>
          </a:p>
          <a:p>
            <a:r>
              <a:rPr lang="en-US" sz="2800" b="1">
                <a:solidFill>
                  <a:srgbClr val="0000CC"/>
                </a:solidFill>
              </a:rPr>
              <a:t>   </a:t>
            </a:r>
          </a:p>
        </p:txBody>
      </p:sp>
      <p:graphicFrame>
        <p:nvGraphicFramePr>
          <p:cNvPr id="25633" name="Object 33"/>
          <p:cNvGraphicFramePr>
            <a:graphicFrameLocks noChangeAspect="1"/>
          </p:cNvGraphicFramePr>
          <p:nvPr/>
        </p:nvGraphicFramePr>
        <p:xfrm>
          <a:off x="152400" y="2171700"/>
          <a:ext cx="1371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Equation" r:id="rId3" imgW="609336" imgH="393529" progId="">
                  <p:embed/>
                </p:oleObj>
              </mc:Choice>
              <mc:Fallback>
                <p:oleObj name="Equation" r:id="rId3" imgW="609336" imgH="393529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1700"/>
                        <a:ext cx="13716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5" name="Object 35"/>
          <p:cNvGraphicFramePr>
            <a:graphicFrameLocks noChangeAspect="1"/>
          </p:cNvGraphicFramePr>
          <p:nvPr/>
        </p:nvGraphicFramePr>
        <p:xfrm>
          <a:off x="4114800" y="2228850"/>
          <a:ext cx="16002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Equation" r:id="rId5" imgW="520474" imgH="393529" progId="">
                  <p:embed/>
                </p:oleObj>
              </mc:Choice>
              <mc:Fallback>
                <p:oleObj name="Equation" r:id="rId5" imgW="520474" imgH="393529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228850"/>
                        <a:ext cx="16002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6" name="Object 36"/>
          <p:cNvGraphicFramePr>
            <a:graphicFrameLocks noChangeAspect="1"/>
          </p:cNvGraphicFramePr>
          <p:nvPr/>
        </p:nvGraphicFramePr>
        <p:xfrm>
          <a:off x="152400" y="3086100"/>
          <a:ext cx="1371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Equation" r:id="rId7" imgW="571252" imgH="393529" progId="">
                  <p:embed/>
                </p:oleObj>
              </mc:Choice>
              <mc:Fallback>
                <p:oleObj name="Equation" r:id="rId7" imgW="571252" imgH="393529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86100"/>
                        <a:ext cx="13716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7" name="Object 37"/>
          <p:cNvGraphicFramePr>
            <a:graphicFrameLocks noChangeAspect="1"/>
          </p:cNvGraphicFramePr>
          <p:nvPr/>
        </p:nvGraphicFramePr>
        <p:xfrm>
          <a:off x="2616200" y="1476375"/>
          <a:ext cx="914400" cy="148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Equation" r:id="rId9" imgW="435285" imgH="677109" progId="">
                  <p:embed/>
                </p:oleObj>
              </mc:Choice>
              <mc:Fallback>
                <p:oleObj name="Equation" r:id="rId9" imgW="435285" imgH="677109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1476375"/>
                        <a:ext cx="914400" cy="148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8" name="Object 38"/>
          <p:cNvGraphicFramePr>
            <a:graphicFrameLocks noChangeAspect="1"/>
          </p:cNvGraphicFramePr>
          <p:nvPr/>
        </p:nvGraphicFramePr>
        <p:xfrm>
          <a:off x="3962400" y="3086100"/>
          <a:ext cx="15240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Equation" r:id="rId11" imgW="545863" imgH="393529" progId="">
                  <p:embed/>
                </p:oleObj>
              </mc:Choice>
              <mc:Fallback>
                <p:oleObj name="Equation" r:id="rId11" imgW="545863" imgH="393529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086100"/>
                        <a:ext cx="15240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0" name="Object 40"/>
          <p:cNvGraphicFramePr>
            <a:graphicFrameLocks noChangeAspect="1"/>
          </p:cNvGraphicFramePr>
          <p:nvPr/>
        </p:nvGraphicFramePr>
        <p:xfrm>
          <a:off x="1600200" y="2171700"/>
          <a:ext cx="2133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Equation" r:id="rId13" imgW="977476" imgH="393529" progId="">
                  <p:embed/>
                </p:oleObj>
              </mc:Choice>
              <mc:Fallback>
                <p:oleObj name="Equation" r:id="rId13" imgW="977476" imgH="393529" progId="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71700"/>
                        <a:ext cx="21336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1" name="Object 41"/>
          <p:cNvGraphicFramePr>
            <a:graphicFrameLocks noChangeAspect="1"/>
          </p:cNvGraphicFramePr>
          <p:nvPr/>
        </p:nvGraphicFramePr>
        <p:xfrm>
          <a:off x="5791200" y="2228850"/>
          <a:ext cx="2133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Equation" r:id="rId15" imgW="977476" imgH="393529" progId="">
                  <p:embed/>
                </p:oleObj>
              </mc:Choice>
              <mc:Fallback>
                <p:oleObj name="Equation" r:id="rId15" imgW="977476" imgH="393529" progId="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28850"/>
                        <a:ext cx="21336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2" name="Object 42"/>
          <p:cNvGraphicFramePr>
            <a:graphicFrameLocks noChangeAspect="1"/>
          </p:cNvGraphicFramePr>
          <p:nvPr/>
        </p:nvGraphicFramePr>
        <p:xfrm>
          <a:off x="1676400" y="3086100"/>
          <a:ext cx="15240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Equation" r:id="rId17" imgW="596641" imgH="393529" progId="">
                  <p:embed/>
                </p:oleObj>
              </mc:Choice>
              <mc:Fallback>
                <p:oleObj name="Equation" r:id="rId17" imgW="596641" imgH="393529" progId="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86100"/>
                        <a:ext cx="15240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3" name="Object 43"/>
          <p:cNvGraphicFramePr>
            <a:graphicFrameLocks noChangeAspect="1"/>
          </p:cNvGraphicFramePr>
          <p:nvPr/>
        </p:nvGraphicFramePr>
        <p:xfrm>
          <a:off x="5486400" y="3143250"/>
          <a:ext cx="25908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Equation" r:id="rId19" imgW="1167893" imgH="393529" progId="">
                  <p:embed/>
                </p:oleObj>
              </mc:Choice>
              <mc:Fallback>
                <p:oleObj name="Equation" r:id="rId19" imgW="1167893" imgH="393529" progId="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143250"/>
                        <a:ext cx="25908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749332"/>
              </p:ext>
            </p:extLst>
          </p:nvPr>
        </p:nvGraphicFramePr>
        <p:xfrm>
          <a:off x="304800" y="4012232"/>
          <a:ext cx="1676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Equation" r:id="rId21" imgW="698197" imgH="393529" progId="">
                  <p:embed/>
                </p:oleObj>
              </mc:Choice>
              <mc:Fallback>
                <p:oleObj name="Equation" r:id="rId21" imgW="698197" imgH="393529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012232"/>
                        <a:ext cx="16764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160951"/>
              </p:ext>
            </p:extLst>
          </p:nvPr>
        </p:nvGraphicFramePr>
        <p:xfrm>
          <a:off x="1981200" y="4069382"/>
          <a:ext cx="16764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23" imgW="710891" imgH="393529" progId="">
                  <p:embed/>
                </p:oleObj>
              </mc:Choice>
              <mc:Fallback>
                <p:oleObj name="Equation" r:id="rId23" imgW="710891" imgH="393529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069382"/>
                        <a:ext cx="16764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410013"/>
              </p:ext>
            </p:extLst>
          </p:nvPr>
        </p:nvGraphicFramePr>
        <p:xfrm>
          <a:off x="3742084" y="4097905"/>
          <a:ext cx="1219200" cy="741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25" imgW="571252" imgH="393529" progId="">
                  <p:embed/>
                </p:oleObj>
              </mc:Choice>
              <mc:Fallback>
                <p:oleObj name="Equation" r:id="rId25" imgW="571252" imgH="393529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2084" y="4097905"/>
                        <a:ext cx="1219200" cy="7417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486988"/>
              </p:ext>
            </p:extLst>
          </p:nvPr>
        </p:nvGraphicFramePr>
        <p:xfrm>
          <a:off x="4937311" y="4097905"/>
          <a:ext cx="1295400" cy="741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27" imgW="558558" imgH="393529" progId="">
                  <p:embed/>
                </p:oleObj>
              </mc:Choice>
              <mc:Fallback>
                <p:oleObj name="Equation" r:id="rId27" imgW="558558" imgH="393529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311" y="4097905"/>
                        <a:ext cx="1295400" cy="741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6816"/>
              </p:ext>
            </p:extLst>
          </p:nvPr>
        </p:nvGraphicFramePr>
        <p:xfrm>
          <a:off x="6232711" y="4067390"/>
          <a:ext cx="7620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29" imgW="317225" imgH="393359" progId="">
                  <p:embed/>
                </p:oleObj>
              </mc:Choice>
              <mc:Fallback>
                <p:oleObj name="Equation" r:id="rId29" imgW="317225" imgH="39335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2711" y="4067390"/>
                        <a:ext cx="7620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03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5"/>
              <p:cNvSpPr txBox="1">
                <a:spLocks noChangeArrowheads="1"/>
              </p:cNvSpPr>
              <p:nvPr/>
            </p:nvSpPr>
            <p:spPr>
              <a:xfrm>
                <a:off x="419100" y="693539"/>
                <a:ext cx="8229600" cy="3223022"/>
              </a:xfrm>
              <a:prstGeom prst="rect">
                <a:avLst/>
              </a:prstGeom>
              <a:noFill/>
              <a:ln/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sng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Bài 2:</a:t>
                </a:r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 </a:t>
                </a: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Tính diện tích của                            có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độ dài đáy là  </a:t>
                </a:r>
              </a:p>
              <a:p>
                <a:pPr marL="342900" lvl="0" indent="-342900">
                  <a:spcBef>
                    <a:spcPct val="50000"/>
                  </a:spcBef>
                  <a:defRPr/>
                </a:pP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18 cm , chiều cao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 độ dài đáy.</a:t>
                </a:r>
                <a:endPara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693539"/>
                <a:ext cx="8229600" cy="3223022"/>
              </a:xfrm>
              <a:prstGeom prst="rect">
                <a:avLst/>
              </a:prstGeom>
              <a:blipFill rotWithShape="0">
                <a:blip r:embed="rId2"/>
                <a:stretch>
                  <a:fillRect l="-1185" t="-151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886200" y="74295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smtClean="0">
                <a:solidFill>
                  <a:srgbClr val="0000FF"/>
                </a:solidFill>
              </a:rPr>
              <a:t>Hình </a:t>
            </a:r>
            <a:r>
              <a:rPr lang="en-US" sz="2400" b="1" i="1" dirty="0">
                <a:solidFill>
                  <a:srgbClr val="0000FF"/>
                </a:solidFill>
              </a:rPr>
              <a:t>bình </a:t>
            </a:r>
            <a:r>
              <a:rPr lang="en-US" sz="2400" b="1" i="1" dirty="0" smtClean="0">
                <a:solidFill>
                  <a:srgbClr val="0000FF"/>
                </a:solidFill>
              </a:rPr>
              <a:t>hành</a:t>
            </a:r>
            <a:endParaRPr lang="en-US" sz="2400" b="1" i="1" dirty="0">
              <a:solidFill>
                <a:srgbClr val="0000FF"/>
              </a:solidFill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562600" y="1428750"/>
            <a:ext cx="2819400" cy="1249503"/>
            <a:chOff x="3644" y="1248"/>
            <a:chExt cx="1924" cy="1033"/>
          </a:xfrm>
        </p:grpSpPr>
        <p:sp>
          <p:nvSpPr>
            <p:cNvPr id="5" name="AutoShape 14"/>
            <p:cNvSpPr>
              <a:spLocks noChangeArrowheads="1"/>
            </p:cNvSpPr>
            <p:nvPr/>
          </p:nvSpPr>
          <p:spPr bwMode="auto">
            <a:xfrm>
              <a:off x="3644" y="1248"/>
              <a:ext cx="1924" cy="755"/>
            </a:xfrm>
            <a:prstGeom prst="parallelogram">
              <a:avLst>
                <a:gd name="adj" fmla="val 750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4112" y="124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4112" y="1850"/>
              <a:ext cx="144" cy="144"/>
            </a:xfrm>
            <a:prstGeom prst="rect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4076" y="1322"/>
              <a:ext cx="556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Arial" charset="0"/>
                </a:rPr>
                <a:t>? cm</a:t>
              </a:r>
              <a:endParaRPr lang="en-US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4164" y="1971"/>
              <a:ext cx="624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Arial" charset="0"/>
                </a:rPr>
                <a:t>18cm</a:t>
              </a:r>
              <a:endParaRPr lang="en-US" b="1" dirty="0">
                <a:latin typeface="Arial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20"/>
              <p:cNvSpPr>
                <a:spLocks noChangeArrowheads="1"/>
              </p:cNvSpPr>
              <p:nvPr/>
            </p:nvSpPr>
            <p:spPr bwMode="auto">
              <a:xfrm>
                <a:off x="2209800" y="2369064"/>
                <a:ext cx="4572000" cy="2555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00FF"/>
                    </a:solidFill>
                  </a:rPr>
                  <a:t>              </a:t>
                </a:r>
                <a:r>
                  <a:rPr lang="en-US" sz="2400" b="1" i="1" u="sng" dirty="0">
                    <a:solidFill>
                      <a:srgbClr val="008000"/>
                    </a:solidFill>
                  </a:rPr>
                  <a:t>Bài giải</a:t>
                </a:r>
                <a:r>
                  <a:rPr lang="en-US" sz="2400" b="1" i="1" u="sng" dirty="0" smtClean="0">
                    <a:solidFill>
                      <a:srgbClr val="008000"/>
                    </a:solidFill>
                  </a:rPr>
                  <a:t>:</a:t>
                </a:r>
              </a:p>
              <a:p>
                <a:r>
                  <a:rPr lang="en-US" sz="2400" b="1" i="1" dirty="0" smtClean="0">
                    <a:solidFill>
                      <a:srgbClr val="00B050"/>
                    </a:solidFill>
                  </a:rPr>
                  <a:t>Chiều cao </a:t>
                </a:r>
                <a:r>
                  <a:rPr lang="en-US" sz="2400" b="1" dirty="0" smtClean="0">
                    <a:solidFill>
                      <a:srgbClr val="00B050"/>
                    </a:solidFill>
                  </a:rPr>
                  <a:t>hình bình hành là:</a:t>
                </a:r>
                <a:endParaRPr lang="en-US" sz="2400" b="1" i="1" dirty="0" smtClean="0">
                  <a:solidFill>
                    <a:srgbClr val="00B050"/>
                  </a:solidFill>
                </a:endParaRPr>
              </a:p>
              <a:p>
                <a:r>
                  <a:rPr lang="en-US" sz="2400" b="1" i="1" dirty="0" smtClean="0">
                    <a:solidFill>
                      <a:srgbClr val="00B050"/>
                    </a:solidFill>
                  </a:rPr>
                  <a:t>               </a:t>
                </a:r>
                <a:r>
                  <a:rPr lang="en-US" sz="2400" b="1" i="1" dirty="0" smtClean="0">
                    <a:solidFill>
                      <a:srgbClr val="0033CC"/>
                    </a:solidFill>
                  </a:rPr>
                  <a:t>18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i="1" dirty="0" smtClean="0">
                    <a:solidFill>
                      <a:srgbClr val="0033CC"/>
                    </a:solidFill>
                  </a:rPr>
                  <a:t> = 10</a:t>
                </a:r>
                <a:r>
                  <a:rPr lang="en-US" sz="2400" b="1" dirty="0" smtClean="0">
                    <a:solidFill>
                      <a:srgbClr val="0033CC"/>
                    </a:solidFill>
                  </a:rPr>
                  <a:t>(cm  </a:t>
                </a:r>
                <a:r>
                  <a:rPr lang="en-US" sz="2400" b="1" dirty="0" smtClean="0">
                    <a:solidFill>
                      <a:srgbClr val="0000FF"/>
                    </a:solidFill>
                  </a:rPr>
                  <a:t>)</a:t>
                </a:r>
                <a:endParaRPr lang="en-US" sz="2400" b="1" i="1" dirty="0">
                  <a:solidFill>
                    <a:srgbClr val="00B050"/>
                  </a:solidFill>
                </a:endParaRPr>
              </a:p>
              <a:p>
                <a:r>
                  <a:rPr lang="en-US" sz="2400" b="1" dirty="0">
                    <a:solidFill>
                      <a:srgbClr val="00B050"/>
                    </a:solidFill>
                  </a:rPr>
                  <a:t>Diện tích hình bình hành là:</a:t>
                </a:r>
              </a:p>
              <a:p>
                <a:r>
                  <a:rPr lang="en-US" sz="2400" b="1" dirty="0">
                    <a:solidFill>
                      <a:srgbClr val="0000FF"/>
                    </a:solidFill>
                  </a:rPr>
                  <a:t>         10 </a:t>
                </a:r>
                <a:r>
                  <a:rPr lang="en-US" sz="2400" b="1" dirty="0">
                    <a:solidFill>
                      <a:srgbClr val="0033CC"/>
                    </a:solidFill>
                  </a:rPr>
                  <a:t>x </a:t>
                </a:r>
                <a:r>
                  <a:rPr lang="en-US" sz="2400" b="1" dirty="0" smtClean="0">
                    <a:solidFill>
                      <a:srgbClr val="0033CC"/>
                    </a:solidFill>
                  </a:rPr>
                  <a:t>18 </a:t>
                </a:r>
                <a:r>
                  <a:rPr lang="en-US" sz="2400" b="1" dirty="0">
                    <a:solidFill>
                      <a:srgbClr val="0000FF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0000FF"/>
                    </a:solidFill>
                  </a:rPr>
                  <a:t>180 </a:t>
                </a:r>
                <a:r>
                  <a:rPr lang="en-US" sz="2400" b="1" dirty="0">
                    <a:solidFill>
                      <a:srgbClr val="0000FF"/>
                    </a:solidFill>
                  </a:rPr>
                  <a:t>(</a:t>
                </a:r>
                <a:r>
                  <a:rPr lang="en-US" sz="2400" b="1" dirty="0" smtClean="0">
                    <a:solidFill>
                      <a:srgbClr val="0000FF"/>
                    </a:solidFill>
                  </a:rPr>
                  <a:t>cm</a:t>
                </a:r>
                <a:r>
                  <a:rPr lang="en-US" sz="2400" b="1" baseline="30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US" sz="2400" b="1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US" sz="2400" b="1" dirty="0">
                    <a:solidFill>
                      <a:srgbClr val="0000FF"/>
                    </a:solidFill>
                  </a:rPr>
                  <a:t>)</a:t>
                </a:r>
              </a:p>
              <a:p>
                <a:r>
                  <a:rPr lang="en-US" sz="2400" b="1" dirty="0">
                    <a:solidFill>
                      <a:srgbClr val="0000FF"/>
                    </a:solidFill>
                  </a:rPr>
                  <a:t>              </a:t>
                </a:r>
                <a:r>
                  <a:rPr lang="en-US" sz="2400" b="1" u="sng" dirty="0">
                    <a:solidFill>
                      <a:srgbClr val="FF0000"/>
                    </a:solidFill>
                  </a:rPr>
                  <a:t>Đáp số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: </a:t>
                </a:r>
                <a:r>
                  <a:rPr lang="en-US" sz="2400" b="1" dirty="0" smtClean="0">
                    <a:solidFill>
                      <a:srgbClr val="3333CC"/>
                    </a:solidFill>
                  </a:rPr>
                  <a:t>180 cm</a:t>
                </a:r>
                <a:r>
                  <a:rPr lang="en-US" sz="2400" b="1" baseline="30000" dirty="0" smtClean="0">
                    <a:solidFill>
                      <a:srgbClr val="3333CC"/>
                    </a:solidFill>
                  </a:rPr>
                  <a:t>2</a:t>
                </a:r>
                <a:endParaRPr lang="en-US" sz="2400" b="1" dirty="0">
                  <a:solidFill>
                    <a:srgbClr val="3333CC"/>
                  </a:solidFill>
                </a:endParaRPr>
              </a:p>
            </p:txBody>
          </p:sp>
        </mc:Choice>
        <mc:Fallback xmlns="">
          <p:sp>
            <p:nvSpPr>
              <p:cNvPr id="1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9800" y="2369064"/>
                <a:ext cx="4572000" cy="2555571"/>
              </a:xfrm>
              <a:prstGeom prst="rect">
                <a:avLst/>
              </a:prstGeom>
              <a:blipFill rotWithShape="0">
                <a:blip r:embed="rId3"/>
                <a:stretch>
                  <a:fillRect l="-2133" b="-381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WordArt 16"/>
          <p:cNvSpPr>
            <a:spLocks noChangeArrowheads="1" noChangeShapeType="1" noTextEdit="1"/>
          </p:cNvSpPr>
          <p:nvPr/>
        </p:nvSpPr>
        <p:spPr bwMode="auto">
          <a:xfrm>
            <a:off x="2819400" y="209550"/>
            <a:ext cx="3886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Luyện tập chung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0" y="4743450"/>
            <a:ext cx="91440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 rot="5400000">
            <a:off x="-2305050" y="2305050"/>
            <a:ext cx="51435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 rot="-5400000">
            <a:off x="6305550" y="2305050"/>
            <a:ext cx="51435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 rot="10800000">
            <a:off x="0" y="0"/>
            <a:ext cx="91440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96678" y="742950"/>
            <a:ext cx="21399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000" b="1" u="sng" dirty="0">
                <a:solidFill>
                  <a:srgbClr val="CC0000"/>
                </a:solidFill>
              </a:rPr>
              <a:t>Bài tập </a:t>
            </a:r>
            <a:r>
              <a:rPr lang="en-US" sz="3000" b="1" u="sng" dirty="0" smtClean="0">
                <a:solidFill>
                  <a:srgbClr val="CC0000"/>
                </a:solidFill>
              </a:rPr>
              <a:t>3</a:t>
            </a:r>
            <a:endParaRPr lang="en-US" sz="3000" b="1" u="sng" dirty="0">
              <a:solidFill>
                <a:srgbClr val="CC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02" name="Text Box 14"/>
              <p:cNvSpPr txBox="1">
                <a:spLocks noChangeArrowheads="1"/>
              </p:cNvSpPr>
              <p:nvPr/>
            </p:nvSpPr>
            <p:spPr bwMode="auto">
              <a:xfrm>
                <a:off x="457200" y="1352550"/>
                <a:ext cx="8153400" cy="20347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3200" b="1" dirty="0" smtClean="0">
                    <a:solidFill>
                      <a:srgbClr val="0033CC"/>
                    </a:solidFill>
                  </a:rPr>
                  <a:t>Một gian </a:t>
                </a:r>
                <a:r>
                  <a:rPr lang="en-US" sz="32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hàng có 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63</a:t>
                </a:r>
                <a:r>
                  <a:rPr lang="en-US" sz="32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 đồ chơi gồm ô tô và búp bê, số búp bê </a:t>
                </a:r>
                <a:r>
                  <a:rPr lang="en-US" sz="3200" b="1" dirty="0" smtClean="0">
                    <a:solidFill>
                      <a:srgbClr val="0033CC"/>
                    </a:solidFill>
                  </a:rPr>
                  <a:t> </a:t>
                </a:r>
                <a:r>
                  <a:rPr lang="en-US" sz="3200" b="1" dirty="0" err="1">
                    <a:solidFill>
                      <a:srgbClr val="0033CC"/>
                    </a:solidFill>
                  </a:rPr>
                  <a:t>bằng</a:t>
                </a:r>
                <a:r>
                  <a:rPr lang="en-US" sz="3200" b="1" dirty="0">
                    <a:solidFill>
                      <a:srgbClr val="0033CC"/>
                    </a:solidFill>
                  </a:rPr>
                  <a:t> </a:t>
                </a:r>
                <a:r>
                  <a:rPr lang="en-US" sz="3200" b="1" dirty="0" smtClean="0">
                    <a:solidFill>
                      <a:srgbClr val="0033CC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33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33CC"/>
                    </a:solidFill>
                  </a:rPr>
                  <a:t>  </a:t>
                </a:r>
                <a:r>
                  <a:rPr lang="en-US" sz="3200" b="1" dirty="0" smtClean="0">
                    <a:solidFill>
                      <a:srgbClr val="0033CC"/>
                    </a:solidFill>
                  </a:rPr>
                  <a:t>số ô tô. Hỏi gian </a:t>
                </a:r>
                <a:r>
                  <a:rPr lang="en-US" sz="32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hàng 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32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đó có bao nhiêu chiếc ô tô</a:t>
                </a:r>
                <a:endParaRPr lang="en-US" sz="3200" b="1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12302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352550"/>
                <a:ext cx="8153400" cy="2034788"/>
              </a:xfrm>
              <a:prstGeom prst="rect">
                <a:avLst/>
              </a:prstGeom>
              <a:blipFill rotWithShape="0">
                <a:blip r:embed="rId2"/>
                <a:stretch>
                  <a:fillRect l="-1868" t="-4491" b="-808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WordArt 16"/>
          <p:cNvSpPr>
            <a:spLocks noChangeArrowheads="1" noChangeShapeType="1" noTextEdit="1"/>
          </p:cNvSpPr>
          <p:nvPr/>
        </p:nvSpPr>
        <p:spPr bwMode="auto">
          <a:xfrm>
            <a:off x="2819400" y="133350"/>
            <a:ext cx="3886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6600"/>
                    </a:gs>
                    <a:gs pos="50000">
                      <a:srgbClr val="99FF33"/>
                    </a:gs>
                    <a:gs pos="100000">
                      <a:srgbClr val="006600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Luyện tập chung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0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0" y="4743450"/>
            <a:ext cx="91440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 rot="5400000">
            <a:off x="-2305050" y="2305050"/>
            <a:ext cx="51435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 rot="-5400000">
            <a:off x="6305550" y="2305050"/>
            <a:ext cx="51435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 rot="10800000">
            <a:off x="0" y="0"/>
            <a:ext cx="9144000" cy="4000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304800" y="74295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dirty="0">
                <a:solidFill>
                  <a:srgbClr val="CC0000"/>
                </a:solidFill>
              </a:rPr>
              <a:t>Ta </a:t>
            </a:r>
            <a:r>
              <a:rPr lang="en-US" sz="2400" b="1" i="1" dirty="0" err="1">
                <a:solidFill>
                  <a:srgbClr val="CC0000"/>
                </a:solidFill>
              </a:rPr>
              <a:t>có</a:t>
            </a:r>
            <a:r>
              <a:rPr lang="en-US" sz="2400" b="1" i="1" dirty="0">
                <a:solidFill>
                  <a:srgbClr val="CC0000"/>
                </a:solidFill>
              </a:rPr>
              <a:t> </a:t>
            </a:r>
            <a:r>
              <a:rPr lang="en-US" sz="2400" b="1" i="1" dirty="0" err="1">
                <a:solidFill>
                  <a:srgbClr val="CC0000"/>
                </a:solidFill>
              </a:rPr>
              <a:t>sơ</a:t>
            </a:r>
            <a:r>
              <a:rPr lang="en-US" sz="2400" b="1" i="1" dirty="0">
                <a:solidFill>
                  <a:srgbClr val="CC0000"/>
                </a:solidFill>
              </a:rPr>
              <a:t> </a:t>
            </a:r>
            <a:r>
              <a:rPr lang="en-US" sz="2400" b="1" i="1" dirty="0" err="1">
                <a:solidFill>
                  <a:srgbClr val="CC0000"/>
                </a:solidFill>
              </a:rPr>
              <a:t>đồ</a:t>
            </a:r>
            <a:r>
              <a:rPr lang="en-US" sz="2400" b="1" i="1" dirty="0">
                <a:solidFill>
                  <a:srgbClr val="CC0000"/>
                </a:solidFill>
              </a:rPr>
              <a:t>: </a:t>
            </a:r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762000" y="16002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CC0000"/>
                </a:solidFill>
              </a:rPr>
              <a:t>Số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 smtClean="0">
                <a:solidFill>
                  <a:srgbClr val="CC0000"/>
                </a:solidFill>
              </a:rPr>
              <a:t>búp</a:t>
            </a:r>
            <a:r>
              <a:rPr lang="en-US" sz="2400" b="1" dirty="0" smtClean="0">
                <a:solidFill>
                  <a:srgbClr val="CC0000"/>
                </a:solidFill>
              </a:rPr>
              <a:t> </a:t>
            </a:r>
            <a:r>
              <a:rPr lang="en-US" sz="2400" b="1" dirty="0" err="1" smtClean="0">
                <a:solidFill>
                  <a:srgbClr val="CC0000"/>
                </a:solidFill>
              </a:rPr>
              <a:t>bê</a:t>
            </a:r>
            <a:r>
              <a:rPr lang="en-US" sz="2400" b="1" dirty="0" smtClean="0">
                <a:solidFill>
                  <a:srgbClr val="CC0000"/>
                </a:solidFill>
              </a:rPr>
              <a:t>:</a:t>
            </a:r>
            <a:endParaRPr lang="en-US" sz="2400" b="1" dirty="0">
              <a:solidFill>
                <a:srgbClr val="CC0000"/>
              </a:solidFill>
            </a:endParaRPr>
          </a:p>
        </p:txBody>
      </p:sp>
      <p:sp>
        <p:nvSpPr>
          <p:cNvPr id="11307" name="AutoShape 43"/>
          <p:cNvSpPr>
            <a:spLocks/>
          </p:cNvSpPr>
          <p:nvPr/>
        </p:nvSpPr>
        <p:spPr bwMode="auto">
          <a:xfrm>
            <a:off x="6324600" y="1485900"/>
            <a:ext cx="228600" cy="1257300"/>
          </a:xfrm>
          <a:prstGeom prst="rightBrace">
            <a:avLst>
              <a:gd name="adj1" fmla="val 61111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6629400" y="1953815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smtClean="0">
                <a:solidFill>
                  <a:srgbClr val="CC0000"/>
                </a:solidFill>
              </a:rPr>
              <a:t>63 đồ chơi</a:t>
            </a:r>
            <a:endParaRPr lang="en-US" sz="2800" b="1">
              <a:solidFill>
                <a:srgbClr val="CC0000"/>
              </a:solidFill>
            </a:endParaRP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990600" y="20574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CC0000"/>
                </a:solidFill>
              </a:rPr>
              <a:t>Số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smtClean="0">
                <a:solidFill>
                  <a:srgbClr val="CC0000"/>
                </a:solidFill>
              </a:rPr>
              <a:t>ô </a:t>
            </a:r>
            <a:r>
              <a:rPr lang="en-US" sz="2400" b="1" dirty="0" err="1" smtClean="0">
                <a:solidFill>
                  <a:srgbClr val="CC0000"/>
                </a:solidFill>
              </a:rPr>
              <a:t>tô</a:t>
            </a:r>
            <a:r>
              <a:rPr lang="en-US" sz="2400" b="1" dirty="0" smtClean="0">
                <a:solidFill>
                  <a:srgbClr val="CC0000"/>
                </a:solidFill>
              </a:rPr>
              <a:t>:</a:t>
            </a:r>
            <a:endParaRPr lang="en-US" sz="2400" b="1" dirty="0">
              <a:solidFill>
                <a:srgbClr val="CC0000"/>
              </a:solidFill>
            </a:endParaRPr>
          </a:p>
        </p:txBody>
      </p:sp>
      <p:sp>
        <p:nvSpPr>
          <p:cNvPr id="11330" name="Line 66"/>
          <p:cNvSpPr>
            <a:spLocks noChangeShapeType="1"/>
          </p:cNvSpPr>
          <p:nvPr/>
        </p:nvSpPr>
        <p:spPr bwMode="auto">
          <a:xfrm>
            <a:off x="2743200" y="177165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2" name="Line 68"/>
          <p:cNvSpPr>
            <a:spLocks noChangeShapeType="1"/>
          </p:cNvSpPr>
          <p:nvPr/>
        </p:nvSpPr>
        <p:spPr bwMode="auto">
          <a:xfrm>
            <a:off x="2743200" y="1657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3" name="Line 69"/>
          <p:cNvSpPr>
            <a:spLocks noChangeShapeType="1"/>
          </p:cNvSpPr>
          <p:nvPr/>
        </p:nvSpPr>
        <p:spPr bwMode="auto">
          <a:xfrm>
            <a:off x="3429000" y="1657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4" name="Line 70"/>
          <p:cNvSpPr>
            <a:spLocks noChangeShapeType="1"/>
          </p:cNvSpPr>
          <p:nvPr/>
        </p:nvSpPr>
        <p:spPr bwMode="auto">
          <a:xfrm>
            <a:off x="4114800" y="16573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2743200" y="22860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6" name="Line 72"/>
          <p:cNvSpPr>
            <a:spLocks noChangeShapeType="1"/>
          </p:cNvSpPr>
          <p:nvPr/>
        </p:nvSpPr>
        <p:spPr bwMode="auto">
          <a:xfrm>
            <a:off x="2743200" y="21717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7" name="Line 73"/>
          <p:cNvSpPr>
            <a:spLocks noChangeShapeType="1"/>
          </p:cNvSpPr>
          <p:nvPr/>
        </p:nvSpPr>
        <p:spPr bwMode="auto">
          <a:xfrm>
            <a:off x="3429000" y="21717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8" name="Line 74"/>
          <p:cNvSpPr>
            <a:spLocks noChangeShapeType="1"/>
          </p:cNvSpPr>
          <p:nvPr/>
        </p:nvSpPr>
        <p:spPr bwMode="auto">
          <a:xfrm>
            <a:off x="4114800" y="21717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4800600" y="21717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5486400" y="21717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41" name="Line 77"/>
          <p:cNvSpPr>
            <a:spLocks noChangeShapeType="1"/>
          </p:cNvSpPr>
          <p:nvPr/>
        </p:nvSpPr>
        <p:spPr bwMode="auto">
          <a:xfrm>
            <a:off x="6172200" y="21717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44" name="AutoShape 80"/>
          <p:cNvSpPr>
            <a:spLocks/>
          </p:cNvSpPr>
          <p:nvPr/>
        </p:nvSpPr>
        <p:spPr bwMode="auto">
          <a:xfrm rot="-5400000">
            <a:off x="4343400" y="400050"/>
            <a:ext cx="228600" cy="3429000"/>
          </a:xfrm>
          <a:prstGeom prst="rightBrace">
            <a:avLst>
              <a:gd name="adj1" fmla="val 93750"/>
              <a:gd name="adj2" fmla="val 5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4267200" y="1657350"/>
            <a:ext cx="327334" cy="461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</a:rPr>
              <a:t>?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3429000" y="4572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 dirty="0" err="1">
                <a:solidFill>
                  <a:srgbClr val="CC0000"/>
                </a:solidFill>
              </a:rPr>
              <a:t>Bài</a:t>
            </a:r>
            <a:r>
              <a:rPr lang="en-US" sz="2800" b="1" u="sng" dirty="0">
                <a:solidFill>
                  <a:srgbClr val="CC0000"/>
                </a:solidFill>
              </a:rPr>
              <a:t> </a:t>
            </a:r>
            <a:r>
              <a:rPr lang="en-US" sz="2800" b="1" u="sng" dirty="0" err="1">
                <a:solidFill>
                  <a:srgbClr val="CC0000"/>
                </a:solidFill>
              </a:rPr>
              <a:t>giải</a:t>
            </a:r>
            <a:r>
              <a:rPr lang="en-US" sz="2800" b="1" u="sng" dirty="0">
                <a:solidFill>
                  <a:srgbClr val="CC0000"/>
                </a:solidFill>
              </a:rPr>
              <a:t>: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1752600" y="2846784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Theo </a:t>
            </a:r>
            <a:r>
              <a:rPr lang="en-US" sz="2400" b="1" dirty="0" err="1">
                <a:solidFill>
                  <a:srgbClr val="CC0000"/>
                </a:solidFill>
              </a:rPr>
              <a:t>sơ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đồ</a:t>
            </a:r>
            <a:r>
              <a:rPr lang="en-US" sz="2400" b="1" dirty="0">
                <a:solidFill>
                  <a:srgbClr val="CC0000"/>
                </a:solidFill>
              </a:rPr>
              <a:t>, </a:t>
            </a:r>
            <a:r>
              <a:rPr lang="en-US" sz="2400" b="1" dirty="0" err="1">
                <a:solidFill>
                  <a:srgbClr val="CC0000"/>
                </a:solidFill>
              </a:rPr>
              <a:t>tổng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số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phần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bằng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nhau</a:t>
            </a:r>
            <a:r>
              <a:rPr lang="en-US" sz="2400" b="1" dirty="0">
                <a:solidFill>
                  <a:srgbClr val="CC0000"/>
                </a:solidFill>
              </a:rPr>
              <a:t> </a:t>
            </a:r>
            <a:r>
              <a:rPr lang="en-US" sz="2400" b="1" dirty="0" err="1">
                <a:solidFill>
                  <a:srgbClr val="CC0000"/>
                </a:solidFill>
              </a:rPr>
              <a:t>là</a:t>
            </a:r>
            <a:r>
              <a:rPr lang="en-US" sz="2400" b="1" dirty="0">
                <a:solidFill>
                  <a:srgbClr val="CC0000"/>
                </a:solidFill>
              </a:rPr>
              <a:t>: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3200400" y="3246834"/>
            <a:ext cx="269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2 + 5 = 7 (</a:t>
            </a:r>
            <a:r>
              <a:rPr lang="en-US" sz="2400" b="1" dirty="0" err="1">
                <a:solidFill>
                  <a:srgbClr val="CC0000"/>
                </a:solidFill>
              </a:rPr>
              <a:t>phần</a:t>
            </a:r>
            <a:r>
              <a:rPr lang="en-US" sz="2400" b="1" dirty="0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905001" y="3786485"/>
            <a:ext cx="6308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CC0000"/>
                </a:solidFill>
              </a:rPr>
              <a:t>Số </a:t>
            </a:r>
            <a:r>
              <a:rPr lang="en-US" sz="2400" b="1" dirty="0" smtClean="0">
                <a:solidFill>
                  <a:srgbClr val="CC0000"/>
                </a:solidFill>
              </a:rPr>
              <a:t>ô tô là</a:t>
            </a:r>
            <a:r>
              <a:rPr lang="en-US" sz="2400" b="1" dirty="0">
                <a:solidFill>
                  <a:srgbClr val="CC0000"/>
                </a:solidFill>
              </a:rPr>
              <a:t>: </a:t>
            </a:r>
            <a:r>
              <a:rPr lang="en-US" sz="2400" b="1" dirty="0" smtClean="0">
                <a:solidFill>
                  <a:srgbClr val="CC0000"/>
                </a:solidFill>
              </a:rPr>
              <a:t>63 </a:t>
            </a:r>
            <a:r>
              <a:rPr lang="en-US" sz="2400" b="1" dirty="0">
                <a:solidFill>
                  <a:srgbClr val="CC0000"/>
                </a:solidFill>
              </a:rPr>
              <a:t>: 7 x </a:t>
            </a:r>
            <a:r>
              <a:rPr lang="en-US" sz="2400" b="1" dirty="0" smtClean="0">
                <a:solidFill>
                  <a:srgbClr val="CC0000"/>
                </a:solidFill>
              </a:rPr>
              <a:t>5 </a:t>
            </a:r>
            <a:r>
              <a:rPr lang="en-US" sz="2400" b="1" dirty="0">
                <a:solidFill>
                  <a:srgbClr val="CC0000"/>
                </a:solidFill>
              </a:rPr>
              <a:t>= </a:t>
            </a:r>
            <a:r>
              <a:rPr lang="en-US" sz="2400" b="1" dirty="0" smtClean="0">
                <a:solidFill>
                  <a:srgbClr val="CC0000"/>
                </a:solidFill>
              </a:rPr>
              <a:t>45 (ô tô)</a:t>
            </a:r>
            <a:endParaRPr lang="en-US" sz="2400" b="1" dirty="0">
              <a:solidFill>
                <a:srgbClr val="CC0000"/>
              </a:solidFill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2743200" y="4229100"/>
            <a:ext cx="1766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 dirty="0">
                <a:solidFill>
                  <a:srgbClr val="CC0000"/>
                </a:solidFill>
              </a:rPr>
              <a:t>Đáp số: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3889660" y="4229099"/>
            <a:ext cx="3363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solidFill>
                  <a:srgbClr val="CC0000"/>
                </a:solidFill>
              </a:rPr>
              <a:t>45 ô </a:t>
            </a:r>
            <a:r>
              <a:rPr lang="en-US" sz="2400" b="1" dirty="0" err="1" smtClean="0">
                <a:solidFill>
                  <a:srgbClr val="CC0000"/>
                </a:solidFill>
              </a:rPr>
              <a:t>tô</a:t>
            </a:r>
            <a:endParaRPr lang="en-US" sz="2400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5" grpId="0"/>
      <p:bldP spid="11306" grpId="0"/>
      <p:bldP spid="11307" grpId="0" animBg="1"/>
      <p:bldP spid="11308" grpId="0"/>
      <p:bldP spid="11309" grpId="0"/>
      <p:bldP spid="11330" grpId="0" animBg="1"/>
      <p:bldP spid="11332" grpId="0" animBg="1"/>
      <p:bldP spid="11333" grpId="0" animBg="1"/>
      <p:bldP spid="11334" grpId="0" animBg="1"/>
      <p:bldP spid="11335" grpId="0" animBg="1"/>
      <p:bldP spid="11336" grpId="0" animBg="1"/>
      <p:bldP spid="11337" grpId="0" animBg="1"/>
      <p:bldP spid="11338" grpId="0" animBg="1"/>
      <p:bldP spid="11339" grpId="0" animBg="1"/>
      <p:bldP spid="11340" grpId="0" animBg="1"/>
      <p:bldP spid="11341" grpId="0" animBg="1"/>
      <p:bldP spid="11344" grpId="0" animBg="1"/>
      <p:bldP spid="11346" grpId="0" animBg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862653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smtClean="0"/>
              <a:t>4.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Năm</a:t>
            </a:r>
            <a:r>
              <a:rPr lang="en-US" sz="2400" dirty="0" smtClean="0">
                <a:solidFill>
                  <a:srgbClr val="FF0000"/>
                </a:solidFill>
              </a:rPr>
              <a:t> nay con </a:t>
            </a:r>
            <a:r>
              <a:rPr lang="en-US" sz="2400" dirty="0" err="1" smtClean="0">
                <a:solidFill>
                  <a:srgbClr val="FF0000"/>
                </a:solidFill>
              </a:rPr>
              <a:t>ít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hơn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35 </a:t>
            </a:r>
            <a:r>
              <a:rPr lang="en-US" sz="2400" dirty="0" err="1" smtClean="0">
                <a:solidFill>
                  <a:srgbClr val="FF0000"/>
                </a:solidFill>
              </a:rPr>
              <a:t>tuổi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và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err="1">
                <a:solidFill>
                  <a:srgbClr val="FF0000"/>
                </a:solidFill>
              </a:rPr>
              <a:t>bằng</a:t>
            </a:r>
            <a:r>
              <a:rPr lang="en-US" sz="2400" dirty="0">
                <a:solidFill>
                  <a:srgbClr val="FF0000"/>
                </a:solidFill>
              </a:rPr>
              <a:t>       </a:t>
            </a:r>
            <a:r>
              <a:rPr lang="en-US" sz="2400" dirty="0" err="1">
                <a:solidFill>
                  <a:srgbClr val="FF0000"/>
                </a:solidFill>
              </a:rPr>
              <a:t>tuổi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bố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</a:rPr>
              <a:t>Hỏi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năm</a:t>
            </a:r>
            <a:r>
              <a:rPr lang="en-US" sz="2400" dirty="0" smtClean="0">
                <a:solidFill>
                  <a:srgbClr val="FF0000"/>
                </a:solidFill>
              </a:rPr>
              <a:t> nay con </a:t>
            </a:r>
            <a:r>
              <a:rPr lang="en-US" sz="2400" dirty="0" err="1" smtClean="0">
                <a:solidFill>
                  <a:srgbClr val="FF0000"/>
                </a:solidFill>
              </a:rPr>
              <a:t>bao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nhiêu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tuổi</a:t>
            </a:r>
            <a:r>
              <a:rPr lang="en-US" sz="2400" dirty="0" smtClean="0">
                <a:solidFill>
                  <a:srgbClr val="FF0000"/>
                </a:solidFill>
              </a:rPr>
              <a:t>?.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9998976"/>
              </p:ext>
            </p:extLst>
          </p:nvPr>
        </p:nvGraphicFramePr>
        <p:xfrm>
          <a:off x="5978525" y="742950"/>
          <a:ext cx="425450" cy="685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742950"/>
                        <a:ext cx="425450" cy="6857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86200" y="14859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/>
              <a:t>Bài</a:t>
            </a:r>
            <a:r>
              <a:rPr lang="en-US" sz="2400" b="1" i="1" dirty="0"/>
              <a:t> </a:t>
            </a:r>
            <a:r>
              <a:rPr lang="en-US" sz="2400" b="1" i="1" dirty="0" err="1"/>
              <a:t>giải</a:t>
            </a:r>
            <a:r>
              <a:rPr lang="en-US" sz="2400" b="1" i="1" dirty="0"/>
              <a:t>: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1771650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Ta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sơ</a:t>
            </a:r>
            <a:r>
              <a:rPr lang="en-US" sz="2400" dirty="0"/>
              <a:t> </a:t>
            </a:r>
            <a:r>
              <a:rPr lang="en-US" sz="2400" dirty="0" err="1"/>
              <a:t>đồ</a:t>
            </a:r>
            <a:r>
              <a:rPr lang="en-US" sz="2400" dirty="0"/>
              <a:t>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12800" y="219075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Tuổi con: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812800" y="257175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Tuổi </a:t>
            </a:r>
            <a:r>
              <a:rPr lang="en-US" sz="2400" b="1" dirty="0" smtClean="0"/>
              <a:t>bố:</a:t>
            </a:r>
            <a:endParaRPr lang="en-US" sz="2400" b="1" dirty="0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590800" y="2800350"/>
            <a:ext cx="5791200" cy="342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2582863" y="2755106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6019800" y="2755106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3962400" y="2761060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7239000" y="2755106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6629400" y="2755106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4" name="Arc 16"/>
          <p:cNvSpPr>
            <a:spLocks/>
          </p:cNvSpPr>
          <p:nvPr/>
        </p:nvSpPr>
        <p:spPr bwMode="auto">
          <a:xfrm rot="16200000">
            <a:off x="6076953" y="514350"/>
            <a:ext cx="114299" cy="4343401"/>
          </a:xfrm>
          <a:custGeom>
            <a:avLst/>
            <a:gdLst>
              <a:gd name="G0" fmla="+- 254 0 0"/>
              <a:gd name="G1" fmla="+- 21587 0 0"/>
              <a:gd name="G2" fmla="+- 21600 0 0"/>
              <a:gd name="T0" fmla="*/ 1006 w 21854"/>
              <a:gd name="T1" fmla="*/ 0 h 43187"/>
              <a:gd name="T2" fmla="*/ 0 w 21854"/>
              <a:gd name="T3" fmla="*/ 43186 h 43187"/>
              <a:gd name="T4" fmla="*/ 254 w 21854"/>
              <a:gd name="T5" fmla="*/ 21587 h 4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54" h="43187" fill="none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</a:path>
              <a:path w="21854" h="43187" stroke="0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  <a:lnTo>
                  <a:pt x="254" y="215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276600" y="2033587"/>
            <a:ext cx="1676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? tuổi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1219200" y="3028950"/>
            <a:ext cx="571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Theo sơ đồ, hiệu số phần bằng nhau là: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3429000" y="3409950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9 </a:t>
            </a:r>
            <a:r>
              <a:rPr lang="en-US" sz="2400" dirty="0"/>
              <a:t>– 2 = </a:t>
            </a:r>
            <a:r>
              <a:rPr lang="en-US" sz="2400" dirty="0" smtClean="0"/>
              <a:t>7 </a:t>
            </a:r>
            <a:r>
              <a:rPr lang="en-US" sz="2400" dirty="0"/>
              <a:t>(phần)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825626" y="3880247"/>
            <a:ext cx="1984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Tuổi</a:t>
            </a:r>
            <a:r>
              <a:rPr lang="en-US" sz="2400" dirty="0"/>
              <a:t> con </a:t>
            </a:r>
            <a:r>
              <a:rPr lang="en-US" sz="2400" dirty="0" err="1"/>
              <a:t>là</a:t>
            </a:r>
            <a:r>
              <a:rPr lang="en-US" sz="2400" dirty="0"/>
              <a:t>: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429000" y="38862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35 </a:t>
            </a:r>
            <a:r>
              <a:rPr lang="en-US" sz="2400" dirty="0"/>
              <a:t>: </a:t>
            </a:r>
            <a:r>
              <a:rPr lang="en-US" sz="2400" dirty="0" smtClean="0"/>
              <a:t>7     2 </a:t>
            </a:r>
            <a:r>
              <a:rPr lang="en-US" sz="2400" dirty="0"/>
              <a:t>= 10 (</a:t>
            </a:r>
            <a:r>
              <a:rPr lang="en-US" sz="2400" dirty="0" err="1"/>
              <a:t>tuổi</a:t>
            </a:r>
            <a:r>
              <a:rPr lang="en-US" sz="2400" dirty="0"/>
              <a:t>)</a:t>
            </a:r>
          </a:p>
        </p:txBody>
      </p:sp>
      <p:graphicFrame>
        <p:nvGraphicFramePr>
          <p:cNvPr id="12312" name="Object 2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6430433"/>
              </p:ext>
            </p:extLst>
          </p:nvPr>
        </p:nvGraphicFramePr>
        <p:xfrm>
          <a:off x="4235878" y="4018360"/>
          <a:ext cx="298450" cy="248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114102" imgH="126780" progId="Equation.3">
                  <p:embed/>
                </p:oleObj>
              </mc:Choice>
              <mc:Fallback>
                <p:oleObj name="Equation" r:id="rId5" imgW="114102" imgH="126780" progId="Equation.3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878" y="4018360"/>
                        <a:ext cx="298450" cy="248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495800" y="4286250"/>
            <a:ext cx="297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/>
              <a:t>Đáp số :</a:t>
            </a:r>
            <a:r>
              <a:rPr lang="en-US" sz="2000" dirty="0"/>
              <a:t> Con: 10 </a:t>
            </a:r>
            <a:r>
              <a:rPr lang="en-US" sz="2000" dirty="0" smtClean="0"/>
              <a:t>tuổi</a:t>
            </a:r>
            <a:endParaRPr lang="en-US" sz="2000" dirty="0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5410200" y="2761060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5565775" y="2391966"/>
            <a:ext cx="83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smtClean="0"/>
              <a:t>35 </a:t>
            </a:r>
            <a:r>
              <a:rPr lang="en-US" sz="1600"/>
              <a:t>tuổi</a:t>
            </a: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2576514" y="2457450"/>
            <a:ext cx="1385887" cy="342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2590800" y="2412206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3962400" y="2400300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>
            <a:off x="3276600" y="2418160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1" name="Arc 33"/>
          <p:cNvSpPr>
            <a:spLocks/>
          </p:cNvSpPr>
          <p:nvPr/>
        </p:nvSpPr>
        <p:spPr bwMode="auto">
          <a:xfrm rot="16200000">
            <a:off x="3202980" y="1689696"/>
            <a:ext cx="163116" cy="1355725"/>
          </a:xfrm>
          <a:custGeom>
            <a:avLst/>
            <a:gdLst>
              <a:gd name="G0" fmla="+- 254 0 0"/>
              <a:gd name="G1" fmla="+- 21587 0 0"/>
              <a:gd name="G2" fmla="+- 21600 0 0"/>
              <a:gd name="T0" fmla="*/ 1006 w 21854"/>
              <a:gd name="T1" fmla="*/ 0 h 43187"/>
              <a:gd name="T2" fmla="*/ 0 w 21854"/>
              <a:gd name="T3" fmla="*/ 43186 h 43187"/>
              <a:gd name="T4" fmla="*/ 254 w 21854"/>
              <a:gd name="T5" fmla="*/ 21587 h 4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54" h="43187" fill="none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</a:path>
              <a:path w="21854" h="43187" stroke="0" extrusionOk="0">
                <a:moveTo>
                  <a:pt x="1005" y="0"/>
                </a:moveTo>
                <a:cubicBezTo>
                  <a:pt x="12635" y="405"/>
                  <a:pt x="21854" y="9950"/>
                  <a:pt x="21854" y="21587"/>
                </a:cubicBezTo>
                <a:cubicBezTo>
                  <a:pt x="21854" y="33516"/>
                  <a:pt x="12183" y="43187"/>
                  <a:pt x="254" y="43187"/>
                </a:cubicBezTo>
                <a:cubicBezTo>
                  <a:pt x="169" y="43187"/>
                  <a:pt x="84" y="43186"/>
                  <a:pt x="0" y="43185"/>
                </a:cubicBezTo>
                <a:lnTo>
                  <a:pt x="254" y="215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2582863" y="2457450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3962400" y="2451498"/>
            <a:ext cx="0" cy="33575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>
            <a:off x="3276600" y="2750993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4665662" y="2743200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>
            <a:off x="8382000" y="2771775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32"/>
          <p:cNvSpPr>
            <a:spLocks noChangeShapeType="1"/>
          </p:cNvSpPr>
          <p:nvPr/>
        </p:nvSpPr>
        <p:spPr bwMode="auto">
          <a:xfrm>
            <a:off x="7848600" y="2771775"/>
            <a:ext cx="0" cy="85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3" grpId="0"/>
      <p:bldP spid="12294" grpId="0"/>
      <p:bldP spid="12295" grpId="0"/>
      <p:bldP spid="12296" grpId="0"/>
      <p:bldP spid="12297" grpId="0" animBg="1"/>
      <p:bldP spid="12298" grpId="0" animBg="1"/>
      <p:bldP spid="12299" grpId="0" animBg="1"/>
      <p:bldP spid="12300" grpId="0" animBg="1"/>
      <p:bldP spid="12301" grpId="0" animBg="1"/>
      <p:bldP spid="12302" grpId="0" animBg="1"/>
      <p:bldP spid="12304" grpId="0" animBg="1"/>
      <p:bldP spid="12306" grpId="0"/>
      <p:bldP spid="12307" grpId="0"/>
      <p:bldP spid="12308" grpId="0"/>
      <p:bldP spid="12309" grpId="0"/>
      <p:bldP spid="12311" grpId="0"/>
      <p:bldP spid="12314" grpId="0"/>
      <p:bldP spid="12315" grpId="0" animBg="1"/>
      <p:bldP spid="12316" grpId="0"/>
      <p:bldP spid="12317" grpId="0" animBg="1"/>
      <p:bldP spid="12318" grpId="0" animBg="1"/>
      <p:bldP spid="12319" grpId="0" animBg="1"/>
      <p:bldP spid="12320" grpId="0" animBg="1"/>
      <p:bldP spid="12321" grpId="0" animBg="1"/>
      <p:bldP spid="12322" grpId="0" animBg="1"/>
      <p:bldP spid="12323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1" y="342900"/>
            <a:ext cx="10134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/>
              <a:t>Bài 5.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38400" y="742950"/>
          <a:ext cx="1295400" cy="86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</a:tblGrid>
              <a:tr h="430530">
                <a:tc>
                  <a:txBody>
                    <a:bodyPr/>
                    <a:lstStyle/>
                    <a:p>
                      <a:endParaRPr lang="en-US" sz="140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0530">
                <a:tc>
                  <a:txBody>
                    <a:bodyPr/>
                    <a:lstStyle/>
                    <a:p>
                      <a:endParaRPr lang="en-US" sz="140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628900"/>
          <a:ext cx="2057400" cy="8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</a:tblGrid>
              <a:tr h="4286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6800" y="2476500"/>
          <a:ext cx="2057400" cy="8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  <a:gridCol w="514350"/>
              </a:tblGrid>
              <a:tr h="42862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3657600"/>
          <a:ext cx="1543050" cy="8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</a:tblGrid>
              <a:tr h="42862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29150" y="3657600"/>
          <a:ext cx="1543050" cy="8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0"/>
                <a:gridCol w="514350"/>
                <a:gridCol w="514350"/>
              </a:tblGrid>
              <a:tr h="42862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33600" y="3429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Khoanh vào chữ đặt trước hình thích hợp</a:t>
            </a:r>
            <a:endParaRPr 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4191000" y="10287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Hình </a:t>
            </a:r>
            <a:r>
              <a:rPr lang="en-US" sz="2800" smtClean="0">
                <a:latin typeface=".VnAristoteH" pitchFamily="34" charset="0"/>
              </a:rPr>
              <a:t>H</a:t>
            </a:r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457200" y="1714500"/>
            <a:ext cx="7620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Phân số chỉ phần đã tô màu  của hình </a:t>
            </a:r>
            <a:r>
              <a:rPr lang="en-US" sz="2800" smtClean="0">
                <a:latin typeface=".VnAristoteH" pitchFamily="34" charset="0"/>
              </a:rPr>
              <a:t>H</a:t>
            </a:r>
            <a:r>
              <a:rPr lang="en-US" sz="2400" smtClean="0"/>
              <a:t>   bằng phân số chỉ phần đã tô màu của hình :</a:t>
            </a:r>
            <a:endParaRPr 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914400" y="272415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1000" y="2400301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B</a:t>
            </a:r>
            <a:endParaRPr lang="en-US" sz="3200" b="1"/>
          </a:p>
        </p:txBody>
      </p:sp>
      <p:sp>
        <p:nvSpPr>
          <p:cNvPr id="15" name="TextBox 14"/>
          <p:cNvSpPr txBox="1"/>
          <p:nvPr/>
        </p:nvSpPr>
        <p:spPr>
          <a:xfrm>
            <a:off x="990600" y="373957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14800" y="3676219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D</a:t>
            </a:r>
            <a:endParaRPr lang="en-US" sz="3200" b="1"/>
          </a:p>
        </p:txBody>
      </p:sp>
      <p:sp>
        <p:nvSpPr>
          <p:cNvPr id="17" name="Oval 16"/>
          <p:cNvSpPr/>
          <p:nvPr/>
        </p:nvSpPr>
        <p:spPr>
          <a:xfrm>
            <a:off x="4038600" y="2343150"/>
            <a:ext cx="685800" cy="800100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  <a:endParaRPr lang="en-US" sz="320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19200" y="173355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TIẾT HỌC ĐÃ KẾT THÚC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CHÚC CÁC EM HỌC TỐT!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545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D7E3B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340</Words>
  <Application>Microsoft Office PowerPoint</Application>
  <PresentationFormat>On-screen Show (16:9)</PresentationFormat>
  <Paragraphs>58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Administrator</cp:lastModifiedBy>
  <cp:revision>44</cp:revision>
  <dcterms:created xsi:type="dcterms:W3CDTF">2016-04-03T02:55:46Z</dcterms:created>
  <dcterms:modified xsi:type="dcterms:W3CDTF">2022-04-18T04:38:48Z</dcterms:modified>
</cp:coreProperties>
</file>