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03" r:id="rId3"/>
    <p:sldId id="288" r:id="rId4"/>
    <p:sldId id="298" r:id="rId5"/>
    <p:sldId id="286" r:id="rId6"/>
    <p:sldId id="285" r:id="rId7"/>
    <p:sldId id="275" r:id="rId8"/>
    <p:sldId id="296" r:id="rId9"/>
    <p:sldId id="292" r:id="rId10"/>
    <p:sldId id="293" r:id="rId11"/>
    <p:sldId id="289" r:id="rId12"/>
    <p:sldId id="280" r:id="rId13"/>
    <p:sldId id="28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800080"/>
    <a:srgbClr val="CCCC00"/>
    <a:srgbClr val="CCECFF"/>
    <a:srgbClr val="CC99FF"/>
    <a:srgbClr val="F7FDD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8614" autoAdjust="0"/>
  </p:normalViewPr>
  <p:slideViewPr>
    <p:cSldViewPr>
      <p:cViewPr>
        <p:scale>
          <a:sx n="80" d="100"/>
          <a:sy n="80" d="100"/>
        </p:scale>
        <p:origin x="-129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fld id="{E141249E-EF5E-45AD-B001-01DB277BF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32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DD2DFF-6CFC-4686-9E36-87079D7CDA4C}" type="slidenum">
              <a:rPr lang="zh-CN" altLang="en-US" sz="120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zh-CN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B52C1E-CAD0-475C-87B3-8945B5D79B26}" type="slidenum">
              <a:rPr lang="en-US" altLang="en-US" sz="1200" i="0">
                <a:latin typeface="Arial" charset="0"/>
              </a:rPr>
              <a:pPr/>
              <a:t>3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5D0776-0051-41CE-8D89-A95A3962E5F4}" type="slidenum">
              <a:rPr lang="en-US" altLang="en-US" sz="1200" i="0">
                <a:latin typeface="Arial" charset="0"/>
              </a:rPr>
              <a:pPr/>
              <a:t>4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DA8B2C-1262-4EA9-9946-F24BDE2118B5}" type="slidenum">
              <a:rPr lang="en-US" altLang="en-US" sz="1200" i="0">
                <a:latin typeface="Arial" charset="0"/>
              </a:rPr>
              <a:pPr/>
              <a:t>5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4E7A2E-49C1-4E51-BB0A-2025E3E1C38F}" type="slidenum">
              <a:rPr lang="en-US" altLang="en-US" sz="1200" i="0">
                <a:latin typeface="Arial" charset="0"/>
              </a:rPr>
              <a:pPr/>
              <a:t>6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95E8E6-9DCE-497E-B490-7B8BC2F6F227}" type="slidenum">
              <a:rPr lang="en-US" altLang="en-US" sz="1200" i="0">
                <a:latin typeface="Arial" charset="0"/>
              </a:rPr>
              <a:pPr/>
              <a:t>8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4A6D1A-BF8A-422F-B9E0-27CA1462B3F5}" type="slidenum">
              <a:rPr lang="en-US" altLang="en-US" sz="1200" i="0">
                <a:latin typeface="Arial" charset="0"/>
              </a:rPr>
              <a:pPr/>
              <a:t>9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5E7DFA-CECD-4919-8D17-FFC1CE78E045}" type="slidenum">
              <a:rPr lang="en-US" altLang="en-US" sz="1200" i="0">
                <a:latin typeface="Arial" charset="0"/>
              </a:rPr>
              <a:pPr/>
              <a:t>10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EB4EEF-590C-47E3-B141-7A8F85EB35C2}" type="slidenum">
              <a:rPr lang="en-US" altLang="en-US" sz="1200" i="0">
                <a:latin typeface="Arial" charset="0"/>
              </a:rPr>
              <a:pPr/>
              <a:t>11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062AB-F61D-4786-98A8-ACFBEB656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223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57020-A14A-46BE-8B56-C4FE0009F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1760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C1FFC-E4D7-4547-BD15-90D488D80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717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1F36D-6D4E-43A4-8858-35DD71D02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467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1D3B84-E9E4-45B9-A820-F88EB42DD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1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7406F5-82BC-4A79-81FF-83F0E340F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98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C88240B-7AF0-44E8-ABF5-64014E398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8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F24C882-863A-44E9-B457-A6D6A59FD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71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4277AF-3C34-4E1A-A933-164FED3E1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23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2BDFEB-147E-4139-B4CC-895296CBB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17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9EC826-04F5-4914-87F2-10E565EFB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95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67FE0-48A0-4E7B-9C29-B942CC57E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23303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8514B57-DC10-41D9-97F8-A6F572225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30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349433-8D66-4D69-9792-5E28BD8AF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312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0BBD527-C510-4E4C-BCAE-499979815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804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868D34-1D5F-4510-944A-65E3B3771E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70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96525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56420-66AF-4708-A825-674BE84A7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024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9755C-ED07-418E-8768-0A1B3D74F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1335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03B24-11B0-4547-B5DE-F2C1E5A9A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6629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006AC-632D-4A19-948C-4CE1C0B20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9314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F2982-5414-4AA1-BCD1-E74B3066B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08712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E5480-FE28-4DD1-9BB6-1D5F2D6B1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275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F3C14-5B96-4409-B579-85EFB5BD5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658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Arial" charset="0"/>
              </a:defRPr>
            </a:lvl1pPr>
          </a:lstStyle>
          <a:p>
            <a:fld id="{B3256C0B-5DAB-4973-93AD-F572F5DECC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C534A08-3619-44B1-813D-F9D0A6519BA4}" type="slidenum">
              <a:rPr lang="en-US" altLang="en-US" i="0"/>
              <a:pPr>
                <a:defRPr/>
              </a:pPr>
              <a:t>‹#›</a:t>
            </a:fld>
            <a:endParaRPr lang="en-US" altLang="en-US" i="0"/>
          </a:p>
        </p:txBody>
      </p:sp>
    </p:spTree>
    <p:extLst>
      <p:ext uri="{BB962C8B-B14F-4D97-AF65-F5344CB8AC3E}">
        <p14:creationId xmlns:p14="http://schemas.microsoft.com/office/powerpoint/2010/main" val="8941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oan%20yen\ANH_VE_TINH_DEP_QUE_HUONG__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5" Type="http://schemas.openxmlformats.org/officeDocument/2006/relationships/hyperlink" Target="../../My%20Documents/Bai%202.doc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rao thuong_Beethoven Virus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5121275"/>
            <a:ext cx="295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Text Box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309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-207963" y="833438"/>
            <a:ext cx="972502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5400" b="1" i="0" smtClean="0">
                <a:solidFill>
                  <a:srgbClr val="FF0000"/>
                </a:solidFill>
                <a:latin typeface="Arial" pitchFamily="34" charset="0"/>
              </a:rPr>
              <a:t>TRƯỜNG TIỂU HỌC ÁI MỘ A</a:t>
            </a:r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685800" y="3762499"/>
            <a:ext cx="8305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hiệu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tỉ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i="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đó</a:t>
            </a:r>
            <a:r>
              <a:rPr lang="en-US" sz="3300" i="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300" i="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612162"/>
      </p:ext>
    </p:extLst>
  </p:cSld>
  <p:clrMapOvr>
    <a:masterClrMapping/>
  </p:clrMapOvr>
  <p:transition spd="slow" advTm="5484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b="1" i="0">
              <a:solidFill>
                <a:srgbClr val="3333FF"/>
              </a:solidFill>
            </a:endParaRPr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8855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152400" y="2286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3333FF"/>
                </a:solidFill>
                <a:latin typeface="Times New Roman" pitchFamily="18" charset="0"/>
              </a:rPr>
              <a:t>Bài tập 3</a:t>
            </a:r>
            <a:r>
              <a:rPr lang="en-US" altLang="en-US" sz="2800" i="0" u="sng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en-US" altLang="en-US" sz="2800" i="0">
                <a:solidFill>
                  <a:srgbClr val="3333FF"/>
                </a:solidFill>
                <a:latin typeface="Times New Roman" pitchFamily="18" charset="0"/>
              </a:rPr>
              <a:t> Hiệu của hai số bằng số bé nhất có ba chữ số. Tỉ số của hai số đó là     . Tìm hai số đó. 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570163" y="625475"/>
            <a:ext cx="401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9</a:t>
            </a:r>
          </a:p>
          <a:p>
            <a:pPr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2601913" y="1062038"/>
            <a:ext cx="2286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609600" y="1463675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   		</a:t>
            </a:r>
            <a:r>
              <a:rPr lang="en-US" altLang="en-US" sz="2400" b="1" i="0" u="sng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i="0" u="sng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u="sng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i="0" u="sng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100.Vậy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i="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rPr>
              <a:t> 100.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93675" y="2122488"/>
            <a:ext cx="2362200" cy="1319212"/>
            <a:chOff x="240" y="2400"/>
            <a:chExt cx="1488" cy="831"/>
          </a:xfrm>
        </p:grpSpPr>
        <p:sp>
          <p:nvSpPr>
            <p:cNvPr id="19516" name="Text Box 17"/>
            <p:cNvSpPr txBox="1">
              <a:spLocks noChangeArrowheads="1"/>
            </p:cNvSpPr>
            <p:nvPr/>
          </p:nvSpPr>
          <p:spPr bwMode="auto">
            <a:xfrm>
              <a:off x="240" y="2400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Ta có sơ đồ:</a:t>
              </a:r>
            </a:p>
          </p:txBody>
        </p:sp>
        <p:sp>
          <p:nvSpPr>
            <p:cNvPr id="19517" name="Text Box 19"/>
            <p:cNvSpPr txBox="1">
              <a:spLocks noChangeArrowheads="1"/>
            </p:cNvSpPr>
            <p:nvPr/>
          </p:nvSpPr>
          <p:spPr bwMode="auto">
            <a:xfrm>
              <a:off x="384" y="2708"/>
              <a:ext cx="76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Số lớn: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Số bé:    </a:t>
              </a: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828800" y="685800"/>
            <a:ext cx="7162800" cy="685800"/>
            <a:chOff x="1056" y="1440"/>
            <a:chExt cx="4512" cy="432"/>
          </a:xfrm>
        </p:grpSpPr>
        <p:sp>
          <p:nvSpPr>
            <p:cNvPr id="20534" name="Line 43"/>
            <p:cNvSpPr>
              <a:spLocks noChangeShapeType="1"/>
            </p:cNvSpPr>
            <p:nvPr/>
          </p:nvSpPr>
          <p:spPr bwMode="auto">
            <a:xfrm>
              <a:off x="1920" y="1680"/>
              <a:ext cx="1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44"/>
            <p:cNvSpPr>
              <a:spLocks noChangeShapeType="1"/>
            </p:cNvSpPr>
            <p:nvPr/>
          </p:nvSpPr>
          <p:spPr bwMode="auto">
            <a:xfrm>
              <a:off x="5232" y="14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45"/>
            <p:cNvSpPr>
              <a:spLocks noChangeShapeType="1"/>
            </p:cNvSpPr>
            <p:nvPr/>
          </p:nvSpPr>
          <p:spPr bwMode="auto">
            <a:xfrm>
              <a:off x="2448" y="1440"/>
              <a:ext cx="25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46"/>
            <p:cNvSpPr>
              <a:spLocks noChangeShapeType="1"/>
            </p:cNvSpPr>
            <p:nvPr/>
          </p:nvSpPr>
          <p:spPr bwMode="auto">
            <a:xfrm>
              <a:off x="1056" y="14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47"/>
            <p:cNvSpPr>
              <a:spLocks noChangeShapeType="1"/>
            </p:cNvSpPr>
            <p:nvPr/>
          </p:nvSpPr>
          <p:spPr bwMode="auto">
            <a:xfrm>
              <a:off x="1536" y="1872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652588" y="2209800"/>
            <a:ext cx="6858000" cy="1828800"/>
            <a:chOff x="1296" y="2400"/>
            <a:chExt cx="4320" cy="1152"/>
          </a:xfrm>
        </p:grpSpPr>
        <p:sp>
          <p:nvSpPr>
            <p:cNvPr id="19473" name="Line 20"/>
            <p:cNvSpPr>
              <a:spLocks noChangeShapeType="1"/>
            </p:cNvSpPr>
            <p:nvPr/>
          </p:nvSpPr>
          <p:spPr bwMode="auto">
            <a:xfrm>
              <a:off x="1296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74" name="Line 21"/>
            <p:cNvSpPr>
              <a:spLocks noChangeShapeType="1"/>
            </p:cNvSpPr>
            <p:nvPr/>
          </p:nvSpPr>
          <p:spPr bwMode="auto">
            <a:xfrm>
              <a:off x="225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75" name="AutoShape 22"/>
            <p:cNvSpPr>
              <a:spLocks/>
            </p:cNvSpPr>
            <p:nvPr/>
          </p:nvSpPr>
          <p:spPr bwMode="auto">
            <a:xfrm rot="16200000" flipV="1">
              <a:off x="2424" y="1992"/>
              <a:ext cx="144" cy="2400"/>
            </a:xfrm>
            <a:prstGeom prst="leftBrace">
              <a:avLst>
                <a:gd name="adj1" fmla="val 138889"/>
                <a:gd name="adj2" fmla="val 518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6" name="Line 23"/>
            <p:cNvSpPr>
              <a:spLocks noChangeShapeType="1"/>
            </p:cNvSpPr>
            <p:nvPr/>
          </p:nvSpPr>
          <p:spPr bwMode="auto">
            <a:xfrm>
              <a:off x="177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77" name="Line 24"/>
            <p:cNvSpPr>
              <a:spLocks noChangeShapeType="1"/>
            </p:cNvSpPr>
            <p:nvPr/>
          </p:nvSpPr>
          <p:spPr bwMode="auto">
            <a:xfrm>
              <a:off x="3216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78" name="Line 25"/>
            <p:cNvSpPr>
              <a:spLocks noChangeShapeType="1"/>
            </p:cNvSpPr>
            <p:nvPr/>
          </p:nvSpPr>
          <p:spPr bwMode="auto">
            <a:xfrm>
              <a:off x="1296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79" name="Line 26"/>
            <p:cNvSpPr>
              <a:spLocks noChangeShapeType="1"/>
            </p:cNvSpPr>
            <p:nvPr/>
          </p:nvSpPr>
          <p:spPr bwMode="auto">
            <a:xfrm>
              <a:off x="2736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0" name="Line 27"/>
            <p:cNvSpPr>
              <a:spLocks noChangeShapeType="1"/>
            </p:cNvSpPr>
            <p:nvPr/>
          </p:nvSpPr>
          <p:spPr bwMode="auto">
            <a:xfrm>
              <a:off x="2256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1" name="Line 28"/>
            <p:cNvSpPr>
              <a:spLocks noChangeShapeType="1"/>
            </p:cNvSpPr>
            <p:nvPr/>
          </p:nvSpPr>
          <p:spPr bwMode="auto">
            <a:xfrm>
              <a:off x="1776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2" name="AutoShape 29"/>
            <p:cNvSpPr>
              <a:spLocks/>
            </p:cNvSpPr>
            <p:nvPr/>
          </p:nvSpPr>
          <p:spPr bwMode="auto">
            <a:xfrm rot="16200000" flipV="1">
              <a:off x="4632" y="1944"/>
              <a:ext cx="48" cy="1920"/>
            </a:xfrm>
            <a:prstGeom prst="leftBrace">
              <a:avLst>
                <a:gd name="adj1" fmla="val 333333"/>
                <a:gd name="adj2" fmla="val 518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3" name="AutoShape 30"/>
            <p:cNvSpPr>
              <a:spLocks/>
            </p:cNvSpPr>
            <p:nvPr/>
          </p:nvSpPr>
          <p:spPr bwMode="auto">
            <a:xfrm rot="5400000">
              <a:off x="3384" y="552"/>
              <a:ext cx="144" cy="4320"/>
            </a:xfrm>
            <a:prstGeom prst="leftBrace">
              <a:avLst>
                <a:gd name="adj1" fmla="val 250000"/>
                <a:gd name="adj2" fmla="val 518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84" name="Line 32"/>
            <p:cNvSpPr>
              <a:spLocks noChangeShapeType="1"/>
            </p:cNvSpPr>
            <p:nvPr/>
          </p:nvSpPr>
          <p:spPr bwMode="auto">
            <a:xfrm>
              <a:off x="273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5" name="Line 33"/>
            <p:cNvSpPr>
              <a:spLocks noChangeShapeType="1"/>
            </p:cNvSpPr>
            <p:nvPr/>
          </p:nvSpPr>
          <p:spPr bwMode="auto">
            <a:xfrm>
              <a:off x="321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6" name="Line 34"/>
            <p:cNvSpPr>
              <a:spLocks noChangeShapeType="1"/>
            </p:cNvSpPr>
            <p:nvPr/>
          </p:nvSpPr>
          <p:spPr bwMode="auto">
            <a:xfrm>
              <a:off x="369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7" name="Line 35"/>
            <p:cNvSpPr>
              <a:spLocks noChangeShapeType="1"/>
            </p:cNvSpPr>
            <p:nvPr/>
          </p:nvSpPr>
          <p:spPr bwMode="auto">
            <a:xfrm>
              <a:off x="417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8" name="Line 36"/>
            <p:cNvSpPr>
              <a:spLocks noChangeShapeType="1"/>
            </p:cNvSpPr>
            <p:nvPr/>
          </p:nvSpPr>
          <p:spPr bwMode="auto">
            <a:xfrm>
              <a:off x="465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89" name="Line 37"/>
            <p:cNvSpPr>
              <a:spLocks noChangeShapeType="1"/>
            </p:cNvSpPr>
            <p:nvPr/>
          </p:nvSpPr>
          <p:spPr bwMode="auto">
            <a:xfrm>
              <a:off x="129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0" name="Line 38"/>
            <p:cNvSpPr>
              <a:spLocks noChangeShapeType="1"/>
            </p:cNvSpPr>
            <p:nvPr/>
          </p:nvSpPr>
          <p:spPr bwMode="auto">
            <a:xfrm>
              <a:off x="513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1" name="Line 39"/>
            <p:cNvSpPr>
              <a:spLocks noChangeShapeType="1"/>
            </p:cNvSpPr>
            <p:nvPr/>
          </p:nvSpPr>
          <p:spPr bwMode="auto">
            <a:xfrm>
              <a:off x="3696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2" name="Text Box 40"/>
            <p:cNvSpPr txBox="1">
              <a:spLocks noChangeArrowheads="1"/>
            </p:cNvSpPr>
            <p:nvPr/>
          </p:nvSpPr>
          <p:spPr bwMode="auto">
            <a:xfrm>
              <a:off x="3264" y="240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9493" name="Text Box 41"/>
            <p:cNvSpPr txBox="1">
              <a:spLocks noChangeArrowheads="1"/>
            </p:cNvSpPr>
            <p:nvPr/>
          </p:nvSpPr>
          <p:spPr bwMode="auto">
            <a:xfrm>
              <a:off x="2332" y="32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9494" name="Text Box 42"/>
            <p:cNvSpPr txBox="1">
              <a:spLocks noChangeArrowheads="1"/>
            </p:cNvSpPr>
            <p:nvPr/>
          </p:nvSpPr>
          <p:spPr bwMode="auto">
            <a:xfrm>
              <a:off x="4527" y="2928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i="0" dirty="0" smtClean="0">
                  <a:solidFill>
                    <a:schemeClr val="accent3">
                      <a:lumMod val="10000"/>
                    </a:schemeClr>
                  </a:solidFill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9495" name="Line 48"/>
            <p:cNvSpPr>
              <a:spLocks noChangeShapeType="1"/>
            </p:cNvSpPr>
            <p:nvPr/>
          </p:nvSpPr>
          <p:spPr bwMode="auto">
            <a:xfrm>
              <a:off x="129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6" name="Line 49"/>
            <p:cNvSpPr>
              <a:spLocks noChangeShapeType="1"/>
            </p:cNvSpPr>
            <p:nvPr/>
          </p:nvSpPr>
          <p:spPr bwMode="auto">
            <a:xfrm>
              <a:off x="177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7" name="Line 50"/>
            <p:cNvSpPr>
              <a:spLocks noChangeShapeType="1"/>
            </p:cNvSpPr>
            <p:nvPr/>
          </p:nvSpPr>
          <p:spPr bwMode="auto">
            <a:xfrm>
              <a:off x="225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8" name="Line 51"/>
            <p:cNvSpPr>
              <a:spLocks noChangeShapeType="1"/>
            </p:cNvSpPr>
            <p:nvPr/>
          </p:nvSpPr>
          <p:spPr bwMode="auto">
            <a:xfrm>
              <a:off x="273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499" name="Line 52"/>
            <p:cNvSpPr>
              <a:spLocks noChangeShapeType="1"/>
            </p:cNvSpPr>
            <p:nvPr/>
          </p:nvSpPr>
          <p:spPr bwMode="auto">
            <a:xfrm>
              <a:off x="321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0" name="Line 53"/>
            <p:cNvSpPr>
              <a:spLocks noChangeShapeType="1"/>
            </p:cNvSpPr>
            <p:nvPr/>
          </p:nvSpPr>
          <p:spPr bwMode="auto">
            <a:xfrm>
              <a:off x="3696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1" name="Line 54"/>
            <p:cNvSpPr>
              <a:spLocks noChangeShapeType="1"/>
            </p:cNvSpPr>
            <p:nvPr/>
          </p:nvSpPr>
          <p:spPr bwMode="auto">
            <a:xfrm>
              <a:off x="129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2" name="Line 55"/>
            <p:cNvSpPr>
              <a:spLocks noChangeShapeType="1"/>
            </p:cNvSpPr>
            <p:nvPr/>
          </p:nvSpPr>
          <p:spPr bwMode="auto">
            <a:xfrm>
              <a:off x="177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3" name="Line 56"/>
            <p:cNvSpPr>
              <a:spLocks noChangeShapeType="1"/>
            </p:cNvSpPr>
            <p:nvPr/>
          </p:nvSpPr>
          <p:spPr bwMode="auto">
            <a:xfrm>
              <a:off x="225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4" name="Line 57"/>
            <p:cNvSpPr>
              <a:spLocks noChangeShapeType="1"/>
            </p:cNvSpPr>
            <p:nvPr/>
          </p:nvSpPr>
          <p:spPr bwMode="auto">
            <a:xfrm>
              <a:off x="273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5" name="Line 58"/>
            <p:cNvSpPr>
              <a:spLocks noChangeShapeType="1"/>
            </p:cNvSpPr>
            <p:nvPr/>
          </p:nvSpPr>
          <p:spPr bwMode="auto">
            <a:xfrm>
              <a:off x="321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6" name="Line 59"/>
            <p:cNvSpPr>
              <a:spLocks noChangeShapeType="1"/>
            </p:cNvSpPr>
            <p:nvPr/>
          </p:nvSpPr>
          <p:spPr bwMode="auto">
            <a:xfrm>
              <a:off x="369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7" name="Line 60"/>
            <p:cNvSpPr>
              <a:spLocks noChangeShapeType="1"/>
            </p:cNvSpPr>
            <p:nvPr/>
          </p:nvSpPr>
          <p:spPr bwMode="auto">
            <a:xfrm>
              <a:off x="417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8" name="Line 61"/>
            <p:cNvSpPr>
              <a:spLocks noChangeShapeType="1"/>
            </p:cNvSpPr>
            <p:nvPr/>
          </p:nvSpPr>
          <p:spPr bwMode="auto">
            <a:xfrm>
              <a:off x="465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09" name="Line 62"/>
            <p:cNvSpPr>
              <a:spLocks noChangeShapeType="1"/>
            </p:cNvSpPr>
            <p:nvPr/>
          </p:nvSpPr>
          <p:spPr bwMode="auto">
            <a:xfrm>
              <a:off x="513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9510" name="Line 63"/>
            <p:cNvSpPr>
              <a:spLocks noChangeShapeType="1"/>
            </p:cNvSpPr>
            <p:nvPr/>
          </p:nvSpPr>
          <p:spPr bwMode="auto">
            <a:xfrm>
              <a:off x="5616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01713" y="4059238"/>
            <a:ext cx="78486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Theo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sơ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đồ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,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hiệu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phần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bằng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nhau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là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                               </a:t>
            </a:r>
            <a:r>
              <a:rPr lang="en-US" altLang="en-US" b="1" i="0" dirty="0">
                <a:solidFill>
                  <a:srgbClr val="FF0000"/>
                </a:solidFill>
              </a:rPr>
              <a:t>9 - 5 = 4  (</a:t>
            </a:r>
            <a:r>
              <a:rPr lang="en-US" altLang="en-US" b="1" i="0" dirty="0" err="1">
                <a:solidFill>
                  <a:srgbClr val="FF0000"/>
                </a:solidFill>
              </a:rPr>
              <a:t>phần</a:t>
            </a:r>
            <a:r>
              <a:rPr lang="en-US" altLang="en-US" b="1" i="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           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bé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là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 </a:t>
            </a:r>
            <a:r>
              <a:rPr lang="en-US" altLang="en-US" b="1" i="0" dirty="0" smtClean="0">
                <a:solidFill>
                  <a:schemeClr val="accent3">
                    <a:lumMod val="10000"/>
                  </a:schemeClr>
                </a:solidFill>
              </a:rPr>
              <a:t>   </a:t>
            </a:r>
            <a:r>
              <a:rPr lang="en-US" altLang="en-US" b="1" i="0" dirty="0" smtClean="0">
                <a:solidFill>
                  <a:srgbClr val="FF0000"/>
                </a:solidFill>
              </a:rPr>
              <a:t>100 </a:t>
            </a:r>
            <a:r>
              <a:rPr lang="en-US" altLang="en-US" b="1" i="0" dirty="0">
                <a:solidFill>
                  <a:srgbClr val="FF0000"/>
                </a:solidFill>
              </a:rPr>
              <a:t>: 4 x 5 = 125</a:t>
            </a:r>
          </a:p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           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lớn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là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 </a:t>
            </a:r>
            <a:r>
              <a:rPr lang="en-US" altLang="en-US" b="1" i="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smtClean="0">
                <a:solidFill>
                  <a:srgbClr val="FF0000"/>
                </a:solidFill>
              </a:rPr>
              <a:t>100 : 4 x 9 = 225</a:t>
            </a:r>
          </a:p>
          <a:p>
            <a:pPr eaLnBrk="1" hangingPunct="1">
              <a:defRPr/>
            </a:pPr>
            <a:r>
              <a:rPr lang="en-US" altLang="en-US" b="1" i="0" dirty="0" smtClean="0">
                <a:solidFill>
                  <a:schemeClr val="accent3">
                    <a:lumMod val="10000"/>
                  </a:schemeClr>
                </a:solidFill>
              </a:rPr>
              <a:t>                       </a:t>
            </a:r>
            <a:r>
              <a:rPr lang="en-US" altLang="en-US" b="1" i="0" dirty="0" smtClean="0">
                <a:solidFill>
                  <a:srgbClr val="FF0000"/>
                </a:solidFill>
              </a:rPr>
              <a:t>Hoặc:125 </a:t>
            </a:r>
            <a:r>
              <a:rPr lang="en-US" altLang="en-US" b="1" i="0" dirty="0">
                <a:solidFill>
                  <a:srgbClr val="FF0000"/>
                </a:solidFill>
              </a:rPr>
              <a:t>+ 100 = 225</a:t>
            </a:r>
          </a:p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                                        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Đáp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bé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 125</a:t>
            </a:r>
          </a:p>
          <a:p>
            <a:pPr eaLnBrk="1" hangingPunct="1">
              <a:defRPr/>
            </a:pP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                                                      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Số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b="1" i="0" dirty="0" err="1">
                <a:solidFill>
                  <a:schemeClr val="accent3">
                    <a:lumMod val="10000"/>
                  </a:schemeClr>
                </a:solidFill>
              </a:rPr>
              <a:t>lớn</a:t>
            </a:r>
            <a:r>
              <a:rPr lang="en-US" altLang="en-US" b="1" i="0" dirty="0">
                <a:solidFill>
                  <a:schemeClr val="accent3">
                    <a:lumMod val="10000"/>
                  </a:schemeClr>
                </a:solidFill>
              </a:rPr>
              <a:t>: 225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5"/>
                </p:tgtEl>
              </p:cMediaNode>
            </p:audio>
          </p:childTnLst>
        </p:cTn>
      </p:par>
    </p:tnLst>
    <p:bldLst>
      <p:bldP spid="78861" grpId="0"/>
      <p:bldP spid="78862" grpId="0"/>
      <p:bldP spid="78864" grpId="0" animBg="1"/>
      <p:bldP spid="788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1800" b="1" i="0">
              <a:latin typeface=".VnAvant" pitchFamily="34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5303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90500" y="990600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Nêu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bước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toán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“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biết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hiệu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tỉ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?” </a:t>
            </a:r>
          </a:p>
        </p:txBody>
      </p:sp>
      <p:pic>
        <p:nvPicPr>
          <p:cNvPr id="22542" name="Picture 32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88807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33" descr="ANIFLOW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627688"/>
            <a:ext cx="10668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34" descr="ANIFLOW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5703888"/>
            <a:ext cx="10668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711200" y="3140075"/>
            <a:ext cx="8305800" cy="3046413"/>
          </a:xfrm>
          <a:prstGeom prst="rect">
            <a:avLst/>
          </a:prstGeom>
          <a:solidFill>
            <a:srgbClr val="CCE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i="0" u="sng">
                <a:solidFill>
                  <a:srgbClr val="3333FF"/>
                </a:solidFill>
                <a:latin typeface="Times New Roman" pitchFamily="18" charset="0"/>
              </a:rPr>
              <a:t>Các bước giải</a:t>
            </a:r>
            <a:r>
              <a:rPr lang="en-US" altLang="en-US" b="1" i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1:  Vẽ sơ đồ minh họa.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2:  Tìm hiệu số phần bằng nhau.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3: Tìm số bé.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4: Tìm số lớn.</a:t>
            </a:r>
          </a:p>
          <a:p>
            <a:pPr eaLnBrk="1" hangingPunct="1">
              <a:buFontTx/>
              <a:buChar char="-"/>
            </a:pPr>
            <a:endParaRPr lang="en-US" altLang="en-US" b="1" i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3"/>
                </p:tgtEl>
              </p:cMediaNode>
            </p:audio>
          </p:childTnLst>
        </p:cTn>
      </p:par>
    </p:tnLst>
    <p:bldLst>
      <p:bldP spid="55311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G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6553200" y="0"/>
            <a:ext cx="2840038" cy="2227263"/>
            <a:chOff x="2928" y="384"/>
            <a:chExt cx="1789" cy="1403"/>
          </a:xfrm>
        </p:grpSpPr>
        <p:sp>
          <p:nvSpPr>
            <p:cNvPr id="24673" name="Oval 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4674" name="Oval 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4675" name="Freeform 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6" name="Freeform 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7" name="Freeform 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8" name="Freeform 1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" name="Freeform 1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" name="Freeform 1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" name="Freeform 1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" name="Freeform 1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3" name="Freeform 1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4" name="Freeform 1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" name="Freeform 1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6" name="Freeform 1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7" name="Freeform 1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8" name="Freeform 2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9" name="Freeform 2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0" name="Freeform 2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1" name="Freeform 2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2" name="Freeform 2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3" name="Freeform 2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4" name="Freeform 2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5" name="Freeform 2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6" name="Freeform 2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7" name="Freeform 2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8" name="Freeform 3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9" name="Freeform 3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0" name="Freeform 3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1" name="Freeform 3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2" name="Freeform 3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3" name="Freeform 3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4" name="Freeform 3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5" name="Freeform 3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6" name="Freeform 3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7" name="Freeform 3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8" name="Freeform 4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9" name="Freeform 4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0" name="Freeform 4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1" name="Freeform 4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2" name="Freeform 4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3" name="Freeform 4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4" name="Freeform 4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5" name="Freeform 4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6" name="Freeform 4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7" name="Freeform 4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8" name="Freeform 5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9" name="Freeform 5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0" name="Freeform 5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1" name="Freeform 5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2" name="Freeform 5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3" name="Freeform 5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4" name="Freeform 5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5" name="Freeform 5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6" name="Freeform 5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7" name="Freeform 5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8" name="Freeform 6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9" name="Freeform 6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0" name="Freeform 6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1" name="Freeform 6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2" name="Freeform 6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3" name="Freeform 6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4" name="Freeform 6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5" name="Freeform 6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6" name="Freeform 6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7" name="Freeform 6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8" name="Freeform 7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9" name="Freeform 7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0" name="Freeform 7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1" name="Freeform 7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2" name="Arc 7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3" name="Arc 7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4" name="Arc 7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5" name="Arc 7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6" name="Arc 7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7" name="Arc 7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8" name="Arc 8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9" name="Arc 8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0" name="Freeform 8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1" name="Freeform 8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" name="Arc 8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3" name="Arc 8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4" name="Arc 8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5" name="Freeform 8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6" name="Freeform 8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7" name="Freeform 8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8" name="Freeform 9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9" name="Freeform 9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2 w 776"/>
                <a:gd name="T23" fmla="*/ 0 h 2368"/>
                <a:gd name="T24" fmla="*/ 2 w 776"/>
                <a:gd name="T25" fmla="*/ 0 h 2368"/>
                <a:gd name="T26" fmla="*/ 2 w 776"/>
                <a:gd name="T27" fmla="*/ 0 h 2368"/>
                <a:gd name="T28" fmla="*/ 2 w 776"/>
                <a:gd name="T29" fmla="*/ 0 h 2368"/>
                <a:gd name="T30" fmla="*/ 2 w 776"/>
                <a:gd name="T31" fmla="*/ 0 h 2368"/>
                <a:gd name="T32" fmla="*/ 2 w 776"/>
                <a:gd name="T33" fmla="*/ 0 h 2368"/>
                <a:gd name="T34" fmla="*/ 2 w 776"/>
                <a:gd name="T35" fmla="*/ 0 h 2368"/>
                <a:gd name="T36" fmla="*/ 2 w 776"/>
                <a:gd name="T37" fmla="*/ 0 h 2368"/>
                <a:gd name="T38" fmla="*/ 2 w 776"/>
                <a:gd name="T39" fmla="*/ 0 h 2368"/>
                <a:gd name="T40" fmla="*/ 2 w 776"/>
                <a:gd name="T41" fmla="*/ 0 h 2368"/>
                <a:gd name="T42" fmla="*/ 2 w 776"/>
                <a:gd name="T43" fmla="*/ 0 h 2368"/>
                <a:gd name="T44" fmla="*/ 2 w 776"/>
                <a:gd name="T45" fmla="*/ 0 h 2368"/>
                <a:gd name="T46" fmla="*/ 2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0" name="Freeform 9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1" name="Freeform 9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2" name="Freeform 9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0" name="Group 95"/>
          <p:cNvGrpSpPr>
            <a:grpSpLocks/>
          </p:cNvGrpSpPr>
          <p:nvPr/>
        </p:nvGrpSpPr>
        <p:grpSpPr bwMode="auto">
          <a:xfrm>
            <a:off x="2743200" y="1600200"/>
            <a:ext cx="2840038" cy="2227263"/>
            <a:chOff x="2928" y="384"/>
            <a:chExt cx="1789" cy="1403"/>
          </a:xfrm>
        </p:grpSpPr>
        <p:sp>
          <p:nvSpPr>
            <p:cNvPr id="24583" name="Oval 9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4584" name="Oval 9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4585" name="Freeform 9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Freeform 9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Freeform 10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Freeform 10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Freeform 10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Freeform 10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Freeform 10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Freeform 10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Freeform 10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Freeform 10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Freeform 10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Freeform 10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Freeform 11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Freeform 11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Freeform 11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Freeform 11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Freeform 11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Freeform 11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Freeform 11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11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11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11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Freeform 12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12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12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Freeform 12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Freeform 12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Freeform 12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Freeform 12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Freeform 12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Freeform 12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Freeform 12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Freeform 13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Freeform 13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Freeform 13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Freeform 13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Freeform 13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Freeform 13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Freeform 13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13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Freeform 13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Freeform 13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Freeform 14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Freeform 14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Freeform 14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Freeform 14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Freeform 14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Freeform 14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3" name="Freeform 14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4" name="Freeform 14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5" name="Freeform 14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6" name="Freeform 14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7" name="Freeform 15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8" name="Freeform 15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9" name="Freeform 15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0" name="Freeform 15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1" name="Freeform 15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2" name="Freeform 15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3" name="Freeform 15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4" name="Freeform 15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5" name="Freeform 15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6" name="Freeform 15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7" name="Freeform 16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Freeform 16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Freeform 16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0" name="Freeform 16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1" name="Freeform 16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2" name="Arc 16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3" name="Arc 16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4" name="Arc 16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5" name="Arc 16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6" name="Arc 16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7" name="Arc 17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8" name="Arc 17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9" name="Arc 17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0" name="Freeform 17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1" name="Freeform 17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2" name="Arc 17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3" name="Arc 17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4" name="Arc 17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5" name="Freeform 17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6" name="Freeform 17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7" name="Freeform 18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8" name="Freeform 18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9" name="Freeform 18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2 w 776"/>
                <a:gd name="T23" fmla="*/ 0 h 2368"/>
                <a:gd name="T24" fmla="*/ 2 w 776"/>
                <a:gd name="T25" fmla="*/ 0 h 2368"/>
                <a:gd name="T26" fmla="*/ 2 w 776"/>
                <a:gd name="T27" fmla="*/ 0 h 2368"/>
                <a:gd name="T28" fmla="*/ 2 w 776"/>
                <a:gd name="T29" fmla="*/ 0 h 2368"/>
                <a:gd name="T30" fmla="*/ 2 w 776"/>
                <a:gd name="T31" fmla="*/ 0 h 2368"/>
                <a:gd name="T32" fmla="*/ 2 w 776"/>
                <a:gd name="T33" fmla="*/ 0 h 2368"/>
                <a:gd name="T34" fmla="*/ 2 w 776"/>
                <a:gd name="T35" fmla="*/ 0 h 2368"/>
                <a:gd name="T36" fmla="*/ 2 w 776"/>
                <a:gd name="T37" fmla="*/ 0 h 2368"/>
                <a:gd name="T38" fmla="*/ 2 w 776"/>
                <a:gd name="T39" fmla="*/ 0 h 2368"/>
                <a:gd name="T40" fmla="*/ 2 w 776"/>
                <a:gd name="T41" fmla="*/ 0 h 2368"/>
                <a:gd name="T42" fmla="*/ 2 w 776"/>
                <a:gd name="T43" fmla="*/ 0 h 2368"/>
                <a:gd name="T44" fmla="*/ 2 w 776"/>
                <a:gd name="T45" fmla="*/ 0 h 2368"/>
                <a:gd name="T46" fmla="*/ 2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0" name="Freeform 18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Freeform 18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2" name="Freeform 18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914" name="WordArt 186"/>
          <p:cNvSpPr>
            <a:spLocks noChangeArrowheads="1" noChangeShapeType="1" noTextEdit="1"/>
          </p:cNvSpPr>
          <p:nvPr/>
        </p:nvSpPr>
        <p:spPr bwMode="auto">
          <a:xfrm>
            <a:off x="-152400" y="3733800"/>
            <a:ext cx="8496300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0662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Xin chân thành cảm ơn quí thầy cô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73917" name="ANH_VE_TINH_DEP_QUE_HUONG__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7912" fill="hold"/>
                                        <p:tgtEl>
                                          <p:spTgt spid="73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917"/>
                </p:tgtEl>
              </p:cMediaNode>
            </p:audio>
          </p:childTnLst>
        </p:cTn>
      </p:par>
    </p:tnLst>
    <p:bldLst>
      <p:bldP spid="739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457200" y="990600"/>
            <a:ext cx="358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 eaLnBrk="1" hangingPunct="1"/>
            <a:r>
              <a:rPr lang="en-US" altLang="en-US" sz="3200" b="1" i="0" u="sng" dirty="0" err="1" smtClean="0">
                <a:solidFill>
                  <a:srgbClr val="FF0000"/>
                </a:solidFill>
              </a:rPr>
              <a:t>KHỞI</a:t>
            </a:r>
            <a:r>
              <a:rPr lang="en-US" altLang="en-US" sz="3200" b="1" i="0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i="0" u="sng" dirty="0" err="1" smtClean="0">
                <a:solidFill>
                  <a:srgbClr val="FF0000"/>
                </a:solidFill>
              </a:rPr>
              <a:t>ĐỘNG</a:t>
            </a:r>
            <a:r>
              <a:rPr lang="en-US" altLang="en-US" sz="3200" b="1" i="0" u="sng" dirty="0" smtClean="0">
                <a:solidFill>
                  <a:srgbClr val="FF0000"/>
                </a:solidFill>
              </a:rPr>
              <a:t>:</a:t>
            </a:r>
            <a:endParaRPr lang="en-US" altLang="en-US" sz="3200" b="1" i="0" u="sng" dirty="0">
              <a:solidFill>
                <a:srgbClr val="FF0000"/>
              </a:solidFill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311150" y="1660525"/>
            <a:ext cx="8680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0" dirty="0">
                <a:solidFill>
                  <a:srgbClr val="0066CC"/>
                </a:solidFill>
              </a:rPr>
              <a:t>    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Nêu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các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bước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giải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bài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toán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dạng</a:t>
            </a:r>
            <a:r>
              <a:rPr lang="en-US" altLang="en-US" sz="3200" b="1" i="0" dirty="0">
                <a:solidFill>
                  <a:srgbClr val="0066CC"/>
                </a:solidFill>
              </a:rPr>
              <a:t>: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Tìm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hai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số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khi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biết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tổng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và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tỉ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số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của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hai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số</a:t>
            </a:r>
            <a:r>
              <a:rPr lang="en-US" altLang="en-US" sz="3200" b="1" i="0" dirty="0">
                <a:solidFill>
                  <a:srgbClr val="0066CC"/>
                </a:solidFill>
              </a:rPr>
              <a:t> </a:t>
            </a:r>
            <a:r>
              <a:rPr lang="en-US" altLang="en-US" sz="3200" b="1" i="0" dirty="0" err="1">
                <a:solidFill>
                  <a:srgbClr val="0066CC"/>
                </a:solidFill>
              </a:rPr>
              <a:t>đó</a:t>
            </a:r>
            <a:r>
              <a:rPr lang="en-US" altLang="en-US" sz="3200" b="1" i="0" dirty="0">
                <a:solidFill>
                  <a:srgbClr val="0066CC"/>
                </a:solidFill>
              </a:rPr>
              <a:t>?</a:t>
            </a:r>
          </a:p>
        </p:txBody>
      </p:sp>
      <p:sp>
        <p:nvSpPr>
          <p:cNvPr id="3082" name="Rectangle 2"/>
          <p:cNvSpPr>
            <a:spLocks noChangeArrowheads="1"/>
          </p:cNvSpPr>
          <p:nvPr/>
        </p:nvSpPr>
        <p:spPr bwMode="auto">
          <a:xfrm>
            <a:off x="1185863" y="3403600"/>
            <a:ext cx="72485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i="0" u="sng">
                <a:solidFill>
                  <a:srgbClr val="3333FF"/>
                </a:solidFill>
              </a:rPr>
              <a:t>Các bước giải</a:t>
            </a:r>
            <a:r>
              <a:rPr lang="en-US" altLang="en-US" sz="3200" b="1" i="0">
                <a:solidFill>
                  <a:srgbClr val="3333FF"/>
                </a:solidFill>
              </a:rPr>
              <a:t>:</a:t>
            </a:r>
          </a:p>
          <a:p>
            <a:pPr eaLnBrk="1" hangingPunct="1"/>
            <a:r>
              <a:rPr lang="en-US" altLang="en-US" sz="3200" b="1" i="0">
                <a:solidFill>
                  <a:srgbClr val="FF0066"/>
                </a:solidFill>
              </a:rPr>
              <a:t>Bước 1: Vẽ sơ đồ minh họa.</a:t>
            </a:r>
          </a:p>
          <a:p>
            <a:pPr eaLnBrk="1" hangingPunct="1"/>
            <a:r>
              <a:rPr lang="en-US" altLang="en-US" sz="3200" b="1" i="0">
                <a:solidFill>
                  <a:srgbClr val="FF0066"/>
                </a:solidFill>
              </a:rPr>
              <a:t>Bước 2: Tìm tổng số phần bằng nhau.</a:t>
            </a:r>
          </a:p>
          <a:p>
            <a:pPr eaLnBrk="1" hangingPunct="1"/>
            <a:r>
              <a:rPr lang="en-US" altLang="en-US" sz="3200" b="1" i="0">
                <a:solidFill>
                  <a:srgbClr val="FF0066"/>
                </a:solidFill>
              </a:rPr>
              <a:t>Bước 3: Tìm số bé.</a:t>
            </a:r>
          </a:p>
          <a:p>
            <a:pPr eaLnBrk="1" hangingPunct="1"/>
            <a:r>
              <a:rPr lang="en-US" altLang="en-US" sz="3200" b="1" i="0">
                <a:solidFill>
                  <a:srgbClr val="FF0066"/>
                </a:solidFill>
              </a:rPr>
              <a:t>Bước 4: Tìm số lớn.</a:t>
            </a:r>
          </a:p>
          <a:p>
            <a:pPr eaLnBrk="1" hangingPunct="1">
              <a:buFontTx/>
              <a:buChar char="-"/>
            </a:pPr>
            <a:endParaRPr lang="en-US" altLang="en-US" sz="3200" b="1" i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  <p:bldP spid="76811" grpId="0"/>
      <p:bldP spid="3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1800" b="1" i="0">
              <a:latin typeface=".VnAvant" pitchFamily="34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76200" y="1781175"/>
            <a:ext cx="9144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altLang="en-US" sz="2800" b="1" i="0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u="sng" dirty="0" err="1">
                <a:solidFill>
                  <a:srgbClr val="3333FF"/>
                </a:solidFill>
                <a:latin typeface="Times New Roman" pitchFamily="18" charset="0"/>
              </a:rPr>
              <a:t>toán</a:t>
            </a:r>
            <a:r>
              <a:rPr lang="en-US" altLang="en-US" sz="2800" b="1" i="0" u="sng" dirty="0">
                <a:solidFill>
                  <a:srgbClr val="3333FF"/>
                </a:solidFill>
                <a:latin typeface="Times New Roman" pitchFamily="18" charset="0"/>
              </a:rPr>
              <a:t> 1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.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Hiệu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24.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Tỉ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đó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    . </a:t>
            </a:r>
          </a:p>
          <a:p>
            <a:pPr>
              <a:spcBef>
                <a:spcPct val="50000"/>
              </a:spcBef>
            </a:pP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Tìm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đó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5662" name="Text Box 62"/>
          <p:cNvSpPr txBox="1">
            <a:spLocks noChangeArrowheads="1"/>
          </p:cNvSpPr>
          <p:nvPr/>
        </p:nvSpPr>
        <p:spPr bwMode="auto">
          <a:xfrm>
            <a:off x="8382000" y="1752600"/>
            <a:ext cx="354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3333FF"/>
                </a:solidFill>
              </a:rPr>
              <a:t>3</a:t>
            </a:r>
          </a:p>
          <a:p>
            <a:pPr eaLnBrk="1" hangingPunct="1"/>
            <a:r>
              <a:rPr lang="en-US" altLang="en-US" sz="2400" i="0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25664" name="Line 64"/>
          <p:cNvSpPr>
            <a:spLocks noChangeShapeType="1"/>
          </p:cNvSpPr>
          <p:nvPr/>
        </p:nvSpPr>
        <p:spPr bwMode="auto">
          <a:xfrm>
            <a:off x="84582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0" name="Text Box 60"/>
          <p:cNvSpPr txBox="1">
            <a:spLocks noChangeArrowheads="1"/>
          </p:cNvSpPr>
          <p:nvPr/>
        </p:nvSpPr>
        <p:spPr bwMode="auto">
          <a:xfrm>
            <a:off x="381000" y="3886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3333FF"/>
                </a:solidFill>
                <a:latin typeface="Times New Roman" pitchFamily="18" charset="0"/>
              </a:rPr>
              <a:t>bé</a:t>
            </a:r>
            <a:r>
              <a:rPr lang="en-US" altLang="en-US" sz="2800" b="1" i="0" dirty="0">
                <a:solidFill>
                  <a:srgbClr val="3333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304800" y="4419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0">
                <a:solidFill>
                  <a:srgbClr val="3333FF"/>
                </a:solidFill>
                <a:latin typeface="Times New Roman" pitchFamily="18" charset="0"/>
              </a:rPr>
              <a:t> Số lớn:</a:t>
            </a:r>
          </a:p>
        </p:txBody>
      </p:sp>
      <p:sp>
        <p:nvSpPr>
          <p:cNvPr id="25665" name="Text Box 65"/>
          <p:cNvSpPr txBox="1">
            <a:spLocks noChangeArrowheads="1"/>
          </p:cNvSpPr>
          <p:nvPr/>
        </p:nvSpPr>
        <p:spPr bwMode="auto">
          <a:xfrm>
            <a:off x="173038" y="3290888"/>
            <a:ext cx="176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Ta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sơ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đồ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828800" y="3279775"/>
            <a:ext cx="3505200" cy="762000"/>
            <a:chOff x="1152" y="2066"/>
            <a:chExt cx="2208" cy="480"/>
          </a:xfrm>
        </p:grpSpPr>
        <p:sp>
          <p:nvSpPr>
            <p:cNvPr id="7212" name="Rectangle 47"/>
            <p:cNvSpPr>
              <a:spLocks noChangeArrowheads="1"/>
            </p:cNvSpPr>
            <p:nvPr/>
          </p:nvSpPr>
          <p:spPr bwMode="auto">
            <a:xfrm>
              <a:off x="2160" y="206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b="1" i="0" dirty="0">
                  <a:solidFill>
                    <a:srgbClr val="3333FF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7213" name="AutoShape 48"/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en-US" altLang="en-US">
                <a:solidFill>
                  <a:srgbClr val="3333FF"/>
                </a:solidFill>
                <a:latin typeface="Arial" charset="0"/>
              </a:endParaRPr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1816100" y="4864100"/>
            <a:ext cx="5791200" cy="850900"/>
            <a:chOff x="1144" y="3064"/>
            <a:chExt cx="3648" cy="536"/>
          </a:xfrm>
        </p:grpSpPr>
        <p:sp>
          <p:nvSpPr>
            <p:cNvPr id="7210" name="AutoShape 50"/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7211" name="Rectangle 58"/>
            <p:cNvSpPr>
              <a:spLocks noChangeArrowheads="1"/>
            </p:cNvSpPr>
            <p:nvPr/>
          </p:nvSpPr>
          <p:spPr bwMode="auto">
            <a:xfrm>
              <a:off x="2832" y="331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b="1" i="0" dirty="0">
                  <a:solidFill>
                    <a:srgbClr val="3333FF"/>
                  </a:solidFill>
                  <a:latin typeface="Arial" charset="0"/>
                </a:rPr>
                <a:t>?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5410200" y="3975100"/>
            <a:ext cx="2209800" cy="749300"/>
            <a:chOff x="3456" y="2496"/>
            <a:chExt cx="1344" cy="480"/>
          </a:xfrm>
        </p:grpSpPr>
        <p:sp>
          <p:nvSpPr>
            <p:cNvPr id="7208" name="AutoShape 57"/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7209" name="Rectangle 59"/>
            <p:cNvSpPr>
              <a:spLocks noChangeArrowheads="1"/>
            </p:cNvSpPr>
            <p:nvPr/>
          </p:nvSpPr>
          <p:spPr bwMode="auto">
            <a:xfrm>
              <a:off x="3954" y="2496"/>
              <a:ext cx="354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800" b="1" i="0" dirty="0">
                  <a:solidFill>
                    <a:srgbClr val="3333FF"/>
                  </a:solidFill>
                  <a:latin typeface="Arial" charset="0"/>
                </a:rPr>
                <a:t>24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828800" y="4089400"/>
            <a:ext cx="3581400" cy="177800"/>
            <a:chOff x="1152" y="2544"/>
            <a:chExt cx="2256" cy="112"/>
          </a:xfrm>
        </p:grpSpPr>
        <p:sp>
          <p:nvSpPr>
            <p:cNvPr id="7203" name="Line 42"/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43"/>
            <p:cNvSpPr>
              <a:spLocks noChangeShapeType="1"/>
            </p:cNvSpPr>
            <p:nvPr/>
          </p:nvSpPr>
          <p:spPr bwMode="auto">
            <a:xfrm>
              <a:off x="1880" y="2552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44"/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45"/>
            <p:cNvSpPr>
              <a:spLocks noChangeShapeType="1"/>
            </p:cNvSpPr>
            <p:nvPr/>
          </p:nvSpPr>
          <p:spPr bwMode="auto">
            <a:xfrm>
              <a:off x="2640" y="2560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46"/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1828800" y="4686300"/>
            <a:ext cx="5816600" cy="177800"/>
            <a:chOff x="1152" y="2928"/>
            <a:chExt cx="3664" cy="112"/>
          </a:xfrm>
        </p:grpSpPr>
        <p:sp>
          <p:nvSpPr>
            <p:cNvPr id="7196" name="Line 49"/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51"/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52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Line 53"/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54"/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55"/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56"/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206375" y="2286000"/>
            <a:ext cx="8556625" cy="655638"/>
            <a:chOff x="178" y="1474"/>
            <a:chExt cx="5390" cy="413"/>
          </a:xfrm>
        </p:grpSpPr>
        <p:sp>
          <p:nvSpPr>
            <p:cNvPr id="7191" name="Line 70"/>
            <p:cNvSpPr>
              <a:spLocks noChangeShapeType="1"/>
            </p:cNvSpPr>
            <p:nvPr/>
          </p:nvSpPr>
          <p:spPr bwMode="auto">
            <a:xfrm>
              <a:off x="3312" y="147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71"/>
            <p:cNvSpPr>
              <a:spLocks noChangeShapeType="1"/>
            </p:cNvSpPr>
            <p:nvPr/>
          </p:nvSpPr>
          <p:spPr bwMode="auto">
            <a:xfrm>
              <a:off x="5280" y="166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72"/>
            <p:cNvSpPr>
              <a:spLocks noChangeShapeType="1"/>
            </p:cNvSpPr>
            <p:nvPr/>
          </p:nvSpPr>
          <p:spPr bwMode="auto">
            <a:xfrm flipV="1">
              <a:off x="178" y="1887"/>
              <a:ext cx="12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4" name="Line 68"/>
            <p:cNvSpPr>
              <a:spLocks noChangeShapeType="1"/>
            </p:cNvSpPr>
            <p:nvPr/>
          </p:nvSpPr>
          <p:spPr bwMode="auto">
            <a:xfrm flipV="1">
              <a:off x="1200" y="147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69"/>
            <p:cNvSpPr>
              <a:spLocks noChangeShapeType="1"/>
            </p:cNvSpPr>
            <p:nvPr/>
          </p:nvSpPr>
          <p:spPr bwMode="auto">
            <a:xfrm flipH="1">
              <a:off x="2976" y="147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85" name="Line 85"/>
          <p:cNvSpPr>
            <a:spLocks noChangeShapeType="1"/>
          </p:cNvSpPr>
          <p:nvPr/>
        </p:nvSpPr>
        <p:spPr bwMode="auto">
          <a:xfrm>
            <a:off x="1828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6" name="Line 86"/>
          <p:cNvSpPr>
            <a:spLocks noChangeShapeType="1"/>
          </p:cNvSpPr>
          <p:nvPr/>
        </p:nvSpPr>
        <p:spPr bwMode="auto">
          <a:xfrm>
            <a:off x="54102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65"/>
          <p:cNvSpPr txBox="1">
            <a:spLocks noChangeArrowheads="1"/>
          </p:cNvSpPr>
          <p:nvPr/>
        </p:nvSpPr>
        <p:spPr bwMode="auto">
          <a:xfrm>
            <a:off x="3429000" y="2743200"/>
            <a:ext cx="1654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 dirty="0" err="1" smtClean="0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altLang="en-US" b="1" u="sng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r>
              <a:rPr lang="en-US" altLang="en-US" b="1" u="sng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altLang="en-US" b="1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1" grpId="0"/>
      <p:bldP spid="25662" grpId="0"/>
      <p:bldP spid="25664" grpId="0" animBg="1"/>
      <p:bldP spid="25660" grpId="0"/>
      <p:bldP spid="25661" grpId="0"/>
      <p:bldP spid="25665" grpId="0"/>
      <p:bldP spid="25685" grpId="0" animBg="1"/>
      <p:bldP spid="2568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1800" b="1" i="0">
              <a:latin typeface=".VnAvant" pitchFamily="34" charset="0"/>
            </a:endParaRPr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7591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3987800" y="2362200"/>
            <a:ext cx="1803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5181600" y="22860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8"/>
          <p:cNvSpPr>
            <a:spLocks noChangeShapeType="1"/>
          </p:cNvSpPr>
          <p:nvPr/>
        </p:nvSpPr>
        <p:spPr bwMode="auto">
          <a:xfrm>
            <a:off x="3962400" y="22860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>
            <a:off x="4572000" y="22860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20"/>
          <p:cNvSpPr>
            <a:spLocks noChangeShapeType="1"/>
          </p:cNvSpPr>
          <p:nvPr/>
        </p:nvSpPr>
        <p:spPr bwMode="auto">
          <a:xfrm>
            <a:off x="5791200" y="22860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Rectangle 21"/>
          <p:cNvSpPr>
            <a:spLocks noChangeArrowheads="1"/>
          </p:cNvSpPr>
          <p:nvPr/>
        </p:nvSpPr>
        <p:spPr bwMode="auto">
          <a:xfrm>
            <a:off x="4724400" y="1812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0">
                <a:solidFill>
                  <a:srgbClr val="3333FF"/>
                </a:solidFill>
                <a:latin typeface="Arial" charset="0"/>
              </a:rPr>
              <a:t>?</a:t>
            </a:r>
          </a:p>
        </p:txBody>
      </p:sp>
      <p:sp>
        <p:nvSpPr>
          <p:cNvPr id="9232" name="AutoShape 22"/>
          <p:cNvSpPr>
            <a:spLocks/>
          </p:cNvSpPr>
          <p:nvPr/>
        </p:nvSpPr>
        <p:spPr bwMode="auto">
          <a:xfrm rot="-5400000">
            <a:off x="4838700" y="1333500"/>
            <a:ext cx="76200" cy="18288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233" name="Line 23"/>
          <p:cNvSpPr>
            <a:spLocks noChangeShapeType="1"/>
          </p:cNvSpPr>
          <p:nvPr/>
        </p:nvSpPr>
        <p:spPr bwMode="auto">
          <a:xfrm>
            <a:off x="3962400" y="2895600"/>
            <a:ext cx="3124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AutoShape 24"/>
          <p:cNvSpPr>
            <a:spLocks/>
          </p:cNvSpPr>
          <p:nvPr/>
        </p:nvSpPr>
        <p:spPr bwMode="auto">
          <a:xfrm rot="5400000">
            <a:off x="5448300" y="1485900"/>
            <a:ext cx="152400" cy="3124200"/>
          </a:xfrm>
          <a:prstGeom prst="rightBrace">
            <a:avLst>
              <a:gd name="adj1" fmla="val 17083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235" name="Line 25"/>
          <p:cNvSpPr>
            <a:spLocks noChangeShapeType="1"/>
          </p:cNvSpPr>
          <p:nvPr/>
        </p:nvSpPr>
        <p:spPr bwMode="auto">
          <a:xfrm>
            <a:off x="7086600" y="28194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/>
        </p:nvSpPr>
        <p:spPr bwMode="auto">
          <a:xfrm>
            <a:off x="6400800" y="28194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/>
        </p:nvSpPr>
        <p:spPr bwMode="auto">
          <a:xfrm>
            <a:off x="3962400" y="27432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/>
        </p:nvSpPr>
        <p:spPr bwMode="auto">
          <a:xfrm>
            <a:off x="4572000" y="28194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/>
        </p:nvSpPr>
        <p:spPr bwMode="auto">
          <a:xfrm>
            <a:off x="5181600" y="28194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/>
        </p:nvSpPr>
        <p:spPr bwMode="auto">
          <a:xfrm>
            <a:off x="5791200" y="27432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Rectangle 32"/>
          <p:cNvSpPr>
            <a:spLocks noChangeArrowheads="1"/>
          </p:cNvSpPr>
          <p:nvPr/>
        </p:nvSpPr>
        <p:spPr bwMode="auto">
          <a:xfrm>
            <a:off x="5334000" y="31083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i="0">
                <a:solidFill>
                  <a:srgbClr val="3333FF"/>
                </a:solidFill>
                <a:latin typeface="Arial" charset="0"/>
              </a:rPr>
              <a:t>?</a:t>
            </a:r>
          </a:p>
        </p:txBody>
      </p:sp>
      <p:sp>
        <p:nvSpPr>
          <p:cNvPr id="9242" name="Rectangle 33"/>
          <p:cNvSpPr>
            <a:spLocks noChangeArrowheads="1"/>
          </p:cNvSpPr>
          <p:nvPr/>
        </p:nvSpPr>
        <p:spPr bwMode="auto">
          <a:xfrm>
            <a:off x="6324600" y="2209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0">
                <a:solidFill>
                  <a:srgbClr val="3333FF"/>
                </a:solidFill>
                <a:latin typeface="Arial" charset="0"/>
              </a:rPr>
              <a:t>24</a:t>
            </a:r>
          </a:p>
        </p:txBody>
      </p:sp>
      <p:sp>
        <p:nvSpPr>
          <p:cNvPr id="9243" name="Text Box 34"/>
          <p:cNvSpPr txBox="1">
            <a:spLocks noChangeArrowheads="1"/>
          </p:cNvSpPr>
          <p:nvPr/>
        </p:nvSpPr>
        <p:spPr bwMode="auto">
          <a:xfrm>
            <a:off x="2667000" y="213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 Số bé:</a:t>
            </a:r>
          </a:p>
        </p:txBody>
      </p:sp>
      <p:sp>
        <p:nvSpPr>
          <p:cNvPr id="9244" name="Text Box 35"/>
          <p:cNvSpPr txBox="1">
            <a:spLocks noChangeArrowheads="1"/>
          </p:cNvSpPr>
          <p:nvPr/>
        </p:nvSpPr>
        <p:spPr bwMode="auto">
          <a:xfrm>
            <a:off x="2590800" y="259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 Số lớn:</a:t>
            </a:r>
          </a:p>
        </p:txBody>
      </p:sp>
      <p:sp>
        <p:nvSpPr>
          <p:cNvPr id="9245" name="Text Box 36"/>
          <p:cNvSpPr txBox="1">
            <a:spLocks noChangeArrowheads="1"/>
          </p:cNvSpPr>
          <p:nvPr/>
        </p:nvSpPr>
        <p:spPr bwMode="auto">
          <a:xfrm>
            <a:off x="6756400" y="1104900"/>
            <a:ext cx="22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i="0">
                <a:solidFill>
                  <a:srgbClr val="0066CC"/>
                </a:solidFill>
              </a:rPr>
              <a:t>3</a:t>
            </a:r>
          </a:p>
          <a:p>
            <a:pPr eaLnBrk="1" hangingPunct="1"/>
            <a:r>
              <a:rPr lang="en-US" altLang="en-US" sz="2000" i="0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9246" name="Line 37"/>
          <p:cNvSpPr>
            <a:spLocks noChangeShapeType="1"/>
          </p:cNvSpPr>
          <p:nvPr/>
        </p:nvSpPr>
        <p:spPr bwMode="auto">
          <a:xfrm>
            <a:off x="6781800" y="14478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0" y="3101975"/>
            <a:ext cx="455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Theo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sơ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đồ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hiệu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phần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bằng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nhau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              5 – 3 = 2 (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phần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48" name="Text Box 39"/>
          <p:cNvSpPr txBox="1">
            <a:spLocks noChangeArrowheads="1"/>
          </p:cNvSpPr>
          <p:nvPr/>
        </p:nvSpPr>
        <p:spPr bwMode="auto">
          <a:xfrm>
            <a:off x="1644650" y="1706563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Ta có sơ đồ:</a:t>
            </a:r>
          </a:p>
        </p:txBody>
      </p:sp>
      <p:sp>
        <p:nvSpPr>
          <p:cNvPr id="9249" name="Text Box 40"/>
          <p:cNvSpPr txBox="1">
            <a:spLocks noChangeArrowheads="1"/>
          </p:cNvSpPr>
          <p:nvPr/>
        </p:nvSpPr>
        <p:spPr bwMode="auto">
          <a:xfrm>
            <a:off x="4381500" y="152717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i="0" u="sng">
                <a:solidFill>
                  <a:srgbClr val="3333FF"/>
                </a:solidFill>
                <a:latin typeface="Times New Roman" pitchFamily="18" charset="0"/>
              </a:rPr>
              <a:t>Bài giải</a:t>
            </a: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0" y="3810000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Giá trị một phần:</a:t>
            </a:r>
          </a:p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   24 : 2 = 12 </a:t>
            </a:r>
          </a:p>
        </p:txBody>
      </p:sp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0" y="5181600"/>
            <a:ext cx="304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Số lớn là:</a:t>
            </a:r>
          </a:p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36 + 24 = 60</a:t>
            </a:r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0" y="4473575"/>
            <a:ext cx="2576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Số bé là:</a:t>
            </a:r>
          </a:p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   12 x 3 = 36 </a:t>
            </a:r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381000" y="59436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</a:t>
            </a:r>
            <a:r>
              <a:rPr lang="en-US" altLang="en-US" sz="2200" i="0" u="sng">
                <a:solidFill>
                  <a:srgbClr val="3333FF"/>
                </a:solidFill>
                <a:latin typeface="Times New Roman" pitchFamily="18" charset="0"/>
              </a:rPr>
              <a:t>Đáp số</a:t>
            </a:r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:  Số bé: 36</a:t>
            </a:r>
          </a:p>
          <a:p>
            <a:pPr algn="ctr"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           Số lớn: 60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4572000" y="3336925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Theo sơ đồ, hiệu số phần bằng nhau là:  </a:t>
            </a:r>
          </a:p>
          <a:p>
            <a:pPr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   5 - 3 = 2(phần)</a:t>
            </a:r>
          </a:p>
        </p:txBody>
      </p:sp>
      <p:sp>
        <p:nvSpPr>
          <p:cNvPr id="67630" name="AutoShape 46"/>
          <p:cNvSpPr>
            <a:spLocks/>
          </p:cNvSpPr>
          <p:nvPr/>
        </p:nvSpPr>
        <p:spPr bwMode="auto">
          <a:xfrm>
            <a:off x="2667000" y="4114800"/>
            <a:ext cx="152400" cy="990600"/>
          </a:xfrm>
          <a:prstGeom prst="rightBrace">
            <a:avLst>
              <a:gd name="adj1" fmla="val 54167"/>
              <a:gd name="adj2" fmla="val 44444"/>
            </a:avLst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200" i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4800600" y="4343400"/>
            <a:ext cx="2909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bé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           </a:t>
            </a:r>
            <a:r>
              <a:rPr lang="en-US" altLang="en-US" sz="2200" b="1" i="0" dirty="0">
                <a:solidFill>
                  <a:srgbClr val="FF0000"/>
                </a:solidFill>
                <a:latin typeface="Times New Roman" pitchFamily="18" charset="0"/>
              </a:rPr>
              <a:t>24 : 2 x 3 = 36 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4876800" y="5181600"/>
            <a:ext cx="3276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lớn</a:t>
            </a:r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200" i="0" dirty="0" smtClean="0">
                <a:solidFill>
                  <a:srgbClr val="3333FF"/>
                </a:solidFill>
                <a:latin typeface="Times New Roman" pitchFamily="18" charset="0"/>
              </a:rPr>
              <a:t>: </a:t>
            </a:r>
            <a:r>
              <a:rPr lang="en-US" altLang="en-US" sz="2200" b="1" i="0" dirty="0" smtClean="0">
                <a:solidFill>
                  <a:srgbClr val="FF0000"/>
                </a:solidFill>
                <a:latin typeface="Times New Roman" pitchFamily="18" charset="0"/>
              </a:rPr>
              <a:t>24 : 2 x 5 = 60</a:t>
            </a:r>
            <a:endParaRPr lang="en-US" altLang="en-US" sz="2200" b="1" i="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200" i="0" dirty="0">
                <a:solidFill>
                  <a:srgbClr val="3333FF"/>
                </a:solidFill>
                <a:latin typeface="Times New Roman" pitchFamily="18" charset="0"/>
              </a:rPr>
              <a:t>     </a:t>
            </a:r>
            <a:r>
              <a:rPr lang="en-US" altLang="en-US" sz="2200" i="0" dirty="0" err="1" smtClean="0">
                <a:solidFill>
                  <a:srgbClr val="3333FF"/>
                </a:solidFill>
                <a:latin typeface="Times New Roman" pitchFamily="18" charset="0"/>
              </a:rPr>
              <a:t>Hoặc</a:t>
            </a:r>
            <a:r>
              <a:rPr lang="en-US" altLang="en-US" sz="2200" i="0" dirty="0" smtClean="0">
                <a:solidFill>
                  <a:srgbClr val="3333FF"/>
                </a:solidFill>
                <a:latin typeface="Times New Roman" pitchFamily="18" charset="0"/>
              </a:rPr>
              <a:t>:   </a:t>
            </a:r>
            <a:r>
              <a:rPr lang="en-US" altLang="en-US" sz="2200" b="1" i="0" dirty="0">
                <a:solidFill>
                  <a:srgbClr val="FF0000"/>
                </a:solidFill>
                <a:latin typeface="Times New Roman" pitchFamily="18" charset="0"/>
              </a:rPr>
              <a:t>36 + 24 = 60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4191000" y="5867400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200" i="0" u="sng">
                <a:solidFill>
                  <a:srgbClr val="3333FF"/>
                </a:solidFill>
                <a:latin typeface="Times New Roman" pitchFamily="18" charset="0"/>
              </a:rPr>
              <a:t>Đáp số</a:t>
            </a:r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:  Số bé: 36</a:t>
            </a:r>
          </a:p>
          <a:p>
            <a:pPr algn="ctr" eaLnBrk="1" hangingPunct="1"/>
            <a:r>
              <a:rPr lang="en-US" altLang="en-US" sz="2200" i="0">
                <a:solidFill>
                  <a:srgbClr val="3333FF"/>
                </a:solidFill>
                <a:latin typeface="Times New Roman" pitchFamily="18" charset="0"/>
              </a:rPr>
              <a:t>                Số lớn: 60</a:t>
            </a:r>
          </a:p>
        </p:txBody>
      </p:sp>
      <p:sp>
        <p:nvSpPr>
          <p:cNvPr id="9259" name="Line 50"/>
          <p:cNvSpPr>
            <a:spLocks noChangeShapeType="1"/>
          </p:cNvSpPr>
          <p:nvPr/>
        </p:nvSpPr>
        <p:spPr bwMode="auto">
          <a:xfrm>
            <a:off x="3962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0" name="Line 51"/>
          <p:cNvSpPr>
            <a:spLocks noChangeShapeType="1"/>
          </p:cNvSpPr>
          <p:nvPr/>
        </p:nvSpPr>
        <p:spPr bwMode="auto">
          <a:xfrm>
            <a:off x="57912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6" name="Line 52"/>
          <p:cNvSpPr>
            <a:spLocks noChangeShapeType="1"/>
          </p:cNvSpPr>
          <p:nvPr/>
        </p:nvSpPr>
        <p:spPr bwMode="auto">
          <a:xfrm>
            <a:off x="4495800" y="3276600"/>
            <a:ext cx="0" cy="32766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AutoShape 53"/>
          <p:cNvSpPr>
            <a:spLocks/>
          </p:cNvSpPr>
          <p:nvPr/>
        </p:nvSpPr>
        <p:spPr bwMode="auto">
          <a:xfrm rot="-5400000">
            <a:off x="6362700" y="2171700"/>
            <a:ext cx="152400" cy="1295400"/>
          </a:xfrm>
          <a:prstGeom prst="rightBrace">
            <a:avLst>
              <a:gd name="adj1" fmla="val 188456"/>
              <a:gd name="adj2" fmla="val 5103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263" name="Text Box 54"/>
          <p:cNvSpPr txBox="1">
            <a:spLocks noChangeArrowheads="1"/>
          </p:cNvSpPr>
          <p:nvPr/>
        </p:nvSpPr>
        <p:spPr bwMode="auto">
          <a:xfrm>
            <a:off x="0" y="1143000"/>
            <a:ext cx="944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u="sng">
                <a:solidFill>
                  <a:srgbClr val="3333FF"/>
                </a:solidFill>
                <a:latin typeface="Times New Roman" pitchFamily="18" charset="0"/>
              </a:rPr>
              <a:t>Bài toán 1:</a:t>
            </a:r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Hiệu của hai số là 24. Tỉ số của hai số đó là    . Tìm hai số đó.</a:t>
            </a:r>
          </a:p>
        </p:txBody>
      </p:sp>
      <p:sp>
        <p:nvSpPr>
          <p:cNvPr id="67640" name="Line 56"/>
          <p:cNvSpPr>
            <a:spLocks noChangeShapeType="1"/>
          </p:cNvSpPr>
          <p:nvPr/>
        </p:nvSpPr>
        <p:spPr bwMode="auto">
          <a:xfrm>
            <a:off x="2971800" y="4559300"/>
            <a:ext cx="13716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5" name="Line 57"/>
          <p:cNvSpPr>
            <a:spLocks noChangeShapeType="1"/>
          </p:cNvSpPr>
          <p:nvPr/>
        </p:nvSpPr>
        <p:spPr bwMode="auto">
          <a:xfrm>
            <a:off x="3657600" y="15240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0" name="Line 58"/>
          <p:cNvSpPr>
            <a:spLocks noChangeShapeType="1"/>
          </p:cNvSpPr>
          <p:nvPr/>
        </p:nvSpPr>
        <p:spPr bwMode="auto">
          <a:xfrm>
            <a:off x="7315200" y="1524000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67" name="Line 59"/>
          <p:cNvSpPr>
            <a:spLocks noChangeShapeType="1"/>
          </p:cNvSpPr>
          <p:nvPr/>
        </p:nvSpPr>
        <p:spPr bwMode="auto">
          <a:xfrm>
            <a:off x="4191000" y="1524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Line 60"/>
          <p:cNvSpPr>
            <a:spLocks noChangeShapeType="1"/>
          </p:cNvSpPr>
          <p:nvPr/>
        </p:nvSpPr>
        <p:spPr bwMode="auto">
          <a:xfrm>
            <a:off x="6781800" y="17526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9" name="Line 61"/>
          <p:cNvSpPr>
            <a:spLocks noChangeShapeType="1"/>
          </p:cNvSpPr>
          <p:nvPr/>
        </p:nvSpPr>
        <p:spPr bwMode="auto">
          <a:xfrm>
            <a:off x="1447800" y="1524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1"/>
                </p:tgtEl>
              </p:cMediaNode>
            </p:audio>
          </p:childTnLst>
        </p:cTn>
      </p:par>
    </p:tnLst>
    <p:bldLst>
      <p:bldP spid="67622" grpId="0" build="allAtOnce"/>
      <p:bldP spid="67628" grpId="0"/>
      <p:bldP spid="67629" grpId="0"/>
      <p:bldP spid="67630" grpId="0" animBg="1"/>
      <p:bldP spid="67631" grpId="0"/>
      <p:bldP spid="67632" grpId="0"/>
      <p:bldP spid="67633" grpId="0"/>
      <p:bldP spid="67636" grpId="0" animBg="1"/>
      <p:bldP spid="676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1800" b="1" i="0">
              <a:latin typeface=".VnAvant" pitchFamily="34" charset="0"/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5543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304800" y="1371600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0" u="sng">
                <a:solidFill>
                  <a:srgbClr val="3333FF"/>
                </a:solidFill>
                <a:latin typeface="Times New Roman" pitchFamily="18" charset="0"/>
              </a:rPr>
              <a:t>Bài toán 1</a:t>
            </a:r>
            <a:r>
              <a:rPr lang="en-US" altLang="en-US" sz="2800" i="0">
                <a:solidFill>
                  <a:srgbClr val="3333FF"/>
                </a:solidFill>
                <a:latin typeface="Times New Roman" pitchFamily="18" charset="0"/>
              </a:rPr>
              <a:t>: Hiệu của hai số là 24. Tỉ số của hai số đó là     . </a:t>
            </a:r>
          </a:p>
          <a:p>
            <a:pPr eaLnBrk="1" hangingPunct="1"/>
            <a:r>
              <a:rPr lang="en-US" altLang="en-US" sz="2800" i="0">
                <a:solidFill>
                  <a:srgbClr val="3333FF"/>
                </a:solidFill>
                <a:latin typeface="Times New Roman" pitchFamily="18" charset="0"/>
              </a:rPr>
              <a:t>Tìm hai số đó</a:t>
            </a: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1600200" y="3048000"/>
            <a:ext cx="1803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2819400" y="2971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1600200" y="2971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2209800" y="2971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3429000" y="2971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2590800" y="2438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0">
                <a:latin typeface="Arial" charset="0"/>
              </a:rPr>
              <a:t>?</a:t>
            </a:r>
          </a:p>
        </p:txBody>
      </p:sp>
      <p:sp>
        <p:nvSpPr>
          <p:cNvPr id="65558" name="AutoShape 22"/>
          <p:cNvSpPr>
            <a:spLocks/>
          </p:cNvSpPr>
          <p:nvPr/>
        </p:nvSpPr>
        <p:spPr bwMode="auto">
          <a:xfrm rot="-5400000">
            <a:off x="2476500" y="2019300"/>
            <a:ext cx="76200" cy="18288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1600200" y="3429000"/>
            <a:ext cx="3124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AutoShape 24"/>
          <p:cNvSpPr>
            <a:spLocks/>
          </p:cNvSpPr>
          <p:nvPr/>
        </p:nvSpPr>
        <p:spPr bwMode="auto">
          <a:xfrm rot="5400000">
            <a:off x="3086100" y="2019300"/>
            <a:ext cx="152400" cy="3124200"/>
          </a:xfrm>
          <a:prstGeom prst="rightBrace">
            <a:avLst>
              <a:gd name="adj1" fmla="val 170833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16002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>
            <a:off x="22098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28194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34290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40386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>
            <a:off x="4724400" y="3352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7" name="AutoShape 31"/>
          <p:cNvSpPr>
            <a:spLocks/>
          </p:cNvSpPr>
          <p:nvPr/>
        </p:nvSpPr>
        <p:spPr bwMode="auto">
          <a:xfrm rot="-5400000">
            <a:off x="4000500" y="2628900"/>
            <a:ext cx="152400" cy="1295400"/>
          </a:xfrm>
          <a:prstGeom prst="rightBrace">
            <a:avLst>
              <a:gd name="adj1" fmla="val 70833"/>
              <a:gd name="adj2" fmla="val 4843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algn="ctr" eaLnBrk="1" hangingPunct="1"/>
            <a:endParaRPr lang="en-US" altLang="en-US" sz="700" i="0">
              <a:latin typeface="Arial" charset="0"/>
            </a:endParaRP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3124200" y="35814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i="0">
                <a:latin typeface="Arial" charset="0"/>
              </a:rPr>
              <a:t>?</a:t>
            </a: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3962400" y="28035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0">
                <a:latin typeface="Arial" charset="0"/>
              </a:rPr>
              <a:t>24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457200" y="2743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Số bé: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457200" y="3124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Số lớn:</a:t>
            </a:r>
          </a:p>
        </p:txBody>
      </p:sp>
      <p:sp>
        <p:nvSpPr>
          <p:cNvPr id="11295" name="Text Box 36"/>
          <p:cNvSpPr txBox="1">
            <a:spLocks noChangeArrowheads="1"/>
          </p:cNvSpPr>
          <p:nvPr/>
        </p:nvSpPr>
        <p:spPr bwMode="auto">
          <a:xfrm>
            <a:off x="8305800" y="1295400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rgbClr val="0033CC"/>
                </a:solidFill>
              </a:rPr>
              <a:t>3</a:t>
            </a:r>
          </a:p>
          <a:p>
            <a:pPr eaLnBrk="1" hangingPunct="1"/>
            <a:r>
              <a:rPr lang="en-US" altLang="en-US" sz="2400" i="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1296" name="Line 37"/>
          <p:cNvSpPr>
            <a:spLocks noChangeShapeType="1"/>
          </p:cNvSpPr>
          <p:nvPr/>
        </p:nvSpPr>
        <p:spPr bwMode="auto">
          <a:xfrm>
            <a:off x="8382000" y="1676400"/>
            <a:ext cx="2286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33CC"/>
              </a:solidFill>
            </a:endParaRPr>
          </a:p>
        </p:txBody>
      </p:sp>
      <p:sp>
        <p:nvSpPr>
          <p:cNvPr id="65576" name="Text Box 40"/>
          <p:cNvSpPr txBox="1">
            <a:spLocks noChangeArrowheads="1"/>
          </p:cNvSpPr>
          <p:nvPr/>
        </p:nvSpPr>
        <p:spPr bwMode="auto">
          <a:xfrm>
            <a:off x="76200" y="24384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Ta có sơ đồ:</a:t>
            </a:r>
          </a:p>
        </p:txBody>
      </p:sp>
      <p:sp>
        <p:nvSpPr>
          <p:cNvPr id="11298" name="Text Box 41"/>
          <p:cNvSpPr txBox="1">
            <a:spLocks noChangeArrowheads="1"/>
          </p:cNvSpPr>
          <p:nvPr/>
        </p:nvSpPr>
        <p:spPr bwMode="auto">
          <a:xfrm>
            <a:off x="4278313" y="2135188"/>
            <a:ext cx="1173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 u="sng">
                <a:solidFill>
                  <a:srgbClr val="3333FF"/>
                </a:solidFill>
                <a:latin typeface="Times New Roman" pitchFamily="18" charset="0"/>
              </a:rPr>
              <a:t>Bài giải</a:t>
            </a:r>
          </a:p>
        </p:txBody>
      </p:sp>
      <p:sp>
        <p:nvSpPr>
          <p:cNvPr id="65590" name="Text Box 54"/>
          <p:cNvSpPr txBox="1">
            <a:spLocks noChangeArrowheads="1"/>
          </p:cNvSpPr>
          <p:nvPr/>
        </p:nvSpPr>
        <p:spPr bwMode="auto">
          <a:xfrm>
            <a:off x="-171450" y="3738563"/>
            <a:ext cx="56038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Theo sơ đồ, hiệu số phần bằng nhau là: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           5 – 3 = 2 (phần)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Số bé là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                  24 : 2 x 3 = 36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Số lớn là: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                    36  + 24 = 60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                                         Đáp số:  Số bé: 36</a:t>
            </a:r>
          </a:p>
          <a:p>
            <a:pPr algn="ctr"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                                               Số lớn: 60</a:t>
            </a:r>
          </a:p>
        </p:txBody>
      </p:sp>
      <p:sp>
        <p:nvSpPr>
          <p:cNvPr id="65596" name="Line 60"/>
          <p:cNvSpPr>
            <a:spLocks noChangeShapeType="1"/>
          </p:cNvSpPr>
          <p:nvPr/>
        </p:nvSpPr>
        <p:spPr bwMode="auto">
          <a:xfrm>
            <a:off x="16002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7" name="Line 61"/>
          <p:cNvSpPr>
            <a:spLocks noChangeShapeType="1"/>
          </p:cNvSpPr>
          <p:nvPr/>
        </p:nvSpPr>
        <p:spPr bwMode="auto">
          <a:xfrm>
            <a:off x="34290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9" name="Text Box 63"/>
          <p:cNvSpPr txBox="1">
            <a:spLocks noChangeArrowheads="1"/>
          </p:cNvSpPr>
          <p:nvPr/>
        </p:nvSpPr>
        <p:spPr bwMode="auto">
          <a:xfrm>
            <a:off x="5791200" y="2955925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FF00FF"/>
                </a:solidFill>
                <a:latin typeface="Times New Roman" pitchFamily="18" charset="0"/>
              </a:rPr>
              <a:t>Vẽ sơ đồ minh họa</a:t>
            </a:r>
          </a:p>
        </p:txBody>
      </p:sp>
      <p:sp>
        <p:nvSpPr>
          <p:cNvPr id="65600" name="Text Box 64"/>
          <p:cNvSpPr txBox="1">
            <a:spLocks noChangeArrowheads="1"/>
          </p:cNvSpPr>
          <p:nvPr/>
        </p:nvSpPr>
        <p:spPr bwMode="auto">
          <a:xfrm>
            <a:off x="5340350" y="3748088"/>
            <a:ext cx="390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FF00FF"/>
                </a:solidFill>
                <a:latin typeface="Times New Roman" pitchFamily="18" charset="0"/>
              </a:rPr>
              <a:t>Tìm hiệu số phần bằng nhau</a:t>
            </a:r>
          </a:p>
        </p:txBody>
      </p:sp>
      <p:sp>
        <p:nvSpPr>
          <p:cNvPr id="65601" name="Text Box 65"/>
          <p:cNvSpPr txBox="1">
            <a:spLocks noChangeArrowheads="1"/>
          </p:cNvSpPr>
          <p:nvPr/>
        </p:nvSpPr>
        <p:spPr bwMode="auto">
          <a:xfrm>
            <a:off x="6237288" y="5033963"/>
            <a:ext cx="165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FF00FF"/>
                </a:solidFill>
                <a:latin typeface="Times New Roman" pitchFamily="18" charset="0"/>
              </a:rPr>
              <a:t> Tìm số lớn</a:t>
            </a:r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6369050" y="4591050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FF00FF"/>
                </a:solidFill>
                <a:latin typeface="Times New Roman" pitchFamily="18" charset="0"/>
              </a:rPr>
              <a:t>Tìm số bé</a:t>
            </a:r>
          </a:p>
        </p:txBody>
      </p:sp>
      <p:sp>
        <p:nvSpPr>
          <p:cNvPr id="65606" name="Line 70"/>
          <p:cNvSpPr>
            <a:spLocks noChangeShapeType="1"/>
          </p:cNvSpPr>
          <p:nvPr/>
        </p:nvSpPr>
        <p:spPr bwMode="auto">
          <a:xfrm>
            <a:off x="5029200" y="32004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8" name="Line 72"/>
          <p:cNvSpPr>
            <a:spLocks noChangeShapeType="1"/>
          </p:cNvSpPr>
          <p:nvPr/>
        </p:nvSpPr>
        <p:spPr bwMode="auto">
          <a:xfrm>
            <a:off x="4191000" y="53340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9" name="Line 73"/>
          <p:cNvSpPr>
            <a:spLocks noChangeShapeType="1"/>
          </p:cNvSpPr>
          <p:nvPr/>
        </p:nvSpPr>
        <p:spPr bwMode="auto">
          <a:xfrm>
            <a:off x="4114800" y="48006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0" name="Line 74"/>
          <p:cNvSpPr>
            <a:spLocks noChangeShapeType="1"/>
          </p:cNvSpPr>
          <p:nvPr/>
        </p:nvSpPr>
        <p:spPr bwMode="auto">
          <a:xfrm>
            <a:off x="5029200" y="4038600"/>
            <a:ext cx="393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10" name="Group 83"/>
          <p:cNvGrpSpPr>
            <a:grpSpLocks/>
          </p:cNvGrpSpPr>
          <p:nvPr/>
        </p:nvGrpSpPr>
        <p:grpSpPr bwMode="auto">
          <a:xfrm>
            <a:off x="457200" y="1828800"/>
            <a:ext cx="8229600" cy="457200"/>
            <a:chOff x="288" y="1152"/>
            <a:chExt cx="5184" cy="288"/>
          </a:xfrm>
        </p:grpSpPr>
        <p:sp>
          <p:nvSpPr>
            <p:cNvPr id="11311" name="Line 77"/>
            <p:cNvSpPr>
              <a:spLocks noChangeShapeType="1"/>
            </p:cNvSpPr>
            <p:nvPr/>
          </p:nvSpPr>
          <p:spPr bwMode="auto">
            <a:xfrm>
              <a:off x="1344" y="115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78"/>
            <p:cNvSpPr>
              <a:spLocks noChangeShapeType="1"/>
            </p:cNvSpPr>
            <p:nvPr/>
          </p:nvSpPr>
          <p:spPr bwMode="auto">
            <a:xfrm>
              <a:off x="288" y="1440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79"/>
            <p:cNvSpPr>
              <a:spLocks noChangeShapeType="1"/>
            </p:cNvSpPr>
            <p:nvPr/>
          </p:nvSpPr>
          <p:spPr bwMode="auto">
            <a:xfrm>
              <a:off x="5232" y="1296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80"/>
            <p:cNvSpPr>
              <a:spLocks noChangeShapeType="1"/>
            </p:cNvSpPr>
            <p:nvPr/>
          </p:nvSpPr>
          <p:spPr bwMode="auto">
            <a:xfrm>
              <a:off x="3408" y="1152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81"/>
            <p:cNvSpPr>
              <a:spLocks noChangeShapeType="1"/>
            </p:cNvSpPr>
            <p:nvPr/>
          </p:nvSpPr>
          <p:spPr bwMode="auto">
            <a:xfrm>
              <a:off x="2976" y="1152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7" dur="2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3" dur="2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2" dur="2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5" dur="2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1" dur="2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4" dur="2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7" dur="2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0" dur="2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3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6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2" dur="2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5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1" dur="20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4" dur="20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20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0" dur="20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3" dur="20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6" dur="20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9" dur="20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2" dur="20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5" dur="20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8" dur="20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1" dur="20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3"/>
                </p:tgtEl>
              </p:cMediaNode>
            </p:audio>
          </p:childTnLst>
        </p:cTn>
      </p:par>
    </p:tnLst>
    <p:bldLst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/>
      <p:bldP spid="65569" grpId="0"/>
      <p:bldP spid="65570" grpId="0"/>
      <p:bldP spid="65571" grpId="0"/>
      <p:bldP spid="65576" grpId="0"/>
      <p:bldP spid="65590" grpId="0"/>
      <p:bldP spid="65596" grpId="0" animBg="1"/>
      <p:bldP spid="65597" grpId="0" animBg="1"/>
      <p:bldP spid="65599" grpId="0"/>
      <p:bldP spid="65599" grpId="1"/>
      <p:bldP spid="65600" grpId="0"/>
      <p:bldP spid="65600" grpId="1"/>
      <p:bldP spid="65601" grpId="0"/>
      <p:bldP spid="65601" grpId="1"/>
      <p:bldP spid="65603" grpId="0"/>
      <p:bldP spid="65603" grpId="1"/>
      <p:bldP spid="65606" grpId="0" animBg="1"/>
      <p:bldP spid="65606" grpId="1" animBg="1"/>
      <p:bldP spid="65608" grpId="0" animBg="1"/>
      <p:bldP spid="65608" grpId="1" animBg="1"/>
      <p:bldP spid="65609" grpId="0" animBg="1"/>
      <p:bldP spid="65609" grpId="1" animBg="1"/>
      <p:bldP spid="65610" grpId="0" animBg="1"/>
      <p:bldP spid="656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2200" b="1" i="0">
              <a:latin typeface=".VnAvant" pitchFamily="34" charset="0"/>
            </a:endParaRP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8919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774700" y="2357438"/>
            <a:ext cx="150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i="0">
                <a:solidFill>
                  <a:srgbClr val="3333FF"/>
                </a:solidFill>
                <a:latin typeface="Times New Roman" pitchFamily="18" charset="0"/>
              </a:rPr>
              <a:t>Ta có sơ đồ: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3632200" y="1905000"/>
            <a:ext cx="109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200" b="1" i="0" u="sng">
                <a:solidFill>
                  <a:srgbClr val="3333FF"/>
                </a:solidFill>
                <a:latin typeface="Times New Roman" pitchFamily="18" charset="0"/>
              </a:rPr>
              <a:t>Bài giải</a:t>
            </a:r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723900" y="2716213"/>
            <a:ext cx="1905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100" b="1" i="0">
                <a:solidFill>
                  <a:srgbClr val="3333FF"/>
                </a:solidFill>
                <a:latin typeface="Times New Roman" pitchFamily="18" charset="0"/>
              </a:rPr>
              <a:t>Chiều dài :</a:t>
            </a:r>
          </a:p>
          <a:p>
            <a:pPr eaLnBrk="1" hangingPunct="1"/>
            <a:r>
              <a:rPr lang="en-US" altLang="en-US" sz="2100" b="1" i="0">
                <a:solidFill>
                  <a:srgbClr val="3333FF"/>
                </a:solidFill>
                <a:latin typeface="Times New Roman" pitchFamily="18" charset="0"/>
              </a:rPr>
              <a:t>Chiều rộng:</a:t>
            </a:r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2247900" y="2281238"/>
            <a:ext cx="5334000" cy="1638300"/>
            <a:chOff x="-2688" y="2424"/>
            <a:chExt cx="3360" cy="1032"/>
          </a:xfrm>
        </p:grpSpPr>
        <p:sp>
          <p:nvSpPr>
            <p:cNvPr id="13341" name="Text Box 42"/>
            <p:cNvSpPr txBox="1">
              <a:spLocks noChangeArrowheads="1"/>
            </p:cNvSpPr>
            <p:nvPr/>
          </p:nvSpPr>
          <p:spPr bwMode="auto">
            <a:xfrm>
              <a:off x="-336" y="2976"/>
              <a:ext cx="57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 i="0">
                  <a:solidFill>
                    <a:srgbClr val="3333FF"/>
                  </a:solidFill>
                  <a:latin typeface="Times New Roman" pitchFamily="18" charset="0"/>
                </a:rPr>
                <a:t>12 m</a:t>
              </a:r>
            </a:p>
          </p:txBody>
        </p:sp>
        <p:sp>
          <p:nvSpPr>
            <p:cNvPr id="13342" name="Line 224"/>
            <p:cNvSpPr>
              <a:spLocks noChangeShapeType="1"/>
            </p:cNvSpPr>
            <p:nvPr/>
          </p:nvSpPr>
          <p:spPr bwMode="auto">
            <a:xfrm>
              <a:off x="-2688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225"/>
            <p:cNvSpPr>
              <a:spLocks noChangeShapeType="1"/>
            </p:cNvSpPr>
            <p:nvPr/>
          </p:nvSpPr>
          <p:spPr bwMode="auto">
            <a:xfrm>
              <a:off x="-172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AutoShape 226"/>
            <p:cNvSpPr>
              <a:spLocks/>
            </p:cNvSpPr>
            <p:nvPr/>
          </p:nvSpPr>
          <p:spPr bwMode="auto">
            <a:xfrm rot="16200000" flipV="1">
              <a:off x="-1800" y="2232"/>
              <a:ext cx="144" cy="1920"/>
            </a:xfrm>
            <a:prstGeom prst="leftBrace">
              <a:avLst>
                <a:gd name="adj1" fmla="val 111111"/>
                <a:gd name="adj2" fmla="val 518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3345" name="Line 227"/>
            <p:cNvSpPr>
              <a:spLocks noChangeShapeType="1"/>
            </p:cNvSpPr>
            <p:nvPr/>
          </p:nvSpPr>
          <p:spPr bwMode="auto">
            <a:xfrm>
              <a:off x="-220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229"/>
            <p:cNvSpPr>
              <a:spLocks noChangeShapeType="1"/>
            </p:cNvSpPr>
            <p:nvPr/>
          </p:nvSpPr>
          <p:spPr bwMode="auto">
            <a:xfrm>
              <a:off x="-2688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230"/>
            <p:cNvSpPr>
              <a:spLocks noChangeShapeType="1"/>
            </p:cNvSpPr>
            <p:nvPr/>
          </p:nvSpPr>
          <p:spPr bwMode="auto">
            <a:xfrm>
              <a:off x="-1248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231"/>
            <p:cNvSpPr>
              <a:spLocks noChangeShapeType="1"/>
            </p:cNvSpPr>
            <p:nvPr/>
          </p:nvSpPr>
          <p:spPr bwMode="auto">
            <a:xfrm>
              <a:off x="-1728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232"/>
            <p:cNvSpPr>
              <a:spLocks noChangeShapeType="1"/>
            </p:cNvSpPr>
            <p:nvPr/>
          </p:nvSpPr>
          <p:spPr bwMode="auto">
            <a:xfrm>
              <a:off x="-2208" y="30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AutoShape 233"/>
            <p:cNvSpPr>
              <a:spLocks/>
            </p:cNvSpPr>
            <p:nvPr/>
          </p:nvSpPr>
          <p:spPr bwMode="auto">
            <a:xfrm rot="16200000" flipV="1">
              <a:off x="-120" y="2232"/>
              <a:ext cx="144" cy="1440"/>
            </a:xfrm>
            <a:prstGeom prst="leftBrace">
              <a:avLst>
                <a:gd name="adj1" fmla="val 83333"/>
                <a:gd name="adj2" fmla="val 517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3351" name="AutoShape 234"/>
            <p:cNvSpPr>
              <a:spLocks/>
            </p:cNvSpPr>
            <p:nvPr/>
          </p:nvSpPr>
          <p:spPr bwMode="auto">
            <a:xfrm rot="5400000">
              <a:off x="-1080" y="1032"/>
              <a:ext cx="144" cy="3360"/>
            </a:xfrm>
            <a:prstGeom prst="leftBrace">
              <a:avLst>
                <a:gd name="adj1" fmla="val 194444"/>
                <a:gd name="adj2" fmla="val 518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3352" name="Line 235"/>
            <p:cNvSpPr>
              <a:spLocks noChangeShapeType="1"/>
            </p:cNvSpPr>
            <p:nvPr/>
          </p:nvSpPr>
          <p:spPr bwMode="auto">
            <a:xfrm>
              <a:off x="-124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236"/>
            <p:cNvSpPr>
              <a:spLocks noChangeShapeType="1"/>
            </p:cNvSpPr>
            <p:nvPr/>
          </p:nvSpPr>
          <p:spPr bwMode="auto">
            <a:xfrm>
              <a:off x="-76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237"/>
            <p:cNvSpPr>
              <a:spLocks noChangeShapeType="1"/>
            </p:cNvSpPr>
            <p:nvPr/>
          </p:nvSpPr>
          <p:spPr bwMode="auto">
            <a:xfrm>
              <a:off x="-28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238"/>
            <p:cNvSpPr>
              <a:spLocks noChangeShapeType="1"/>
            </p:cNvSpPr>
            <p:nvPr/>
          </p:nvSpPr>
          <p:spPr bwMode="auto">
            <a:xfrm>
              <a:off x="192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240"/>
            <p:cNvSpPr>
              <a:spLocks noChangeShapeType="1"/>
            </p:cNvSpPr>
            <p:nvPr/>
          </p:nvSpPr>
          <p:spPr bwMode="auto">
            <a:xfrm>
              <a:off x="-2688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242"/>
            <p:cNvSpPr>
              <a:spLocks noChangeShapeType="1"/>
            </p:cNvSpPr>
            <p:nvPr/>
          </p:nvSpPr>
          <p:spPr bwMode="auto">
            <a:xfrm>
              <a:off x="-768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Text Box 243"/>
            <p:cNvSpPr txBox="1">
              <a:spLocks noChangeArrowheads="1"/>
            </p:cNvSpPr>
            <p:nvPr/>
          </p:nvSpPr>
          <p:spPr bwMode="auto">
            <a:xfrm>
              <a:off x="-1248" y="2424"/>
              <a:ext cx="4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? m</a:t>
              </a:r>
            </a:p>
          </p:txBody>
        </p:sp>
        <p:sp>
          <p:nvSpPr>
            <p:cNvPr id="13359" name="Text Box 244"/>
            <p:cNvSpPr txBox="1">
              <a:spLocks noChangeArrowheads="1"/>
            </p:cNvSpPr>
            <p:nvPr/>
          </p:nvSpPr>
          <p:spPr bwMode="auto">
            <a:xfrm>
              <a:off x="-1956" y="3168"/>
              <a:ext cx="4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? m</a:t>
              </a:r>
            </a:p>
          </p:txBody>
        </p:sp>
        <p:sp>
          <p:nvSpPr>
            <p:cNvPr id="13360" name="Line 246"/>
            <p:cNvSpPr>
              <a:spLocks noChangeShapeType="1"/>
            </p:cNvSpPr>
            <p:nvPr/>
          </p:nvSpPr>
          <p:spPr bwMode="auto">
            <a:xfrm>
              <a:off x="-2688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247"/>
            <p:cNvSpPr>
              <a:spLocks noChangeShapeType="1"/>
            </p:cNvSpPr>
            <p:nvPr/>
          </p:nvSpPr>
          <p:spPr bwMode="auto">
            <a:xfrm>
              <a:off x="-2208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Line 248"/>
            <p:cNvSpPr>
              <a:spLocks noChangeShapeType="1"/>
            </p:cNvSpPr>
            <p:nvPr/>
          </p:nvSpPr>
          <p:spPr bwMode="auto">
            <a:xfrm>
              <a:off x="-1728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249"/>
            <p:cNvSpPr>
              <a:spLocks noChangeShapeType="1"/>
            </p:cNvSpPr>
            <p:nvPr/>
          </p:nvSpPr>
          <p:spPr bwMode="auto">
            <a:xfrm>
              <a:off x="-1248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250"/>
            <p:cNvSpPr>
              <a:spLocks noChangeShapeType="1"/>
            </p:cNvSpPr>
            <p:nvPr/>
          </p:nvSpPr>
          <p:spPr bwMode="auto">
            <a:xfrm>
              <a:off x="-768" y="302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252"/>
            <p:cNvSpPr>
              <a:spLocks noChangeShapeType="1"/>
            </p:cNvSpPr>
            <p:nvPr/>
          </p:nvSpPr>
          <p:spPr bwMode="auto">
            <a:xfrm>
              <a:off x="-268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253"/>
            <p:cNvSpPr>
              <a:spLocks noChangeShapeType="1"/>
            </p:cNvSpPr>
            <p:nvPr/>
          </p:nvSpPr>
          <p:spPr bwMode="auto">
            <a:xfrm>
              <a:off x="-220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Line 254"/>
            <p:cNvSpPr>
              <a:spLocks noChangeShapeType="1"/>
            </p:cNvSpPr>
            <p:nvPr/>
          </p:nvSpPr>
          <p:spPr bwMode="auto">
            <a:xfrm>
              <a:off x="-172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Line 255"/>
            <p:cNvSpPr>
              <a:spLocks noChangeShapeType="1"/>
            </p:cNvSpPr>
            <p:nvPr/>
          </p:nvSpPr>
          <p:spPr bwMode="auto">
            <a:xfrm>
              <a:off x="-124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256"/>
            <p:cNvSpPr>
              <a:spLocks noChangeShapeType="1"/>
            </p:cNvSpPr>
            <p:nvPr/>
          </p:nvSpPr>
          <p:spPr bwMode="auto">
            <a:xfrm>
              <a:off x="-76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257"/>
            <p:cNvSpPr>
              <a:spLocks noChangeShapeType="1"/>
            </p:cNvSpPr>
            <p:nvPr/>
          </p:nvSpPr>
          <p:spPr bwMode="auto">
            <a:xfrm>
              <a:off x="-288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258"/>
            <p:cNvSpPr>
              <a:spLocks noChangeShapeType="1"/>
            </p:cNvSpPr>
            <p:nvPr/>
          </p:nvSpPr>
          <p:spPr bwMode="auto">
            <a:xfrm>
              <a:off x="192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259"/>
            <p:cNvSpPr>
              <a:spLocks noChangeShapeType="1"/>
            </p:cNvSpPr>
            <p:nvPr/>
          </p:nvSpPr>
          <p:spPr bwMode="auto">
            <a:xfrm>
              <a:off x="672" y="278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175" name="Text Box 263"/>
          <p:cNvSpPr txBox="1">
            <a:spLocks noChangeArrowheads="1"/>
          </p:cNvSpPr>
          <p:nvPr/>
        </p:nvSpPr>
        <p:spPr bwMode="auto">
          <a:xfrm>
            <a:off x="1143000" y="3883025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                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 – 4 = 3 (</a:t>
            </a:r>
            <a:r>
              <a:rPr lang="en-US" altLang="en-US" sz="24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12 : 3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x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= 28 (m)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3 x 4 = 16 (m)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28 – 12 = 16 (m)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28 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i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m</a:t>
            </a:r>
          </a:p>
        </p:txBody>
      </p:sp>
      <p:grpSp>
        <p:nvGrpSpPr>
          <p:cNvPr id="3" name="Group 273"/>
          <p:cNvGrpSpPr>
            <a:grpSpLocks/>
          </p:cNvGrpSpPr>
          <p:nvPr/>
        </p:nvGrpSpPr>
        <p:grpSpPr bwMode="auto">
          <a:xfrm>
            <a:off x="0" y="1143000"/>
            <a:ext cx="9144000" cy="889000"/>
            <a:chOff x="-1632" y="720"/>
            <a:chExt cx="5760" cy="560"/>
          </a:xfrm>
        </p:grpSpPr>
        <p:grpSp>
          <p:nvGrpSpPr>
            <p:cNvPr id="13337" name="Group 270"/>
            <p:cNvGrpSpPr>
              <a:grpSpLocks/>
            </p:cNvGrpSpPr>
            <p:nvPr/>
          </p:nvGrpSpPr>
          <p:grpSpPr bwMode="auto">
            <a:xfrm>
              <a:off x="3440" y="838"/>
              <a:ext cx="240" cy="442"/>
              <a:chOff x="4992" y="768"/>
              <a:chExt cx="240" cy="442"/>
            </a:xfrm>
          </p:grpSpPr>
          <p:sp>
            <p:nvSpPr>
              <p:cNvPr id="13339" name="Text Box 17"/>
              <p:cNvSpPr txBox="1">
                <a:spLocks noChangeArrowheads="1"/>
              </p:cNvSpPr>
              <p:nvPr/>
            </p:nvSpPr>
            <p:spPr bwMode="auto">
              <a:xfrm>
                <a:off x="4992" y="768"/>
                <a:ext cx="24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b="1" i="0">
                    <a:solidFill>
                      <a:srgbClr val="3333FF"/>
                    </a:solidFill>
                  </a:rPr>
                  <a:t>7</a:t>
                </a:r>
              </a:p>
              <a:p>
                <a:pPr eaLnBrk="1" hangingPunct="1"/>
                <a:r>
                  <a:rPr lang="en-US" altLang="en-US" sz="2000" b="1" i="0">
                    <a:solidFill>
                      <a:srgbClr val="3333FF"/>
                    </a:solidFill>
                  </a:rPr>
                  <a:t>4</a:t>
                </a:r>
              </a:p>
            </p:txBody>
          </p:sp>
          <p:sp>
            <p:nvSpPr>
              <p:cNvPr id="13340" name="Line 28"/>
              <p:cNvSpPr>
                <a:spLocks noChangeShapeType="1"/>
              </p:cNvSpPr>
              <p:nvPr/>
            </p:nvSpPr>
            <p:spPr bwMode="auto">
              <a:xfrm>
                <a:off x="5016" y="98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8" name="Rectangle 64"/>
            <p:cNvSpPr>
              <a:spLocks noChangeArrowheads="1"/>
            </p:cNvSpPr>
            <p:nvPr/>
          </p:nvSpPr>
          <p:spPr bwMode="auto">
            <a:xfrm>
              <a:off x="-1632" y="720"/>
              <a:ext cx="576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just" eaLnBrk="1" hangingPunct="1"/>
              <a:r>
                <a:rPr lang="en-US" altLang="en-US" sz="2200" b="1" u="sng">
                  <a:solidFill>
                    <a:srgbClr val="3333FF"/>
                  </a:solidFill>
                </a:rPr>
                <a:t>Bài toán 2</a:t>
              </a:r>
              <a:r>
                <a:rPr lang="en-US" altLang="en-US" sz="2200" b="1" i="0">
                  <a:solidFill>
                    <a:srgbClr val="3333FF"/>
                  </a:solidFill>
                </a:rPr>
                <a:t>: Một hình chữ nhật có chiều dài hơn chiều rộng 12 m.            Tìm chiều dài, chiều rộng của hình đó. Biết rằng chiều dài bằng     chiều rộng.</a:t>
              </a:r>
            </a:p>
          </p:txBody>
        </p:sp>
      </p:grpSp>
      <p:grpSp>
        <p:nvGrpSpPr>
          <p:cNvPr id="5" name="Group 271"/>
          <p:cNvGrpSpPr>
            <a:grpSpLocks/>
          </p:cNvGrpSpPr>
          <p:nvPr/>
        </p:nvGrpSpPr>
        <p:grpSpPr bwMode="auto">
          <a:xfrm>
            <a:off x="139700" y="1371600"/>
            <a:ext cx="8991600" cy="698500"/>
            <a:chOff x="-1584" y="864"/>
            <a:chExt cx="5664" cy="440"/>
          </a:xfrm>
        </p:grpSpPr>
        <p:sp>
          <p:nvSpPr>
            <p:cNvPr id="13329" name="Line 81"/>
            <p:cNvSpPr>
              <a:spLocks noChangeShapeType="1"/>
            </p:cNvSpPr>
            <p:nvPr/>
          </p:nvSpPr>
          <p:spPr bwMode="auto">
            <a:xfrm>
              <a:off x="2304" y="864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82"/>
            <p:cNvSpPr>
              <a:spLocks noChangeShapeType="1"/>
            </p:cNvSpPr>
            <p:nvPr/>
          </p:nvSpPr>
          <p:spPr bwMode="auto">
            <a:xfrm flipV="1">
              <a:off x="1392" y="864"/>
              <a:ext cx="816" cy="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83"/>
            <p:cNvSpPr>
              <a:spLocks noChangeShapeType="1"/>
            </p:cNvSpPr>
            <p:nvPr/>
          </p:nvSpPr>
          <p:spPr bwMode="auto">
            <a:xfrm>
              <a:off x="-1216" y="1072"/>
              <a:ext cx="7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2" name="Line 85"/>
            <p:cNvSpPr>
              <a:spLocks noChangeShapeType="1"/>
            </p:cNvSpPr>
            <p:nvPr/>
          </p:nvSpPr>
          <p:spPr bwMode="auto">
            <a:xfrm>
              <a:off x="2272" y="1072"/>
              <a:ext cx="1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86"/>
            <p:cNvSpPr>
              <a:spLocks noChangeShapeType="1"/>
            </p:cNvSpPr>
            <p:nvPr/>
          </p:nvSpPr>
          <p:spPr bwMode="auto">
            <a:xfrm>
              <a:off x="-384" y="1072"/>
              <a:ext cx="7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4" name="Line 87"/>
            <p:cNvSpPr>
              <a:spLocks noChangeShapeType="1"/>
            </p:cNvSpPr>
            <p:nvPr/>
          </p:nvSpPr>
          <p:spPr bwMode="auto">
            <a:xfrm>
              <a:off x="3416" y="1232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66"/>
            <p:cNvSpPr>
              <a:spLocks noChangeShapeType="1"/>
            </p:cNvSpPr>
            <p:nvPr/>
          </p:nvSpPr>
          <p:spPr bwMode="auto">
            <a:xfrm>
              <a:off x="3648" y="1072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67"/>
            <p:cNvSpPr>
              <a:spLocks noChangeShapeType="1"/>
            </p:cNvSpPr>
            <p:nvPr/>
          </p:nvSpPr>
          <p:spPr bwMode="auto">
            <a:xfrm>
              <a:off x="-1584" y="1304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9"/>
                </p:tgtEl>
              </p:cMediaNode>
            </p:audio>
          </p:childTnLst>
        </p:cTn>
      </p:par>
    </p:tnLst>
    <p:bldLst>
      <p:bldP spid="38941" grpId="0"/>
      <p:bldP spid="389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6"/>
          <p:cNvSpPr txBox="1">
            <a:spLocks noChangeArrowheads="1"/>
          </p:cNvSpPr>
          <p:nvPr/>
        </p:nvSpPr>
        <p:spPr bwMode="auto">
          <a:xfrm>
            <a:off x="533400" y="1828800"/>
            <a:ext cx="8305800" cy="3046413"/>
          </a:xfrm>
          <a:prstGeom prst="rect">
            <a:avLst/>
          </a:prstGeom>
          <a:solidFill>
            <a:srgbClr val="CCE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i="0" u="sng">
                <a:solidFill>
                  <a:srgbClr val="3333FF"/>
                </a:solidFill>
                <a:latin typeface="Times New Roman" pitchFamily="18" charset="0"/>
              </a:rPr>
              <a:t>Các bước giải</a:t>
            </a:r>
            <a:r>
              <a:rPr lang="en-US" altLang="en-US" b="1" i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1:  Vẽ sơ đồ minh họa.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2:  Tìm hiệu số phần bằng nhau.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3: Tìm số bé.</a:t>
            </a:r>
          </a:p>
          <a:p>
            <a:pPr eaLnBrk="1" hangingPunct="1"/>
            <a:r>
              <a:rPr lang="en-US" altLang="en-US" b="1" i="0">
                <a:solidFill>
                  <a:srgbClr val="FF0066"/>
                </a:solidFill>
                <a:latin typeface="Times New Roman" pitchFamily="18" charset="0"/>
              </a:rPr>
              <a:t>Bước 4: Tìm số lớn.</a:t>
            </a:r>
          </a:p>
          <a:p>
            <a:pPr eaLnBrk="1" hangingPunct="1">
              <a:buFontTx/>
              <a:buChar char="-"/>
            </a:pPr>
            <a:endParaRPr lang="en-US" altLang="en-US" b="1" i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810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0">
                <a:solidFill>
                  <a:srgbClr val="3333FF"/>
                </a:solidFill>
              </a:rPr>
              <a:t>Muốn giải bài toán </a:t>
            </a:r>
            <a:r>
              <a:rPr lang="en-US" altLang="en-US" sz="3200" b="1" i="0">
                <a:solidFill>
                  <a:srgbClr val="FF0000"/>
                </a:solidFill>
              </a:rPr>
              <a:t>“</a:t>
            </a:r>
            <a:r>
              <a:rPr lang="en-US" altLang="en-US" sz="3200" b="1" i="0">
                <a:solidFill>
                  <a:srgbClr val="3333FF"/>
                </a:solidFill>
              </a:rPr>
              <a:t> </a:t>
            </a:r>
            <a:r>
              <a:rPr lang="en-US" altLang="en-US" sz="3200" b="1" i="0">
                <a:solidFill>
                  <a:srgbClr val="FF0000"/>
                </a:solidFill>
              </a:rPr>
              <a:t>Tìm hai số khi biết hiệu và tỉ số của hai số đó” </a:t>
            </a:r>
            <a:r>
              <a:rPr lang="en-US" altLang="en-US" sz="3200" b="1" i="0">
                <a:solidFill>
                  <a:srgbClr val="3333FF"/>
                </a:solidFill>
              </a:rPr>
              <a:t>ta thực hiện theo mấy bước? 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838200" y="51816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Lưu ý : Có thể tìm số lớn trước số bé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b="1" i="0">
              <a:solidFill>
                <a:srgbClr val="3333FF"/>
              </a:solidFill>
            </a:endParaRPr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7047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1905000" y="2286000"/>
            <a:ext cx="29860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b="1" i="0">
                <a:solidFill>
                  <a:srgbClr val="3333FF"/>
                </a:solidFill>
              </a:rPr>
              <a:t>	</a:t>
            </a:r>
            <a:endParaRPr lang="en-US" altLang="en-US" b="1" u="sng">
              <a:solidFill>
                <a:srgbClr val="3333FF"/>
              </a:solidFill>
            </a:endParaRPr>
          </a:p>
          <a:p>
            <a:pPr eaLnBrk="1" hangingPunct="1"/>
            <a:r>
              <a:rPr lang="en-US" altLang="en-US" b="1" i="0">
                <a:solidFill>
                  <a:srgbClr val="3333FF"/>
                </a:solidFill>
              </a:rPr>
              <a:t>Ta có sơ đồ:</a:t>
            </a:r>
          </a:p>
          <a:p>
            <a:pPr eaLnBrk="1" hangingPunct="1"/>
            <a:r>
              <a:rPr lang="en-US" altLang="en-US" b="1" i="0">
                <a:solidFill>
                  <a:srgbClr val="3333FF"/>
                </a:solidFill>
              </a:rPr>
              <a:t> Số thứ nhất:</a:t>
            </a:r>
          </a:p>
          <a:p>
            <a:pPr eaLnBrk="1" hangingPunct="1"/>
            <a:r>
              <a:rPr lang="en-US" altLang="en-US" b="1" i="0">
                <a:solidFill>
                  <a:srgbClr val="3333FF"/>
                </a:solidFill>
              </a:rPr>
              <a:t> Số thứ hai  : </a:t>
            </a:r>
          </a:p>
        </p:txBody>
      </p:sp>
      <p:sp>
        <p:nvSpPr>
          <p:cNvPr id="16395" name="Text Box 22"/>
          <p:cNvSpPr txBox="1">
            <a:spLocks noChangeArrowheads="1"/>
          </p:cNvSpPr>
          <p:nvPr/>
        </p:nvSpPr>
        <p:spPr bwMode="auto">
          <a:xfrm>
            <a:off x="117475" y="1260475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3333FF"/>
                </a:solidFill>
                <a:latin typeface="Times New Roman" pitchFamily="18" charset="0"/>
              </a:rPr>
              <a:t>Bài </a:t>
            </a:r>
            <a:r>
              <a:rPr lang="en-US" altLang="en-US" sz="2400" b="1">
                <a:solidFill>
                  <a:srgbClr val="3333FF"/>
                </a:solidFill>
                <a:latin typeface="Times New Roman" pitchFamily="18" charset="0"/>
              </a:rPr>
              <a:t>1: </a:t>
            </a: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Số thứ nhất kém số thứ hai là 123. Tỉ số của hai số là    . Tìm hai số đó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1905000" y="3949700"/>
            <a:ext cx="55499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Theo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sơ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đồ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hiệu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phần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bằng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nhau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     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5 – 2 = 3 (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nhất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    123 : 3 x 2 =  82</a:t>
            </a:r>
          </a:p>
          <a:p>
            <a:pPr eaLnBrk="1" hangingPunct="1"/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smtClean="0">
                <a:solidFill>
                  <a:srgbClr val="3333FF"/>
                </a:solidFill>
                <a:latin typeface="Times New Roman" pitchFamily="18" charset="0"/>
              </a:rPr>
              <a:t>: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itchFamily="18" charset="0"/>
              </a:rPr>
              <a:t>123 : 3 x 5 = 205</a:t>
            </a:r>
            <a:endParaRPr lang="en-US" altLang="en-US" sz="2400" b="1" i="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   </a:t>
            </a:r>
            <a:r>
              <a:rPr lang="en-US" altLang="en-US" sz="2400" b="1" i="0" dirty="0" err="1" smtClean="0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itchFamily="18" charset="0"/>
              </a:rPr>
              <a:t>: 123 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+ 82  = 205 </a:t>
            </a:r>
          </a:p>
          <a:p>
            <a:pPr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                   </a:t>
            </a:r>
            <a:r>
              <a:rPr lang="en-US" altLang="en-US" sz="2400" b="1" i="0" u="sng" dirty="0" err="1">
                <a:solidFill>
                  <a:srgbClr val="3333FF"/>
                </a:solidFill>
                <a:latin typeface="Times New Roman" pitchFamily="18" charset="0"/>
              </a:rPr>
              <a:t>Đáp</a:t>
            </a:r>
            <a:r>
              <a:rPr lang="en-US" altLang="en-US" sz="2400" b="1" i="0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u="sng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nhất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 82</a:t>
            </a:r>
          </a:p>
          <a:p>
            <a:pPr eaLnBrk="1" hangingPunct="1"/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                               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hai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 205</a:t>
            </a:r>
            <a:endParaRPr lang="en-US" altLang="en-US" sz="2400" b="1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6397" name="Text Box 24"/>
          <p:cNvSpPr txBox="1">
            <a:spLocks noChangeArrowheads="1"/>
          </p:cNvSpPr>
          <p:nvPr/>
        </p:nvSpPr>
        <p:spPr bwMode="auto">
          <a:xfrm>
            <a:off x="7848600" y="1219200"/>
            <a:ext cx="30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  <a:p>
            <a:pPr eaLnBrk="1" hangingPunct="1"/>
            <a:r>
              <a:rPr lang="en-US" altLang="en-US" sz="2400" i="0">
                <a:solidFill>
                  <a:srgbClr val="3333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4191000" y="2163763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 u="sng">
                <a:solidFill>
                  <a:srgbClr val="3333FF"/>
                </a:solidFill>
                <a:latin typeface="Times New Roman" pitchFamily="18" charset="0"/>
              </a:rPr>
              <a:t>Bài giải</a:t>
            </a:r>
          </a:p>
        </p:txBody>
      </p:sp>
      <p:sp>
        <p:nvSpPr>
          <p:cNvPr id="16399" name="Line 26"/>
          <p:cNvSpPr>
            <a:spLocks noChangeShapeType="1"/>
          </p:cNvSpPr>
          <p:nvPr/>
        </p:nvSpPr>
        <p:spPr bwMode="auto">
          <a:xfrm>
            <a:off x="51816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27"/>
          <p:cNvSpPr>
            <a:spLocks noChangeShapeType="1"/>
          </p:cNvSpPr>
          <p:nvPr/>
        </p:nvSpPr>
        <p:spPr bwMode="auto">
          <a:xfrm>
            <a:off x="7886700" y="16303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4" name="Line 34"/>
          <p:cNvSpPr>
            <a:spLocks noChangeShapeType="1"/>
          </p:cNvSpPr>
          <p:nvPr/>
        </p:nvSpPr>
        <p:spPr bwMode="auto">
          <a:xfrm>
            <a:off x="1169988" y="1662113"/>
            <a:ext cx="3721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228600" y="2057400"/>
            <a:ext cx="1676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>
            <a:off x="7848600" y="1931988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>
            <a:off x="5638800" y="1687513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767138" y="2706688"/>
            <a:ext cx="3852862" cy="1509712"/>
            <a:chOff x="2496" y="1680"/>
            <a:chExt cx="1920" cy="1101"/>
          </a:xfrm>
        </p:grpSpPr>
        <p:sp>
          <p:nvSpPr>
            <p:cNvPr id="16406" name="Line 12"/>
            <p:cNvSpPr>
              <a:spLocks noChangeShapeType="1"/>
            </p:cNvSpPr>
            <p:nvPr/>
          </p:nvSpPr>
          <p:spPr bwMode="auto">
            <a:xfrm>
              <a:off x="2496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3"/>
            <p:cNvSpPr>
              <a:spLocks noChangeShapeType="1"/>
            </p:cNvSpPr>
            <p:nvPr/>
          </p:nvSpPr>
          <p:spPr bwMode="auto">
            <a:xfrm>
              <a:off x="4032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4"/>
            <p:cNvSpPr>
              <a:spLocks noChangeShapeType="1"/>
            </p:cNvSpPr>
            <p:nvPr/>
          </p:nvSpPr>
          <p:spPr bwMode="auto">
            <a:xfrm>
              <a:off x="3648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15"/>
            <p:cNvSpPr>
              <a:spLocks noChangeShapeType="1"/>
            </p:cNvSpPr>
            <p:nvPr/>
          </p:nvSpPr>
          <p:spPr bwMode="auto">
            <a:xfrm>
              <a:off x="326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6"/>
            <p:cNvSpPr>
              <a:spLocks noChangeShapeType="1"/>
            </p:cNvSpPr>
            <p:nvPr/>
          </p:nvSpPr>
          <p:spPr bwMode="auto">
            <a:xfrm>
              <a:off x="2880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7"/>
            <p:cNvSpPr>
              <a:spLocks noChangeShapeType="1"/>
            </p:cNvSpPr>
            <p:nvPr/>
          </p:nvSpPr>
          <p:spPr bwMode="auto">
            <a:xfrm>
              <a:off x="2496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18"/>
            <p:cNvSpPr>
              <a:spLocks noChangeShapeType="1"/>
            </p:cNvSpPr>
            <p:nvPr/>
          </p:nvSpPr>
          <p:spPr bwMode="auto">
            <a:xfrm>
              <a:off x="2880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AutoShape 19"/>
            <p:cNvSpPr>
              <a:spLocks/>
            </p:cNvSpPr>
            <p:nvPr/>
          </p:nvSpPr>
          <p:spPr bwMode="auto">
            <a:xfrm rot="5400000">
              <a:off x="2832" y="1584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414" name="AutoShape 20"/>
            <p:cNvSpPr>
              <a:spLocks/>
            </p:cNvSpPr>
            <p:nvPr/>
          </p:nvSpPr>
          <p:spPr bwMode="auto">
            <a:xfrm rot="16200000" flipV="1">
              <a:off x="3432" y="1512"/>
              <a:ext cx="48" cy="1920"/>
            </a:xfrm>
            <a:prstGeom prst="leftBrace">
              <a:avLst>
                <a:gd name="adj1" fmla="val 535556"/>
                <a:gd name="adj2" fmla="val 4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415" name="AutoShape 21"/>
            <p:cNvSpPr>
              <a:spLocks/>
            </p:cNvSpPr>
            <p:nvPr/>
          </p:nvSpPr>
          <p:spPr bwMode="auto">
            <a:xfrm rot="-5400000">
              <a:off x="3768" y="1704"/>
              <a:ext cx="144" cy="1152"/>
            </a:xfrm>
            <a:prstGeom prst="rightBrace">
              <a:avLst>
                <a:gd name="adj1" fmla="val 66667"/>
                <a:gd name="adj2" fmla="val 51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416" name="Line 28"/>
            <p:cNvSpPr>
              <a:spLocks noChangeShapeType="1"/>
            </p:cNvSpPr>
            <p:nvPr/>
          </p:nvSpPr>
          <p:spPr bwMode="auto">
            <a:xfrm>
              <a:off x="3264" y="20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29"/>
            <p:cNvSpPr>
              <a:spLocks noChangeShapeType="1"/>
            </p:cNvSpPr>
            <p:nvPr/>
          </p:nvSpPr>
          <p:spPr bwMode="auto">
            <a:xfrm>
              <a:off x="2496" y="20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Text Box 30"/>
            <p:cNvSpPr txBox="1">
              <a:spLocks noChangeArrowheads="1"/>
            </p:cNvSpPr>
            <p:nvPr/>
          </p:nvSpPr>
          <p:spPr bwMode="auto">
            <a:xfrm>
              <a:off x="3351" y="2448"/>
              <a:ext cx="15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0">
                  <a:solidFill>
                    <a:srgbClr val="3333FF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16419" name="Text Box 31"/>
            <p:cNvSpPr txBox="1">
              <a:spLocks noChangeArrowheads="1"/>
            </p:cNvSpPr>
            <p:nvPr/>
          </p:nvSpPr>
          <p:spPr bwMode="auto">
            <a:xfrm>
              <a:off x="3649" y="1978"/>
              <a:ext cx="31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0">
                  <a:solidFill>
                    <a:srgbClr val="3333FF"/>
                  </a:solidFill>
                  <a:latin typeface="Times New Roman" pitchFamily="18" charset="0"/>
                </a:rPr>
                <a:t>123</a:t>
              </a:r>
            </a:p>
          </p:txBody>
        </p:sp>
        <p:sp>
          <p:nvSpPr>
            <p:cNvPr id="16420" name="Text Box 32"/>
            <p:cNvSpPr txBox="1">
              <a:spLocks noChangeArrowheads="1"/>
            </p:cNvSpPr>
            <p:nvPr/>
          </p:nvSpPr>
          <p:spPr bwMode="auto">
            <a:xfrm>
              <a:off x="2784" y="1680"/>
              <a:ext cx="15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0">
                  <a:solidFill>
                    <a:srgbClr val="3333FF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16421" name="Line 42"/>
            <p:cNvSpPr>
              <a:spLocks noChangeShapeType="1"/>
            </p:cNvSpPr>
            <p:nvPr/>
          </p:nvSpPr>
          <p:spPr bwMode="auto">
            <a:xfrm>
              <a:off x="2880" y="2016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43"/>
            <p:cNvSpPr>
              <a:spLocks noChangeShapeType="1"/>
            </p:cNvSpPr>
            <p:nvPr/>
          </p:nvSpPr>
          <p:spPr bwMode="auto">
            <a:xfrm>
              <a:off x="2496" y="2016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44"/>
            <p:cNvSpPr>
              <a:spLocks noChangeShapeType="1"/>
            </p:cNvSpPr>
            <p:nvPr/>
          </p:nvSpPr>
          <p:spPr bwMode="auto">
            <a:xfrm>
              <a:off x="3264" y="2016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45"/>
            <p:cNvSpPr>
              <a:spLocks noChangeShapeType="1"/>
            </p:cNvSpPr>
            <p:nvPr/>
          </p:nvSpPr>
          <p:spPr bwMode="auto">
            <a:xfrm>
              <a:off x="2496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6"/>
            <p:cNvSpPr>
              <a:spLocks noChangeShapeType="1"/>
            </p:cNvSpPr>
            <p:nvPr/>
          </p:nvSpPr>
          <p:spPr bwMode="auto">
            <a:xfrm>
              <a:off x="2880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47"/>
            <p:cNvSpPr>
              <a:spLocks noChangeShapeType="1"/>
            </p:cNvSpPr>
            <p:nvPr/>
          </p:nvSpPr>
          <p:spPr bwMode="auto">
            <a:xfrm>
              <a:off x="3264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48"/>
            <p:cNvSpPr>
              <a:spLocks noChangeShapeType="1"/>
            </p:cNvSpPr>
            <p:nvPr/>
          </p:nvSpPr>
          <p:spPr bwMode="auto">
            <a:xfrm>
              <a:off x="3656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49"/>
            <p:cNvSpPr>
              <a:spLocks noChangeShapeType="1"/>
            </p:cNvSpPr>
            <p:nvPr/>
          </p:nvSpPr>
          <p:spPr bwMode="auto">
            <a:xfrm>
              <a:off x="4040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50"/>
            <p:cNvSpPr>
              <a:spLocks noChangeShapeType="1"/>
            </p:cNvSpPr>
            <p:nvPr/>
          </p:nvSpPr>
          <p:spPr bwMode="auto">
            <a:xfrm>
              <a:off x="4416" y="23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7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7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7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7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7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7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7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70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7"/>
                </p:tgtEl>
              </p:cMediaNode>
            </p:audio>
          </p:childTnLst>
        </p:cTn>
      </p:par>
    </p:tnLst>
    <p:bldLst>
      <p:bldP spid="87051" grpId="0"/>
      <p:bldP spid="87065" grpId="0"/>
      <p:bldP spid="87074" grpId="0" animBg="1"/>
      <p:bldP spid="87079" grpId="0" animBg="1"/>
      <p:bldP spid="870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sz="1800" b="1" i="0">
              <a:latin typeface=".VnAvant" pitchFamily="34" charset="0"/>
            </a:endParaRPr>
          </a:p>
        </p:txBody>
      </p:sp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8534400" y="-7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8740775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3191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096000" y="1371600"/>
            <a:ext cx="33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  <a:p>
            <a:pPr eaLnBrk="1" hangingPunct="1"/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0" y="14478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 u="sng">
                <a:solidFill>
                  <a:srgbClr val="3333FF"/>
                </a:solidFill>
                <a:latin typeface="Times New Roman" pitchFamily="18" charset="0"/>
              </a:rPr>
              <a:t>Bài tập 2</a:t>
            </a:r>
            <a:r>
              <a:rPr lang="en-US" altLang="en-US" sz="2400" b="1" i="0">
                <a:solidFill>
                  <a:srgbClr val="3333FF"/>
                </a:solidFill>
                <a:latin typeface="Times New Roman" pitchFamily="18" charset="0"/>
              </a:rPr>
              <a:t>: Mẹ hơn con 25 tuổi. Tuổi con bằng       tuổi mẹ. Tính tuổi của mỗi người.</a:t>
            </a: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6146800" y="1765300"/>
            <a:ext cx="2286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82563" y="1866900"/>
            <a:ext cx="8534400" cy="381000"/>
            <a:chOff x="96" y="1152"/>
            <a:chExt cx="5376" cy="240"/>
          </a:xfrm>
        </p:grpSpPr>
        <p:sp>
          <p:nvSpPr>
            <p:cNvPr id="18489" name="Line 33"/>
            <p:cNvSpPr>
              <a:spLocks noChangeShapeType="1"/>
            </p:cNvSpPr>
            <p:nvPr/>
          </p:nvSpPr>
          <p:spPr bwMode="auto">
            <a:xfrm>
              <a:off x="4800" y="1152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Line 34"/>
            <p:cNvSpPr>
              <a:spLocks noChangeShapeType="1"/>
            </p:cNvSpPr>
            <p:nvPr/>
          </p:nvSpPr>
          <p:spPr bwMode="auto">
            <a:xfrm>
              <a:off x="4128" y="1152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Line 35"/>
            <p:cNvSpPr>
              <a:spLocks noChangeShapeType="1"/>
            </p:cNvSpPr>
            <p:nvPr/>
          </p:nvSpPr>
          <p:spPr bwMode="auto">
            <a:xfrm>
              <a:off x="2592" y="1152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Line 36"/>
            <p:cNvSpPr>
              <a:spLocks noChangeShapeType="1"/>
            </p:cNvSpPr>
            <p:nvPr/>
          </p:nvSpPr>
          <p:spPr bwMode="auto">
            <a:xfrm>
              <a:off x="3840" y="1344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38"/>
            <p:cNvSpPr>
              <a:spLocks noChangeShapeType="1"/>
            </p:cNvSpPr>
            <p:nvPr/>
          </p:nvSpPr>
          <p:spPr bwMode="auto">
            <a:xfrm>
              <a:off x="96" y="1392"/>
              <a:ext cx="1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39"/>
            <p:cNvSpPr>
              <a:spLocks noChangeShapeType="1"/>
            </p:cNvSpPr>
            <p:nvPr/>
          </p:nvSpPr>
          <p:spPr bwMode="auto">
            <a:xfrm>
              <a:off x="884" y="1152"/>
              <a:ext cx="15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29" name="Text Box 45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2971800" y="2133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altLang="en-US" sz="2400" b="1" i="0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u="sng" dirty="0" err="1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endParaRPr lang="en-US" altLang="en-US" sz="2400" b="1" i="0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685800" y="3962398"/>
            <a:ext cx="6172200" cy="838200"/>
            <a:chOff x="432" y="2496"/>
            <a:chExt cx="3888" cy="528"/>
          </a:xfrm>
        </p:grpSpPr>
        <p:sp>
          <p:nvSpPr>
            <p:cNvPr id="18487" name="Text Box 46"/>
            <p:cNvSpPr txBox="1">
              <a:spLocks noChangeArrowheads="1"/>
            </p:cNvSpPr>
            <p:nvPr/>
          </p:nvSpPr>
          <p:spPr bwMode="auto">
            <a:xfrm>
              <a:off x="432" y="2496"/>
              <a:ext cx="3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Theo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sơ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đồ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,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hiệu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số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phần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bằng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nhau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0" dirty="0" err="1">
                  <a:solidFill>
                    <a:srgbClr val="3333FF"/>
                  </a:solidFill>
                  <a:latin typeface="Times New Roman" pitchFamily="18" charset="0"/>
                </a:rPr>
                <a:t>là</a:t>
              </a:r>
              <a:r>
                <a:rPr lang="en-US" altLang="en-US" sz="2400" b="1" i="0" dirty="0">
                  <a:solidFill>
                    <a:srgbClr val="3333FF"/>
                  </a:solidFill>
                  <a:latin typeface="Times New Roman" pitchFamily="18" charset="0"/>
                </a:rPr>
                <a:t>:</a:t>
              </a:r>
            </a:p>
          </p:txBody>
        </p:sp>
        <p:sp>
          <p:nvSpPr>
            <p:cNvPr id="18488" name="Text Box 47"/>
            <p:cNvSpPr txBox="1">
              <a:spLocks noChangeArrowheads="1"/>
            </p:cNvSpPr>
            <p:nvPr/>
          </p:nvSpPr>
          <p:spPr bwMode="auto">
            <a:xfrm>
              <a:off x="1536" y="2736"/>
              <a:ext cx="2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 dirty="0">
                  <a:solidFill>
                    <a:srgbClr val="FF0000"/>
                  </a:solidFill>
                  <a:latin typeface="Times New Roman" pitchFamily="18" charset="0"/>
                </a:rPr>
                <a:t>7 – 2 = 5 (</a:t>
              </a:r>
              <a:r>
                <a:rPr lang="en-US" altLang="en-US" sz="2400" b="1" i="0" dirty="0" err="1">
                  <a:solidFill>
                    <a:srgbClr val="FF0000"/>
                  </a:solidFill>
                  <a:latin typeface="Times New Roman" pitchFamily="18" charset="0"/>
                </a:rPr>
                <a:t>phần</a:t>
              </a:r>
              <a:r>
                <a:rPr lang="en-US" altLang="en-US" sz="2400" b="1" i="0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93232" name="Text Box 48"/>
          <p:cNvSpPr txBox="1">
            <a:spLocks noChangeArrowheads="1"/>
          </p:cNvSpPr>
          <p:nvPr/>
        </p:nvSpPr>
        <p:spPr bwMode="auto">
          <a:xfrm>
            <a:off x="685800" y="4724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Tuổi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con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      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25 : 5 x 2 = 10 (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3233" name="Text Box 49"/>
          <p:cNvSpPr txBox="1">
            <a:spLocks noChangeArrowheads="1"/>
          </p:cNvSpPr>
          <p:nvPr/>
        </p:nvSpPr>
        <p:spPr bwMode="auto">
          <a:xfrm>
            <a:off x="685800" y="5181600"/>
            <a:ext cx="655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Tuổi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mẹ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altLang="en-US" sz="2400" b="1" i="0" dirty="0">
                <a:solidFill>
                  <a:srgbClr val="3333FF"/>
                </a:solidFill>
                <a:latin typeface="Times New Roman" pitchFamily="18" charset="0"/>
              </a:rPr>
              <a:t>:    </a:t>
            </a:r>
            <a:r>
              <a:rPr lang="en-US" altLang="en-US" sz="2400" b="1" i="0" dirty="0" smtClean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itchFamily="18" charset="0"/>
              </a:rPr>
              <a:t>25 : 5 x 7 = 35 (</a:t>
            </a:r>
            <a:r>
              <a:rPr lang="en-US" altLang="en-US" sz="2400" b="1" i="0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i="0" dirty="0" smtClean="0">
                <a:solidFill>
                  <a:srgbClr val="3333FF"/>
                </a:solidFill>
                <a:latin typeface="Times New Roman" pitchFamily="18" charset="0"/>
              </a:rPr>
              <a:t>                  </a:t>
            </a:r>
            <a:r>
              <a:rPr lang="en-US" altLang="en-US" sz="2400" b="1" i="0" dirty="0" err="1" smtClean="0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altLang="en-US" sz="2400" b="1" i="0" dirty="0" smtClean="0">
                <a:solidFill>
                  <a:srgbClr val="FF0000"/>
                </a:solidFill>
                <a:latin typeface="Times New Roman" pitchFamily="18" charset="0"/>
              </a:rPr>
              <a:t>:  10 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+ 25  = 35 (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371975" y="6040438"/>
            <a:ext cx="5562600" cy="850900"/>
            <a:chOff x="2784" y="3735"/>
            <a:chExt cx="3504" cy="537"/>
          </a:xfrm>
        </p:grpSpPr>
        <p:sp>
          <p:nvSpPr>
            <p:cNvPr id="18485" name="Text Box 50"/>
            <p:cNvSpPr txBox="1">
              <a:spLocks noChangeArrowheads="1"/>
            </p:cNvSpPr>
            <p:nvPr/>
          </p:nvSpPr>
          <p:spPr bwMode="auto">
            <a:xfrm>
              <a:off x="2784" y="3735"/>
              <a:ext cx="2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 u="sng">
                  <a:solidFill>
                    <a:srgbClr val="3333FF"/>
                  </a:solidFill>
                  <a:latin typeface="Times New Roman" pitchFamily="18" charset="0"/>
                </a:rPr>
                <a:t>Đáp số</a:t>
              </a:r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 : Tuổi con :  10 tuổi</a:t>
              </a:r>
            </a:p>
          </p:txBody>
        </p:sp>
        <p:sp>
          <p:nvSpPr>
            <p:cNvPr id="18486" name="Text Box 51"/>
            <p:cNvSpPr txBox="1">
              <a:spLocks noChangeArrowheads="1"/>
            </p:cNvSpPr>
            <p:nvPr/>
          </p:nvSpPr>
          <p:spPr bwMode="auto">
            <a:xfrm>
              <a:off x="3504" y="3984"/>
              <a:ext cx="2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Tuổi mẹ  :  35 tuổi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57200" y="2514600"/>
            <a:ext cx="6781800" cy="1524000"/>
            <a:chOff x="384" y="1632"/>
            <a:chExt cx="4272" cy="960"/>
          </a:xfrm>
        </p:grpSpPr>
        <p:sp>
          <p:nvSpPr>
            <p:cNvPr id="18453" name="Text Box 20"/>
            <p:cNvSpPr txBox="1">
              <a:spLocks noChangeArrowheads="1"/>
            </p:cNvSpPr>
            <p:nvPr/>
          </p:nvSpPr>
          <p:spPr bwMode="auto">
            <a:xfrm>
              <a:off x="3216" y="1824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25 tuổi</a:t>
              </a:r>
            </a:p>
          </p:txBody>
        </p:sp>
        <p:sp>
          <p:nvSpPr>
            <p:cNvPr id="18454" name="Rectangle 29"/>
            <p:cNvSpPr>
              <a:spLocks noChangeArrowheads="1"/>
            </p:cNvSpPr>
            <p:nvPr/>
          </p:nvSpPr>
          <p:spPr bwMode="auto">
            <a:xfrm>
              <a:off x="384" y="1632"/>
              <a:ext cx="115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rgbClr val="3333FF"/>
                  </a:solidFill>
                </a:rPr>
                <a:t>Ta có sơ đồ:</a:t>
              </a:r>
            </a:p>
            <a:p>
              <a:pPr eaLnBrk="1" hangingPunct="1"/>
              <a:r>
                <a:rPr lang="en-US" altLang="en-US" b="1" i="0">
                  <a:solidFill>
                    <a:srgbClr val="3333FF"/>
                  </a:solidFill>
                </a:rPr>
                <a:t> Tuổi con:</a:t>
              </a:r>
            </a:p>
            <a:p>
              <a:pPr eaLnBrk="1" hangingPunct="1"/>
              <a:r>
                <a:rPr lang="en-US" altLang="en-US" b="1" i="0">
                  <a:solidFill>
                    <a:srgbClr val="3333FF"/>
                  </a:solidFill>
                </a:rPr>
                <a:t> Tuổi mẹ: </a:t>
              </a:r>
            </a:p>
          </p:txBody>
        </p:sp>
        <p:sp>
          <p:nvSpPr>
            <p:cNvPr id="18455" name="Text Box 30"/>
            <p:cNvSpPr txBox="1">
              <a:spLocks noChangeArrowheads="1"/>
            </p:cNvSpPr>
            <p:nvPr/>
          </p:nvSpPr>
          <p:spPr bwMode="auto">
            <a:xfrm>
              <a:off x="1488" y="1680"/>
              <a:ext cx="6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? tuổi</a:t>
              </a:r>
            </a:p>
          </p:txBody>
        </p:sp>
        <p:sp>
          <p:nvSpPr>
            <p:cNvPr id="18456" name="Text Box 31"/>
            <p:cNvSpPr txBox="1">
              <a:spLocks noChangeArrowheads="1"/>
            </p:cNvSpPr>
            <p:nvPr/>
          </p:nvSpPr>
          <p:spPr bwMode="auto">
            <a:xfrm>
              <a:off x="2544" y="230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3333FF"/>
                  </a:solidFill>
                  <a:latin typeface="Times New Roman" pitchFamily="18" charset="0"/>
                </a:rPr>
                <a:t>? Tuổi</a:t>
              </a:r>
            </a:p>
          </p:txBody>
        </p:sp>
        <p:grpSp>
          <p:nvGrpSpPr>
            <p:cNvPr id="18457" name="Group 63"/>
            <p:cNvGrpSpPr>
              <a:grpSpLocks/>
            </p:cNvGrpSpPr>
            <p:nvPr/>
          </p:nvGrpSpPr>
          <p:grpSpPr bwMode="auto">
            <a:xfrm>
              <a:off x="1296" y="1920"/>
              <a:ext cx="3360" cy="432"/>
              <a:chOff x="1344" y="1920"/>
              <a:chExt cx="3360" cy="432"/>
            </a:xfrm>
          </p:grpSpPr>
          <p:sp>
            <p:nvSpPr>
              <p:cNvPr id="18458" name="Line 14"/>
              <p:cNvSpPr>
                <a:spLocks noChangeShapeType="1"/>
              </p:cNvSpPr>
              <p:nvPr/>
            </p:nvSpPr>
            <p:spPr bwMode="auto">
              <a:xfrm>
                <a:off x="1344" y="20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Line 15"/>
              <p:cNvSpPr>
                <a:spLocks noChangeShapeType="1"/>
              </p:cNvSpPr>
              <p:nvPr/>
            </p:nvSpPr>
            <p:spPr bwMode="auto">
              <a:xfrm>
                <a:off x="1824" y="20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Line 16"/>
              <p:cNvSpPr>
                <a:spLocks noChangeShapeType="1"/>
              </p:cNvSpPr>
              <p:nvPr/>
            </p:nvSpPr>
            <p:spPr bwMode="auto">
              <a:xfrm>
                <a:off x="134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AutoShape 17"/>
              <p:cNvSpPr>
                <a:spLocks/>
              </p:cNvSpPr>
              <p:nvPr/>
            </p:nvSpPr>
            <p:spPr bwMode="auto">
              <a:xfrm rot="16200000" flipV="1">
                <a:off x="3000" y="648"/>
                <a:ext cx="48" cy="3360"/>
              </a:xfrm>
              <a:prstGeom prst="leftBrace">
                <a:avLst>
                  <a:gd name="adj1" fmla="val 583333"/>
                  <a:gd name="adj2" fmla="val 518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8462" name="Line 18"/>
              <p:cNvSpPr>
                <a:spLocks noChangeShapeType="1"/>
              </p:cNvSpPr>
              <p:nvPr/>
            </p:nvSpPr>
            <p:spPr bwMode="auto">
              <a:xfrm>
                <a:off x="182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Line 19"/>
              <p:cNvSpPr>
                <a:spLocks noChangeShapeType="1"/>
              </p:cNvSpPr>
              <p:nvPr/>
            </p:nvSpPr>
            <p:spPr bwMode="auto">
              <a:xfrm>
                <a:off x="230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Line 21"/>
              <p:cNvSpPr>
                <a:spLocks noChangeShapeType="1"/>
              </p:cNvSpPr>
              <p:nvPr/>
            </p:nvSpPr>
            <p:spPr bwMode="auto">
              <a:xfrm>
                <a:off x="1344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22"/>
              <p:cNvSpPr>
                <a:spLocks noChangeShapeType="1"/>
              </p:cNvSpPr>
              <p:nvPr/>
            </p:nvSpPr>
            <p:spPr bwMode="auto">
              <a:xfrm>
                <a:off x="2304" y="206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Line 23"/>
              <p:cNvSpPr>
                <a:spLocks noChangeShapeType="1"/>
              </p:cNvSpPr>
              <p:nvPr/>
            </p:nvSpPr>
            <p:spPr bwMode="auto">
              <a:xfrm>
                <a:off x="326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24"/>
              <p:cNvSpPr>
                <a:spLocks noChangeShapeType="1"/>
              </p:cNvSpPr>
              <p:nvPr/>
            </p:nvSpPr>
            <p:spPr bwMode="auto">
              <a:xfrm>
                <a:off x="374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Line 25"/>
              <p:cNvSpPr>
                <a:spLocks noChangeShapeType="1"/>
              </p:cNvSpPr>
              <p:nvPr/>
            </p:nvSpPr>
            <p:spPr bwMode="auto">
              <a:xfrm>
                <a:off x="278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26"/>
              <p:cNvSpPr>
                <a:spLocks noChangeShapeType="1"/>
              </p:cNvSpPr>
              <p:nvPr/>
            </p:nvSpPr>
            <p:spPr bwMode="auto">
              <a:xfrm>
                <a:off x="4224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AutoShape 27"/>
              <p:cNvSpPr>
                <a:spLocks/>
              </p:cNvSpPr>
              <p:nvPr/>
            </p:nvSpPr>
            <p:spPr bwMode="auto">
              <a:xfrm rot="5400000">
                <a:off x="1776" y="1488"/>
                <a:ext cx="96" cy="960"/>
              </a:xfrm>
              <a:prstGeom prst="leftBrace">
                <a:avLst>
                  <a:gd name="adj1" fmla="val 83333"/>
                  <a:gd name="adj2" fmla="val 518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8471" name="AutoShape 28"/>
              <p:cNvSpPr>
                <a:spLocks/>
              </p:cNvSpPr>
              <p:nvPr/>
            </p:nvSpPr>
            <p:spPr bwMode="auto">
              <a:xfrm rot="5400000">
                <a:off x="3432" y="984"/>
                <a:ext cx="144" cy="2400"/>
              </a:xfrm>
              <a:prstGeom prst="leftBrace">
                <a:avLst>
                  <a:gd name="adj1" fmla="val 138889"/>
                  <a:gd name="adj2" fmla="val 518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8472" name="Line 43"/>
              <p:cNvSpPr>
                <a:spLocks noChangeShapeType="1"/>
              </p:cNvSpPr>
              <p:nvPr/>
            </p:nvSpPr>
            <p:spPr bwMode="auto">
              <a:xfrm>
                <a:off x="2304" y="20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44"/>
              <p:cNvSpPr>
                <a:spLocks noChangeShapeType="1"/>
              </p:cNvSpPr>
              <p:nvPr/>
            </p:nvSpPr>
            <p:spPr bwMode="auto">
              <a:xfrm>
                <a:off x="2304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Line 52"/>
              <p:cNvSpPr>
                <a:spLocks noChangeShapeType="1"/>
              </p:cNvSpPr>
              <p:nvPr/>
            </p:nvSpPr>
            <p:spPr bwMode="auto">
              <a:xfrm>
                <a:off x="1344" y="20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53"/>
              <p:cNvSpPr>
                <a:spLocks noChangeShapeType="1"/>
              </p:cNvSpPr>
              <p:nvPr/>
            </p:nvSpPr>
            <p:spPr bwMode="auto">
              <a:xfrm>
                <a:off x="1824" y="20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Line 54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Line 55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Line 56"/>
              <p:cNvSpPr>
                <a:spLocks noChangeShapeType="1"/>
              </p:cNvSpPr>
              <p:nvPr/>
            </p:nvSpPr>
            <p:spPr bwMode="auto">
              <a:xfrm>
                <a:off x="182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Line 57"/>
              <p:cNvSpPr>
                <a:spLocks noChangeShapeType="1"/>
              </p:cNvSpPr>
              <p:nvPr/>
            </p:nvSpPr>
            <p:spPr bwMode="auto">
              <a:xfrm>
                <a:off x="230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Line 58"/>
              <p:cNvSpPr>
                <a:spLocks noChangeShapeType="1"/>
              </p:cNvSpPr>
              <p:nvPr/>
            </p:nvSpPr>
            <p:spPr bwMode="auto">
              <a:xfrm>
                <a:off x="278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Line 59"/>
              <p:cNvSpPr>
                <a:spLocks noChangeShapeType="1"/>
              </p:cNvSpPr>
              <p:nvPr/>
            </p:nvSpPr>
            <p:spPr bwMode="auto">
              <a:xfrm>
                <a:off x="326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Line 60"/>
              <p:cNvSpPr>
                <a:spLocks noChangeShapeType="1"/>
              </p:cNvSpPr>
              <p:nvPr/>
            </p:nvSpPr>
            <p:spPr bwMode="auto">
              <a:xfrm>
                <a:off x="374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Line 61"/>
              <p:cNvSpPr>
                <a:spLocks noChangeShapeType="1"/>
              </p:cNvSpPr>
              <p:nvPr/>
            </p:nvSpPr>
            <p:spPr bwMode="auto">
              <a:xfrm>
                <a:off x="422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Line 62"/>
              <p:cNvSpPr>
                <a:spLocks noChangeShapeType="1"/>
              </p:cNvSpPr>
              <p:nvPr/>
            </p:nvSpPr>
            <p:spPr bwMode="auto">
              <a:xfrm>
                <a:off x="4704" y="22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32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1"/>
                </p:tgtEl>
              </p:cMediaNode>
            </p:audio>
          </p:childTnLst>
        </p:cTn>
      </p:par>
    </p:tnLst>
    <p:bldLst>
      <p:bldP spid="93229" grpId="0"/>
      <p:bldP spid="93232" grpId="0"/>
      <p:bldP spid="932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1018</Words>
  <Application>Microsoft Office PowerPoint</Application>
  <PresentationFormat>On-screen Show (4:3)</PresentationFormat>
  <Paragraphs>167</Paragraphs>
  <Slides>12</Slides>
  <Notes>9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MINHDUC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TOMMY</dc:creator>
  <cp:lastModifiedBy>Sony 622</cp:lastModifiedBy>
  <cp:revision>147</cp:revision>
  <dcterms:created xsi:type="dcterms:W3CDTF">2011-03-22T03:59:33Z</dcterms:created>
  <dcterms:modified xsi:type="dcterms:W3CDTF">2022-04-01T01:37:33Z</dcterms:modified>
</cp:coreProperties>
</file>