
<file path=[Content_Types].xml><?xml version="1.0" encoding="utf-8"?>
<Types xmlns="http://schemas.openxmlformats.org/package/2006/content-types">
  <Default Extension="png" ContentType="image/png"/>
  <Default Extension="bin" ContentType="audio/unknown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97" r:id="rId2"/>
    <p:sldId id="323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306" r:id="rId11"/>
    <p:sldId id="307" r:id="rId12"/>
    <p:sldId id="308" r:id="rId13"/>
    <p:sldId id="309" r:id="rId14"/>
    <p:sldId id="310" r:id="rId15"/>
    <p:sldId id="311" r:id="rId16"/>
    <p:sldId id="312" r:id="rId17"/>
    <p:sldId id="313" r:id="rId18"/>
    <p:sldId id="314" r:id="rId19"/>
    <p:sldId id="315" r:id="rId20"/>
    <p:sldId id="267" r:id="rId21"/>
    <p:sldId id="268" r:id="rId22"/>
    <p:sldId id="295" r:id="rId23"/>
    <p:sldId id="284" r:id="rId24"/>
    <p:sldId id="318" r:id="rId25"/>
    <p:sldId id="320" r:id="rId26"/>
    <p:sldId id="321" r:id="rId27"/>
    <p:sldId id="322" r:id="rId28"/>
    <p:sldId id="324" r:id="rId29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VNI-Avo" pitchFamily="2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VNI-Avo" pitchFamily="2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VNI-Avo" pitchFamily="2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VNI-Avo" pitchFamily="2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VNI-Avo" pitchFamily="2" charset="0"/>
        <a:ea typeface="+mn-ea"/>
        <a:cs typeface="+mn-cs"/>
      </a:defRPr>
    </a:lvl5pPr>
    <a:lvl6pPr marL="2286000" algn="l" defTabSz="914400" rtl="0" eaLnBrk="1" latinLnBrk="0" hangingPunct="1">
      <a:defRPr sz="2400" b="1" i="1" kern="1200">
        <a:solidFill>
          <a:schemeClr val="tx1"/>
        </a:solidFill>
        <a:latin typeface="VNI-Avo" pitchFamily="2" charset="0"/>
        <a:ea typeface="+mn-ea"/>
        <a:cs typeface="+mn-cs"/>
      </a:defRPr>
    </a:lvl6pPr>
    <a:lvl7pPr marL="2743200" algn="l" defTabSz="914400" rtl="0" eaLnBrk="1" latinLnBrk="0" hangingPunct="1">
      <a:defRPr sz="2400" b="1" i="1" kern="1200">
        <a:solidFill>
          <a:schemeClr val="tx1"/>
        </a:solidFill>
        <a:latin typeface="VNI-Avo" pitchFamily="2" charset="0"/>
        <a:ea typeface="+mn-ea"/>
        <a:cs typeface="+mn-cs"/>
      </a:defRPr>
    </a:lvl7pPr>
    <a:lvl8pPr marL="3200400" algn="l" defTabSz="914400" rtl="0" eaLnBrk="1" latinLnBrk="0" hangingPunct="1">
      <a:defRPr sz="2400" b="1" i="1" kern="1200">
        <a:solidFill>
          <a:schemeClr val="tx1"/>
        </a:solidFill>
        <a:latin typeface="VNI-Avo" pitchFamily="2" charset="0"/>
        <a:ea typeface="+mn-ea"/>
        <a:cs typeface="+mn-cs"/>
      </a:defRPr>
    </a:lvl8pPr>
    <a:lvl9pPr marL="3657600" algn="l" defTabSz="914400" rtl="0" eaLnBrk="1" latinLnBrk="0" hangingPunct="1">
      <a:defRPr sz="2400" b="1" i="1" kern="1200">
        <a:solidFill>
          <a:schemeClr val="tx1"/>
        </a:solidFill>
        <a:latin typeface="VNI-Avo" pitchFamily="2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  <a:srgbClr val="FF9966"/>
    <a:srgbClr val="FB05DE"/>
    <a:srgbClr val="EBCA03"/>
    <a:srgbClr val="FCF600"/>
    <a:srgbClr val="00FFFF"/>
    <a:srgbClr val="F33E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00" autoAdjust="0"/>
    <p:restoredTop sz="94699" autoAdjust="0"/>
  </p:normalViewPr>
  <p:slideViewPr>
    <p:cSldViewPr>
      <p:cViewPr varScale="1">
        <p:scale>
          <a:sx n="51" d="100"/>
          <a:sy n="51" d="100"/>
        </p:scale>
        <p:origin x="-200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DFDF263-8EAC-4D40-8F23-08532683A41E}" type="datetimeFigureOut">
              <a:rPr lang="en-US"/>
              <a:pPr/>
              <a:t>3/31/2022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8F6CDE3-D8FA-4B51-90FC-2D6DBDAA43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2910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F6CDE3-D8FA-4B51-90FC-2D6DBDAA439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857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382F763-E508-4EA0-85F1-0DA202EFBBB7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8B25D81-B558-4FC9-987D-74EDC7210A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05B250-5543-43CE-915E-38104A89AE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EDEAFC-AD04-40FB-89D1-F31F5DFCE9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21C42-12BB-4DA1-957D-863976A50B29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992181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02CB72-F28E-4319-9D75-794D1FB276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B51CC4-2B3F-4319-B6F3-EBE08736A8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5FFA4B-63CB-459D-8E41-D590D23600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13B492-AD9C-4703-AA18-BF09E7D831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ACD939-9744-43EF-BFC4-A1F3A71A93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827132-6C11-4AB9-BF89-3D935F7311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244E9F-0608-4C23-9ECE-9F4EE49627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8B33DB-8603-4478-A751-489EC74D0A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 i="0">
                <a:latin typeface="Comic Sans MS" pitchFamily="66" charset="0"/>
              </a:defRPr>
            </a:lvl1pPr>
          </a:lstStyle>
          <a:p>
            <a:endParaRPr lang="en-US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 i="0">
                <a:latin typeface="Comic Sans MS" pitchFamily="66" charset="0"/>
              </a:defRPr>
            </a:lvl1pPr>
          </a:lstStyle>
          <a:p>
            <a:endParaRPr 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i="0">
                <a:latin typeface="Comic Sans MS" pitchFamily="66" charset="0"/>
              </a:defRPr>
            </a:lvl1pPr>
          </a:lstStyle>
          <a:p>
            <a:fld id="{6D72E05C-470B-4472-B3C0-B5C33C04B42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62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3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7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8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9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0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1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2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3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2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1" y="329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3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1" y="179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0" y="894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6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3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7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0" y="139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03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91" r:id="rId12"/>
  </p:sldLayoutIdLst>
  <p:transition spd="med">
    <p:wipe dir="d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bin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bin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bin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bin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bin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bin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bin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bin"/><Relationship Id="rId2" Type="http://schemas.openxmlformats.org/officeDocument/2006/relationships/audio" Target="../media/audio2.bin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audio" Target="../media/audio4.bin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bin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8.wav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bin"/><Relationship Id="rId2" Type="http://schemas.openxmlformats.org/officeDocument/2006/relationships/slideLayout" Target="../slideLayouts/slideLayout4.xml"/><Relationship Id="rId1" Type="http://schemas.openxmlformats.org/officeDocument/2006/relationships/audio" Target="../media/audio8.wav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bin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9.bin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0.bin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bin"/><Relationship Id="rId2" Type="http://schemas.openxmlformats.org/officeDocument/2006/relationships/audio" Target="../media/audio2.bin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5.bin"/><Relationship Id="rId4" Type="http://schemas.openxmlformats.org/officeDocument/2006/relationships/audio" Target="../media/audio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audio" Target="../media/audio6.bin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bin"/><Relationship Id="rId2" Type="http://schemas.openxmlformats.org/officeDocument/2006/relationships/audio" Target="../media/audio3.bin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bin"/><Relationship Id="rId2" Type="http://schemas.openxmlformats.org/officeDocument/2006/relationships/audio" Target="../media/audio6.bin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reeform 7"/>
          <p:cNvSpPr>
            <a:spLocks/>
          </p:cNvSpPr>
          <p:nvPr/>
        </p:nvSpPr>
        <p:spPr bwMode="auto">
          <a:xfrm flipV="1">
            <a:off x="6477000" y="4495800"/>
            <a:ext cx="571500" cy="776288"/>
          </a:xfrm>
          <a:custGeom>
            <a:avLst/>
            <a:gdLst>
              <a:gd name="T0" fmla="*/ 2147483647 w 93"/>
              <a:gd name="T1" fmla="*/ 2147483647 h 73"/>
              <a:gd name="T2" fmla="*/ 2147483647 w 93"/>
              <a:gd name="T3" fmla="*/ 2147483647 h 73"/>
              <a:gd name="T4" fmla="*/ 2147483647 w 93"/>
              <a:gd name="T5" fmla="*/ 2147483647 h 73"/>
              <a:gd name="T6" fmla="*/ 2147483647 w 93"/>
              <a:gd name="T7" fmla="*/ 2147483647 h 73"/>
              <a:gd name="T8" fmla="*/ 2147483647 w 93"/>
              <a:gd name="T9" fmla="*/ 2147483647 h 73"/>
              <a:gd name="T10" fmla="*/ 2147483647 w 93"/>
              <a:gd name="T11" fmla="*/ 2147483647 h 73"/>
              <a:gd name="T12" fmla="*/ 2147483647 w 93"/>
              <a:gd name="T13" fmla="*/ 2147483647 h 73"/>
              <a:gd name="T14" fmla="*/ 2147483647 w 93"/>
              <a:gd name="T15" fmla="*/ 2147483647 h 73"/>
              <a:gd name="T16" fmla="*/ 2147483647 w 93"/>
              <a:gd name="T17" fmla="*/ 2147483647 h 73"/>
              <a:gd name="T18" fmla="*/ 2147483647 w 93"/>
              <a:gd name="T19" fmla="*/ 2147483647 h 73"/>
              <a:gd name="T20" fmla="*/ 2147483647 w 93"/>
              <a:gd name="T21" fmla="*/ 2147483647 h 73"/>
              <a:gd name="T22" fmla="*/ 2147483647 w 93"/>
              <a:gd name="T23" fmla="*/ 2147483647 h 73"/>
              <a:gd name="T24" fmla="*/ 2147483647 w 93"/>
              <a:gd name="T25" fmla="*/ 2147483647 h 73"/>
              <a:gd name="T26" fmla="*/ 2147483647 w 93"/>
              <a:gd name="T27" fmla="*/ 2147483647 h 73"/>
              <a:gd name="T28" fmla="*/ 2147483647 w 93"/>
              <a:gd name="T29" fmla="*/ 2147483647 h 73"/>
              <a:gd name="T30" fmla="*/ 2147483647 w 93"/>
              <a:gd name="T31" fmla="*/ 2147483647 h 73"/>
              <a:gd name="T32" fmla="*/ 2147483647 w 93"/>
              <a:gd name="T33" fmla="*/ 2147483647 h 73"/>
              <a:gd name="T34" fmla="*/ 2147483647 w 93"/>
              <a:gd name="T35" fmla="*/ 2147483647 h 73"/>
              <a:gd name="T36" fmla="*/ 2147483647 w 93"/>
              <a:gd name="T37" fmla="*/ 2147483647 h 73"/>
              <a:gd name="T38" fmla="*/ 2147483647 w 93"/>
              <a:gd name="T39" fmla="*/ 2147483647 h 73"/>
              <a:gd name="T40" fmla="*/ 2147483647 w 93"/>
              <a:gd name="T41" fmla="*/ 2147483647 h 73"/>
              <a:gd name="T42" fmla="*/ 2147483647 w 93"/>
              <a:gd name="T43" fmla="*/ 2147483647 h 73"/>
              <a:gd name="T44" fmla="*/ 2147483647 w 93"/>
              <a:gd name="T45" fmla="*/ 2147483647 h 73"/>
              <a:gd name="T46" fmla="*/ 2147483647 w 93"/>
              <a:gd name="T47" fmla="*/ 2147483647 h 73"/>
              <a:gd name="T48" fmla="*/ 2147483647 w 93"/>
              <a:gd name="T49" fmla="*/ 2147483647 h 73"/>
              <a:gd name="T50" fmla="*/ 2147483647 w 93"/>
              <a:gd name="T51" fmla="*/ 2147483647 h 73"/>
              <a:gd name="T52" fmla="*/ 2147483647 w 93"/>
              <a:gd name="T53" fmla="*/ 2147483647 h 73"/>
              <a:gd name="T54" fmla="*/ 2147483647 w 93"/>
              <a:gd name="T55" fmla="*/ 2147483647 h 73"/>
              <a:gd name="T56" fmla="*/ 2147483647 w 93"/>
              <a:gd name="T57" fmla="*/ 2147483647 h 73"/>
              <a:gd name="T58" fmla="*/ 2147483647 w 93"/>
              <a:gd name="T59" fmla="*/ 2147483647 h 73"/>
              <a:gd name="T60" fmla="*/ 2147483647 w 93"/>
              <a:gd name="T61" fmla="*/ 2147483647 h 73"/>
              <a:gd name="T62" fmla="*/ 2147483647 w 93"/>
              <a:gd name="T63" fmla="*/ 2147483647 h 73"/>
              <a:gd name="T64" fmla="*/ 2147483647 w 93"/>
              <a:gd name="T65" fmla="*/ 2147483647 h 73"/>
              <a:gd name="T66" fmla="*/ 2147483647 w 93"/>
              <a:gd name="T67" fmla="*/ 2147483647 h 73"/>
              <a:gd name="T68" fmla="*/ 2147483647 w 93"/>
              <a:gd name="T69" fmla="*/ 2147483647 h 73"/>
              <a:gd name="T70" fmla="*/ 2147483647 w 93"/>
              <a:gd name="T71" fmla="*/ 2147483647 h 73"/>
              <a:gd name="T72" fmla="*/ 2147483647 w 93"/>
              <a:gd name="T73" fmla="*/ 2147483647 h 73"/>
              <a:gd name="T74" fmla="*/ 2147483647 w 93"/>
              <a:gd name="T75" fmla="*/ 2147483647 h 73"/>
              <a:gd name="T76" fmla="*/ 2147483647 w 93"/>
              <a:gd name="T77" fmla="*/ 2147483647 h 73"/>
              <a:gd name="T78" fmla="*/ 2147483647 w 93"/>
              <a:gd name="T79" fmla="*/ 2147483647 h 73"/>
              <a:gd name="T80" fmla="*/ 2147483647 w 93"/>
              <a:gd name="T81" fmla="*/ 2147483647 h 73"/>
              <a:gd name="T82" fmla="*/ 2147483647 w 93"/>
              <a:gd name="T83" fmla="*/ 2147483647 h 73"/>
              <a:gd name="T84" fmla="*/ 2147483647 w 93"/>
              <a:gd name="T85" fmla="*/ 2147483647 h 73"/>
              <a:gd name="T86" fmla="*/ 2147483647 w 93"/>
              <a:gd name="T87" fmla="*/ 2147483647 h 73"/>
              <a:gd name="T88" fmla="*/ 2147483647 w 93"/>
              <a:gd name="T89" fmla="*/ 2147483647 h 73"/>
              <a:gd name="T90" fmla="*/ 2147483647 w 93"/>
              <a:gd name="T91" fmla="*/ 2147483647 h 73"/>
              <a:gd name="T92" fmla="*/ 2147483647 w 93"/>
              <a:gd name="T93" fmla="*/ 2147483647 h 73"/>
              <a:gd name="T94" fmla="*/ 2147483647 w 93"/>
              <a:gd name="T95" fmla="*/ 2147483647 h 73"/>
              <a:gd name="T96" fmla="*/ 2147483647 w 93"/>
              <a:gd name="T97" fmla="*/ 2147483647 h 73"/>
              <a:gd name="T98" fmla="*/ 2147483647 w 93"/>
              <a:gd name="T99" fmla="*/ 2147483647 h 73"/>
              <a:gd name="T100" fmla="*/ 2147483647 w 93"/>
              <a:gd name="T101" fmla="*/ 2147483647 h 73"/>
              <a:gd name="T102" fmla="*/ 2147483647 w 93"/>
              <a:gd name="T103" fmla="*/ 2147483647 h 73"/>
              <a:gd name="T104" fmla="*/ 2147483647 w 93"/>
              <a:gd name="T105" fmla="*/ 2147483647 h 73"/>
              <a:gd name="T106" fmla="*/ 2147483647 w 93"/>
              <a:gd name="T107" fmla="*/ 2147483647 h 73"/>
              <a:gd name="T108" fmla="*/ 2147483647 w 93"/>
              <a:gd name="T109" fmla="*/ 2147483647 h 73"/>
              <a:gd name="T110" fmla="*/ 2147483647 w 93"/>
              <a:gd name="T111" fmla="*/ 2147483647 h 73"/>
              <a:gd name="T112" fmla="*/ 2147483647 w 93"/>
              <a:gd name="T113" fmla="*/ 2147483647 h 73"/>
              <a:gd name="T114" fmla="*/ 2147483647 w 93"/>
              <a:gd name="T115" fmla="*/ 2147483647 h 73"/>
              <a:gd name="T116" fmla="*/ 2147483647 w 93"/>
              <a:gd name="T117" fmla="*/ 2147483647 h 73"/>
              <a:gd name="T118" fmla="*/ 2147483647 w 93"/>
              <a:gd name="T119" fmla="*/ 2147483647 h 73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93"/>
              <a:gd name="T181" fmla="*/ 0 h 73"/>
              <a:gd name="T182" fmla="*/ 93 w 93"/>
              <a:gd name="T183" fmla="*/ 73 h 73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93" h="73">
                <a:moveTo>
                  <a:pt x="46" y="0"/>
                </a:moveTo>
                <a:lnTo>
                  <a:pt x="48" y="22"/>
                </a:lnTo>
                <a:lnTo>
                  <a:pt x="51" y="0"/>
                </a:lnTo>
                <a:lnTo>
                  <a:pt x="50" y="23"/>
                </a:lnTo>
                <a:lnTo>
                  <a:pt x="56" y="1"/>
                </a:lnTo>
                <a:lnTo>
                  <a:pt x="52" y="23"/>
                </a:lnTo>
                <a:lnTo>
                  <a:pt x="61" y="2"/>
                </a:lnTo>
                <a:lnTo>
                  <a:pt x="53" y="24"/>
                </a:lnTo>
                <a:lnTo>
                  <a:pt x="65" y="3"/>
                </a:lnTo>
                <a:lnTo>
                  <a:pt x="55" y="24"/>
                </a:lnTo>
                <a:lnTo>
                  <a:pt x="69" y="5"/>
                </a:lnTo>
                <a:lnTo>
                  <a:pt x="57" y="25"/>
                </a:lnTo>
                <a:lnTo>
                  <a:pt x="74" y="7"/>
                </a:lnTo>
                <a:lnTo>
                  <a:pt x="58" y="26"/>
                </a:lnTo>
                <a:lnTo>
                  <a:pt x="77" y="9"/>
                </a:lnTo>
                <a:lnTo>
                  <a:pt x="60" y="27"/>
                </a:lnTo>
                <a:lnTo>
                  <a:pt x="81" y="12"/>
                </a:lnTo>
                <a:lnTo>
                  <a:pt x="61" y="28"/>
                </a:lnTo>
                <a:lnTo>
                  <a:pt x="84" y="15"/>
                </a:lnTo>
                <a:lnTo>
                  <a:pt x="62" y="29"/>
                </a:lnTo>
                <a:lnTo>
                  <a:pt x="86" y="18"/>
                </a:lnTo>
                <a:lnTo>
                  <a:pt x="63" y="31"/>
                </a:lnTo>
                <a:lnTo>
                  <a:pt x="89" y="22"/>
                </a:lnTo>
                <a:lnTo>
                  <a:pt x="63" y="32"/>
                </a:lnTo>
                <a:lnTo>
                  <a:pt x="90" y="25"/>
                </a:lnTo>
                <a:lnTo>
                  <a:pt x="64" y="33"/>
                </a:lnTo>
                <a:lnTo>
                  <a:pt x="92" y="29"/>
                </a:lnTo>
                <a:lnTo>
                  <a:pt x="64" y="35"/>
                </a:lnTo>
                <a:lnTo>
                  <a:pt x="92" y="33"/>
                </a:lnTo>
                <a:lnTo>
                  <a:pt x="64" y="36"/>
                </a:lnTo>
                <a:lnTo>
                  <a:pt x="93" y="37"/>
                </a:lnTo>
                <a:lnTo>
                  <a:pt x="64" y="38"/>
                </a:lnTo>
                <a:lnTo>
                  <a:pt x="92" y="40"/>
                </a:lnTo>
                <a:lnTo>
                  <a:pt x="64" y="39"/>
                </a:lnTo>
                <a:lnTo>
                  <a:pt x="92" y="44"/>
                </a:lnTo>
                <a:lnTo>
                  <a:pt x="64" y="41"/>
                </a:lnTo>
                <a:lnTo>
                  <a:pt x="90" y="48"/>
                </a:lnTo>
                <a:lnTo>
                  <a:pt x="63" y="42"/>
                </a:lnTo>
                <a:lnTo>
                  <a:pt x="89" y="52"/>
                </a:lnTo>
                <a:lnTo>
                  <a:pt x="62" y="44"/>
                </a:lnTo>
                <a:lnTo>
                  <a:pt x="86" y="55"/>
                </a:lnTo>
                <a:lnTo>
                  <a:pt x="61" y="45"/>
                </a:lnTo>
                <a:lnTo>
                  <a:pt x="84" y="58"/>
                </a:lnTo>
                <a:lnTo>
                  <a:pt x="60" y="46"/>
                </a:lnTo>
                <a:lnTo>
                  <a:pt x="81" y="61"/>
                </a:lnTo>
                <a:lnTo>
                  <a:pt x="59" y="47"/>
                </a:lnTo>
                <a:lnTo>
                  <a:pt x="77" y="64"/>
                </a:lnTo>
                <a:lnTo>
                  <a:pt x="57" y="48"/>
                </a:lnTo>
                <a:lnTo>
                  <a:pt x="74" y="66"/>
                </a:lnTo>
                <a:lnTo>
                  <a:pt x="56" y="49"/>
                </a:lnTo>
                <a:lnTo>
                  <a:pt x="69" y="68"/>
                </a:lnTo>
                <a:lnTo>
                  <a:pt x="54" y="50"/>
                </a:lnTo>
                <a:lnTo>
                  <a:pt x="65" y="70"/>
                </a:lnTo>
                <a:lnTo>
                  <a:pt x="52" y="50"/>
                </a:lnTo>
                <a:lnTo>
                  <a:pt x="61" y="71"/>
                </a:lnTo>
                <a:lnTo>
                  <a:pt x="50" y="51"/>
                </a:lnTo>
                <a:lnTo>
                  <a:pt x="56" y="72"/>
                </a:lnTo>
                <a:lnTo>
                  <a:pt x="49" y="51"/>
                </a:lnTo>
                <a:lnTo>
                  <a:pt x="51" y="73"/>
                </a:lnTo>
                <a:lnTo>
                  <a:pt x="47" y="51"/>
                </a:lnTo>
                <a:lnTo>
                  <a:pt x="46" y="73"/>
                </a:lnTo>
                <a:lnTo>
                  <a:pt x="45" y="51"/>
                </a:lnTo>
                <a:lnTo>
                  <a:pt x="42" y="73"/>
                </a:lnTo>
                <a:lnTo>
                  <a:pt x="43" y="51"/>
                </a:lnTo>
                <a:lnTo>
                  <a:pt x="37" y="72"/>
                </a:lnTo>
                <a:lnTo>
                  <a:pt x="41" y="50"/>
                </a:lnTo>
                <a:lnTo>
                  <a:pt x="32" y="71"/>
                </a:lnTo>
                <a:lnTo>
                  <a:pt x="39" y="50"/>
                </a:lnTo>
                <a:lnTo>
                  <a:pt x="28" y="70"/>
                </a:lnTo>
                <a:lnTo>
                  <a:pt x="38" y="49"/>
                </a:lnTo>
                <a:lnTo>
                  <a:pt x="23" y="68"/>
                </a:lnTo>
                <a:lnTo>
                  <a:pt x="36" y="48"/>
                </a:lnTo>
                <a:lnTo>
                  <a:pt x="19" y="66"/>
                </a:lnTo>
                <a:lnTo>
                  <a:pt x="35" y="47"/>
                </a:lnTo>
                <a:lnTo>
                  <a:pt x="16" y="64"/>
                </a:lnTo>
                <a:lnTo>
                  <a:pt x="33" y="46"/>
                </a:lnTo>
                <a:lnTo>
                  <a:pt x="12" y="61"/>
                </a:lnTo>
                <a:lnTo>
                  <a:pt x="32" y="45"/>
                </a:lnTo>
                <a:lnTo>
                  <a:pt x="9" y="58"/>
                </a:lnTo>
                <a:lnTo>
                  <a:pt x="31" y="44"/>
                </a:lnTo>
                <a:lnTo>
                  <a:pt x="6" y="55"/>
                </a:lnTo>
                <a:lnTo>
                  <a:pt x="30" y="43"/>
                </a:lnTo>
                <a:lnTo>
                  <a:pt x="4" y="52"/>
                </a:lnTo>
                <a:lnTo>
                  <a:pt x="29" y="41"/>
                </a:lnTo>
                <a:lnTo>
                  <a:pt x="2" y="48"/>
                </a:lnTo>
                <a:lnTo>
                  <a:pt x="29" y="40"/>
                </a:lnTo>
                <a:lnTo>
                  <a:pt x="1" y="44"/>
                </a:lnTo>
                <a:lnTo>
                  <a:pt x="29" y="38"/>
                </a:lnTo>
                <a:lnTo>
                  <a:pt x="0" y="40"/>
                </a:lnTo>
                <a:lnTo>
                  <a:pt x="28" y="37"/>
                </a:lnTo>
                <a:lnTo>
                  <a:pt x="0" y="37"/>
                </a:lnTo>
                <a:lnTo>
                  <a:pt x="29" y="35"/>
                </a:lnTo>
                <a:lnTo>
                  <a:pt x="0" y="33"/>
                </a:lnTo>
                <a:lnTo>
                  <a:pt x="29" y="34"/>
                </a:lnTo>
                <a:lnTo>
                  <a:pt x="1" y="29"/>
                </a:lnTo>
                <a:lnTo>
                  <a:pt x="29" y="32"/>
                </a:lnTo>
                <a:lnTo>
                  <a:pt x="2" y="25"/>
                </a:lnTo>
                <a:lnTo>
                  <a:pt x="30" y="31"/>
                </a:lnTo>
                <a:lnTo>
                  <a:pt x="4" y="22"/>
                </a:lnTo>
                <a:lnTo>
                  <a:pt x="31" y="30"/>
                </a:lnTo>
                <a:lnTo>
                  <a:pt x="6" y="18"/>
                </a:lnTo>
                <a:lnTo>
                  <a:pt x="32" y="28"/>
                </a:lnTo>
                <a:lnTo>
                  <a:pt x="9" y="15"/>
                </a:lnTo>
                <a:lnTo>
                  <a:pt x="33" y="27"/>
                </a:lnTo>
                <a:lnTo>
                  <a:pt x="12" y="12"/>
                </a:lnTo>
                <a:lnTo>
                  <a:pt x="34" y="26"/>
                </a:lnTo>
                <a:lnTo>
                  <a:pt x="16" y="9"/>
                </a:lnTo>
                <a:lnTo>
                  <a:pt x="36" y="25"/>
                </a:lnTo>
                <a:lnTo>
                  <a:pt x="19" y="7"/>
                </a:lnTo>
                <a:lnTo>
                  <a:pt x="37" y="24"/>
                </a:lnTo>
                <a:lnTo>
                  <a:pt x="23" y="5"/>
                </a:lnTo>
                <a:lnTo>
                  <a:pt x="39" y="24"/>
                </a:lnTo>
                <a:lnTo>
                  <a:pt x="28" y="3"/>
                </a:lnTo>
                <a:lnTo>
                  <a:pt x="41" y="23"/>
                </a:lnTo>
                <a:lnTo>
                  <a:pt x="32" y="2"/>
                </a:lnTo>
                <a:lnTo>
                  <a:pt x="42" y="23"/>
                </a:lnTo>
                <a:lnTo>
                  <a:pt x="37" y="1"/>
                </a:lnTo>
                <a:lnTo>
                  <a:pt x="44" y="23"/>
                </a:lnTo>
                <a:lnTo>
                  <a:pt x="42" y="0"/>
                </a:lnTo>
                <a:lnTo>
                  <a:pt x="46" y="22"/>
                </a:lnTo>
                <a:lnTo>
                  <a:pt x="46" y="0"/>
                </a:lnTo>
                <a:close/>
              </a:path>
            </a:pathLst>
          </a:custGeom>
          <a:solidFill>
            <a:srgbClr val="0089E1"/>
          </a:solidFill>
          <a:ln w="9525">
            <a:noFill/>
            <a:round/>
            <a:headEnd/>
            <a:tailEnd/>
          </a:ln>
        </p:spPr>
        <p:txBody>
          <a:bodyPr rot="10800000" lIns="64008" tIns="32004" rIns="64008" bIns="32004"/>
          <a:lstStyle/>
          <a:p>
            <a:endParaRPr lang="en-US"/>
          </a:p>
        </p:txBody>
      </p:sp>
      <p:pic>
        <p:nvPicPr>
          <p:cNvPr id="5124" name="Picture 52" descr="DSTARS-P"/>
          <p:cNvPicPr>
            <a:picLocks noChangeAspect="1" noChangeArrowheads="1" noCrop="1"/>
          </p:cNvPicPr>
          <p:nvPr/>
        </p:nvPicPr>
        <p:blipFill>
          <a:blip r:embed="rId3">
            <a:lum contrast="-6000"/>
          </a:blip>
          <a:srcRect/>
          <a:stretch>
            <a:fillRect/>
          </a:stretch>
        </p:blipFill>
        <p:spPr bwMode="auto">
          <a:xfrm>
            <a:off x="7467600" y="1905000"/>
            <a:ext cx="1143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2" descr="DSTARS-P"/>
          <p:cNvPicPr>
            <a:picLocks noChangeAspect="1" noChangeArrowheads="1" noCrop="1"/>
          </p:cNvPicPr>
          <p:nvPr/>
        </p:nvPicPr>
        <p:blipFill>
          <a:blip r:embed="rId3">
            <a:lum contrast="-6000"/>
          </a:blip>
          <a:srcRect/>
          <a:stretch>
            <a:fillRect/>
          </a:stretch>
        </p:blipFill>
        <p:spPr bwMode="auto">
          <a:xfrm>
            <a:off x="609600" y="2514600"/>
            <a:ext cx="1143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52" descr="DSTARS-P"/>
          <p:cNvPicPr>
            <a:picLocks noChangeAspect="1" noChangeArrowheads="1" noCrop="1"/>
          </p:cNvPicPr>
          <p:nvPr/>
        </p:nvPicPr>
        <p:blipFill>
          <a:blip r:embed="rId3">
            <a:lum contrast="-6000"/>
          </a:blip>
          <a:srcRect/>
          <a:stretch>
            <a:fillRect/>
          </a:stretch>
        </p:blipFill>
        <p:spPr bwMode="auto">
          <a:xfrm>
            <a:off x="533400" y="5181600"/>
            <a:ext cx="1143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52" descr="DSTARS-P"/>
          <p:cNvPicPr>
            <a:picLocks noChangeAspect="1" noChangeArrowheads="1" noCrop="1"/>
          </p:cNvPicPr>
          <p:nvPr/>
        </p:nvPicPr>
        <p:blipFill>
          <a:blip r:embed="rId3">
            <a:lum contrast="-6000"/>
          </a:blip>
          <a:srcRect/>
          <a:stretch>
            <a:fillRect/>
          </a:stretch>
        </p:blipFill>
        <p:spPr bwMode="auto">
          <a:xfrm>
            <a:off x="8001000" y="3352800"/>
            <a:ext cx="1143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4" name="WordArt 14"/>
          <p:cNvSpPr>
            <a:spLocks noChangeArrowheads="1" noChangeShapeType="1" noTextEdit="1"/>
          </p:cNvSpPr>
          <p:nvPr/>
        </p:nvSpPr>
        <p:spPr bwMode="auto">
          <a:xfrm>
            <a:off x="1660526" y="1071077"/>
            <a:ext cx="5410200" cy="92943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4400" kern="10" dirty="0" smtClean="0">
                <a:ln w="19050">
                  <a:solidFill>
                    <a:srgbClr val="FFFF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Bài giảng điện tử</a:t>
            </a:r>
          </a:p>
          <a:p>
            <a:r>
              <a:rPr lang="en-US" sz="4400" kern="10" dirty="0" err="1" smtClean="0">
                <a:ln w="19050">
                  <a:solidFill>
                    <a:srgbClr val="FFFF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Môn</a:t>
            </a:r>
            <a:r>
              <a:rPr lang="en-US" sz="4400" kern="10" dirty="0">
                <a:ln w="19050">
                  <a:solidFill>
                    <a:srgbClr val="FFFF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: </a:t>
            </a:r>
            <a:r>
              <a:rPr lang="en-US" sz="4400" kern="10" dirty="0" err="1">
                <a:ln w="19050">
                  <a:solidFill>
                    <a:srgbClr val="FFFF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Toán</a:t>
            </a:r>
            <a:endParaRPr lang="en-US" sz="4400" kern="10" dirty="0">
              <a:ln w="19050">
                <a:solidFill>
                  <a:srgbClr val="FFFF99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  <p:sp>
        <p:nvSpPr>
          <p:cNvPr id="5135" name="WordArt 15"/>
          <p:cNvSpPr>
            <a:spLocks noChangeArrowheads="1" noChangeShapeType="1" noTextEdit="1"/>
          </p:cNvSpPr>
          <p:nvPr/>
        </p:nvSpPr>
        <p:spPr bwMode="auto">
          <a:xfrm>
            <a:off x="2438400" y="2133600"/>
            <a:ext cx="3886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dirty="0" smtClean="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000080"/>
                </a:solidFill>
                <a:latin typeface="Arial"/>
                <a:cs typeface="Arial"/>
              </a:rPr>
              <a:t>LỚP 3</a:t>
            </a:r>
            <a:endParaRPr lang="en-US" sz="3600" kern="10" dirty="0">
              <a:ln w="9525">
                <a:solidFill>
                  <a:srgbClr val="FFFFFF"/>
                </a:solidFill>
                <a:round/>
                <a:headEnd/>
                <a:tailEnd/>
              </a:ln>
              <a:solidFill>
                <a:srgbClr val="000080"/>
              </a:solidFill>
              <a:latin typeface="Arial"/>
              <a:cs typeface="Arial"/>
            </a:endParaRPr>
          </a:p>
        </p:txBody>
      </p:sp>
      <p:sp>
        <p:nvSpPr>
          <p:cNvPr id="21" name="WordArt 14"/>
          <p:cNvSpPr>
            <a:spLocks noChangeArrowheads="1" noChangeShapeType="1" noTextEdit="1"/>
          </p:cNvSpPr>
          <p:nvPr/>
        </p:nvSpPr>
        <p:spPr bwMode="auto">
          <a:xfrm>
            <a:off x="323528" y="3670300"/>
            <a:ext cx="8640960" cy="25638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4400" kern="10" dirty="0" err="1" smtClean="0">
                <a:ln w="19050">
                  <a:solidFill>
                    <a:srgbClr val="FFFF99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Bài</a:t>
            </a:r>
            <a:r>
              <a:rPr lang="en-US" sz="4400" kern="10" dirty="0" smtClean="0">
                <a:ln w="19050">
                  <a:solidFill>
                    <a:srgbClr val="FFFF99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: </a:t>
            </a:r>
            <a:r>
              <a:rPr lang="en-US" sz="4400" kern="10" dirty="0" err="1" smtClean="0">
                <a:ln w="19050">
                  <a:solidFill>
                    <a:srgbClr val="FFFF99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Diện</a:t>
            </a:r>
            <a:r>
              <a:rPr lang="en-US" sz="4400" kern="10" dirty="0" smtClean="0">
                <a:ln w="19050">
                  <a:solidFill>
                    <a:srgbClr val="FFFF99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4400" kern="10" dirty="0" err="1" smtClean="0">
                <a:ln w="19050">
                  <a:solidFill>
                    <a:srgbClr val="FFFF99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tích</a:t>
            </a:r>
            <a:r>
              <a:rPr lang="en-US" sz="4400" kern="10" dirty="0" smtClean="0">
                <a:ln w="19050">
                  <a:solidFill>
                    <a:srgbClr val="FFFF99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4400" kern="10" dirty="0" err="1" smtClean="0">
                <a:ln w="19050">
                  <a:solidFill>
                    <a:srgbClr val="FFFF99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của</a:t>
            </a:r>
            <a:r>
              <a:rPr lang="en-US" sz="4400" kern="10" dirty="0" smtClean="0">
                <a:ln w="19050">
                  <a:solidFill>
                    <a:srgbClr val="FFFF99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4400" kern="10" dirty="0" err="1" smtClean="0">
                <a:ln w="19050">
                  <a:solidFill>
                    <a:srgbClr val="FFFF99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một</a:t>
            </a:r>
            <a:r>
              <a:rPr lang="en-US" sz="4400" kern="10" dirty="0" smtClean="0">
                <a:ln w="19050">
                  <a:solidFill>
                    <a:srgbClr val="FFFF99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4400" kern="10" dirty="0" err="1" smtClean="0">
                <a:ln w="19050">
                  <a:solidFill>
                    <a:srgbClr val="FFFF99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hình</a:t>
            </a:r>
            <a:endParaRPr lang="en-US" sz="4400" kern="10" dirty="0" smtClean="0">
              <a:ln w="19050">
                <a:solidFill>
                  <a:srgbClr val="FFFF99"/>
                </a:solidFill>
                <a:round/>
                <a:headEnd/>
                <a:tailEnd/>
              </a:ln>
              <a:solidFill>
                <a:srgbClr val="00206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  <a:p>
            <a:endParaRPr lang="en-US" sz="4400" kern="10" dirty="0">
              <a:ln w="19050">
                <a:solidFill>
                  <a:srgbClr val="FFFF99"/>
                </a:solidFill>
                <a:round/>
                <a:headEnd/>
                <a:tailEnd/>
              </a:ln>
              <a:solidFill>
                <a:srgbClr val="00206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  <a:p>
            <a:endParaRPr lang="en-US" sz="4400" kern="10" dirty="0">
              <a:ln w="19050">
                <a:solidFill>
                  <a:srgbClr val="FFFF99"/>
                </a:solidFill>
                <a:round/>
                <a:headEnd/>
                <a:tailEnd/>
              </a:ln>
              <a:solidFill>
                <a:srgbClr val="00206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  <p:sp>
        <p:nvSpPr>
          <p:cNvPr id="10" name="WordArt 15"/>
          <p:cNvSpPr>
            <a:spLocks noChangeArrowheads="1" noChangeShapeType="1" noTextEdit="1"/>
          </p:cNvSpPr>
          <p:nvPr/>
        </p:nvSpPr>
        <p:spPr bwMode="auto">
          <a:xfrm>
            <a:off x="2700908" y="74712"/>
            <a:ext cx="3886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3600" kern="10" dirty="0" smtClean="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000080"/>
                </a:solidFill>
                <a:latin typeface="Arial"/>
                <a:cs typeface="Arial"/>
              </a:rPr>
              <a:t>Trường Tiểu học Ái Mộ A</a:t>
            </a:r>
            <a:endParaRPr lang="en-US" sz="3600" kern="10" dirty="0">
              <a:ln w="9525">
                <a:solidFill>
                  <a:srgbClr val="FFFFFF"/>
                </a:solidFill>
                <a:round/>
                <a:headEnd/>
                <a:tailEnd/>
              </a:ln>
              <a:solidFill>
                <a:srgbClr val="00008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10567630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4" grpId="0" animBg="1"/>
      <p:bldP spid="5135" grpId="0" animBg="1"/>
      <p:bldP spid="21" grpId="0"/>
      <p:bldP spid="1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54"/>
          <p:cNvSpPr txBox="1">
            <a:spLocks noChangeArrowheads="1"/>
          </p:cNvSpPr>
          <p:nvPr/>
        </p:nvSpPr>
        <p:spPr bwMode="auto">
          <a:xfrm>
            <a:off x="1906588" y="5041900"/>
            <a:ext cx="1158875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latin typeface="Arial" charset="0"/>
              </a:rPr>
              <a:t>Hình P</a:t>
            </a:r>
          </a:p>
        </p:txBody>
      </p:sp>
      <p:grpSp>
        <p:nvGrpSpPr>
          <p:cNvPr id="13315" name="Group 144"/>
          <p:cNvGrpSpPr>
            <a:grpSpLocks/>
          </p:cNvGrpSpPr>
          <p:nvPr/>
        </p:nvGrpSpPr>
        <p:grpSpPr bwMode="auto">
          <a:xfrm>
            <a:off x="687388" y="2133600"/>
            <a:ext cx="3640137" cy="2752725"/>
            <a:chOff x="433" y="1344"/>
            <a:chExt cx="2293" cy="1734"/>
          </a:xfrm>
        </p:grpSpPr>
        <p:sp>
          <p:nvSpPr>
            <p:cNvPr id="13328" name="AutoShape 25"/>
            <p:cNvSpPr>
              <a:spLocks noChangeAspect="1" noChangeArrowheads="1"/>
            </p:cNvSpPr>
            <p:nvPr/>
          </p:nvSpPr>
          <p:spPr bwMode="auto">
            <a:xfrm>
              <a:off x="433" y="1344"/>
              <a:ext cx="2293" cy="17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329" name="Rectangle 26"/>
            <p:cNvSpPr>
              <a:spLocks noChangeArrowheads="1"/>
            </p:cNvSpPr>
            <p:nvPr/>
          </p:nvSpPr>
          <p:spPr bwMode="auto">
            <a:xfrm>
              <a:off x="436" y="1350"/>
              <a:ext cx="576" cy="5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 i="0">
                <a:latin typeface="Arial" charset="0"/>
              </a:endParaRPr>
            </a:p>
          </p:txBody>
        </p:sp>
        <p:sp>
          <p:nvSpPr>
            <p:cNvPr id="13330" name="Rectangle 27"/>
            <p:cNvSpPr>
              <a:spLocks noChangeArrowheads="1"/>
            </p:cNvSpPr>
            <p:nvPr/>
          </p:nvSpPr>
          <p:spPr bwMode="auto">
            <a:xfrm>
              <a:off x="436" y="1926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331" name="Rectangle 28"/>
            <p:cNvSpPr>
              <a:spLocks noChangeArrowheads="1"/>
            </p:cNvSpPr>
            <p:nvPr/>
          </p:nvSpPr>
          <p:spPr bwMode="auto">
            <a:xfrm>
              <a:off x="1006" y="1350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332" name="Rectangle 29"/>
            <p:cNvSpPr>
              <a:spLocks noChangeArrowheads="1"/>
            </p:cNvSpPr>
            <p:nvPr/>
          </p:nvSpPr>
          <p:spPr bwMode="auto">
            <a:xfrm>
              <a:off x="1006" y="1926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333" name="Rectangle 30"/>
            <p:cNvSpPr>
              <a:spLocks noChangeArrowheads="1"/>
            </p:cNvSpPr>
            <p:nvPr/>
          </p:nvSpPr>
          <p:spPr bwMode="auto">
            <a:xfrm>
              <a:off x="436" y="2499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334" name="Rectangle 31"/>
            <p:cNvSpPr>
              <a:spLocks noChangeArrowheads="1"/>
            </p:cNvSpPr>
            <p:nvPr/>
          </p:nvSpPr>
          <p:spPr bwMode="auto">
            <a:xfrm>
              <a:off x="1006" y="2499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335" name="Rectangle 32"/>
            <p:cNvSpPr>
              <a:spLocks noChangeArrowheads="1"/>
            </p:cNvSpPr>
            <p:nvPr/>
          </p:nvSpPr>
          <p:spPr bwMode="auto">
            <a:xfrm>
              <a:off x="1582" y="1926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336" name="Rectangle 33"/>
            <p:cNvSpPr>
              <a:spLocks noChangeArrowheads="1"/>
            </p:cNvSpPr>
            <p:nvPr/>
          </p:nvSpPr>
          <p:spPr bwMode="auto">
            <a:xfrm>
              <a:off x="1582" y="2499"/>
              <a:ext cx="576" cy="5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 i="0">
                <a:latin typeface="Arial" charset="0"/>
              </a:endParaRPr>
            </a:p>
          </p:txBody>
        </p:sp>
        <p:sp>
          <p:nvSpPr>
            <p:cNvPr id="13337" name="Rectangle 34"/>
            <p:cNvSpPr>
              <a:spLocks noChangeArrowheads="1"/>
            </p:cNvSpPr>
            <p:nvPr/>
          </p:nvSpPr>
          <p:spPr bwMode="auto">
            <a:xfrm>
              <a:off x="2146" y="1926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338" name="Rectangle 35"/>
            <p:cNvSpPr>
              <a:spLocks noChangeArrowheads="1"/>
            </p:cNvSpPr>
            <p:nvPr/>
          </p:nvSpPr>
          <p:spPr bwMode="auto">
            <a:xfrm>
              <a:off x="2146" y="2499"/>
              <a:ext cx="577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44087" name="Rectangle 55"/>
          <p:cNvSpPr>
            <a:spLocks noChangeArrowheads="1"/>
          </p:cNvSpPr>
          <p:nvPr/>
        </p:nvSpPr>
        <p:spPr bwMode="auto">
          <a:xfrm>
            <a:off x="1598613" y="2139950"/>
            <a:ext cx="914400" cy="914400"/>
          </a:xfrm>
          <a:prstGeom prst="rect">
            <a:avLst/>
          </a:prstGeom>
          <a:solidFill>
            <a:srgbClr val="00FF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i="0">
              <a:solidFill>
                <a:srgbClr val="FA0606"/>
              </a:solidFill>
              <a:latin typeface="Arial" charset="0"/>
            </a:endParaRPr>
          </a:p>
        </p:txBody>
      </p:sp>
      <p:sp>
        <p:nvSpPr>
          <p:cNvPr id="44096" name="Rectangle 64"/>
          <p:cNvSpPr>
            <a:spLocks noChangeArrowheads="1"/>
          </p:cNvSpPr>
          <p:nvPr/>
        </p:nvSpPr>
        <p:spPr bwMode="auto">
          <a:xfrm>
            <a:off x="1598613" y="3054350"/>
            <a:ext cx="914400" cy="914400"/>
          </a:xfrm>
          <a:prstGeom prst="rect">
            <a:avLst/>
          </a:prstGeom>
          <a:solidFill>
            <a:srgbClr val="00FF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i="0">
              <a:solidFill>
                <a:srgbClr val="FA0606"/>
              </a:solidFill>
              <a:latin typeface="Arial" charset="0"/>
            </a:endParaRPr>
          </a:p>
        </p:txBody>
      </p:sp>
      <p:sp>
        <p:nvSpPr>
          <p:cNvPr id="44097" name="Rectangle 65"/>
          <p:cNvSpPr>
            <a:spLocks noChangeArrowheads="1"/>
          </p:cNvSpPr>
          <p:nvPr/>
        </p:nvSpPr>
        <p:spPr bwMode="auto">
          <a:xfrm>
            <a:off x="684213" y="3054350"/>
            <a:ext cx="914400" cy="914400"/>
          </a:xfrm>
          <a:prstGeom prst="rect">
            <a:avLst/>
          </a:prstGeom>
          <a:solidFill>
            <a:srgbClr val="00FF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i="0">
              <a:solidFill>
                <a:srgbClr val="FA0606"/>
              </a:solidFill>
              <a:latin typeface="Arial" charset="0"/>
            </a:endParaRPr>
          </a:p>
        </p:txBody>
      </p:sp>
      <p:sp>
        <p:nvSpPr>
          <p:cNvPr id="44098" name="Rectangle 66"/>
          <p:cNvSpPr>
            <a:spLocks noChangeArrowheads="1"/>
          </p:cNvSpPr>
          <p:nvPr/>
        </p:nvSpPr>
        <p:spPr bwMode="auto">
          <a:xfrm>
            <a:off x="1598613" y="3968750"/>
            <a:ext cx="914400" cy="914400"/>
          </a:xfrm>
          <a:prstGeom prst="rect">
            <a:avLst/>
          </a:prstGeom>
          <a:solidFill>
            <a:srgbClr val="00FF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i="0">
              <a:solidFill>
                <a:srgbClr val="FA0606"/>
              </a:solidFill>
              <a:latin typeface="Arial" charset="0"/>
            </a:endParaRPr>
          </a:p>
        </p:txBody>
      </p:sp>
      <p:sp>
        <p:nvSpPr>
          <p:cNvPr id="44099" name="Rectangle 67"/>
          <p:cNvSpPr>
            <a:spLocks noChangeArrowheads="1"/>
          </p:cNvSpPr>
          <p:nvPr/>
        </p:nvSpPr>
        <p:spPr bwMode="auto">
          <a:xfrm>
            <a:off x="684213" y="3968750"/>
            <a:ext cx="914400" cy="914400"/>
          </a:xfrm>
          <a:prstGeom prst="rect">
            <a:avLst/>
          </a:prstGeom>
          <a:solidFill>
            <a:srgbClr val="00FF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i="0">
              <a:solidFill>
                <a:srgbClr val="FA0606"/>
              </a:solidFill>
              <a:latin typeface="Arial" charset="0"/>
            </a:endParaRPr>
          </a:p>
        </p:txBody>
      </p:sp>
      <p:sp>
        <p:nvSpPr>
          <p:cNvPr id="44100" name="Rectangle 68"/>
          <p:cNvSpPr>
            <a:spLocks noChangeArrowheads="1"/>
          </p:cNvSpPr>
          <p:nvPr/>
        </p:nvSpPr>
        <p:spPr bwMode="auto">
          <a:xfrm>
            <a:off x="2511425" y="3054350"/>
            <a:ext cx="914400" cy="914400"/>
          </a:xfrm>
          <a:prstGeom prst="rect">
            <a:avLst/>
          </a:prstGeom>
          <a:solidFill>
            <a:srgbClr val="00FF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i="0">
              <a:solidFill>
                <a:srgbClr val="FA0606"/>
              </a:solidFill>
              <a:latin typeface="Arial" charset="0"/>
            </a:endParaRPr>
          </a:p>
        </p:txBody>
      </p:sp>
      <p:sp>
        <p:nvSpPr>
          <p:cNvPr id="44101" name="Rectangle 69"/>
          <p:cNvSpPr>
            <a:spLocks noChangeArrowheads="1"/>
          </p:cNvSpPr>
          <p:nvPr/>
        </p:nvSpPr>
        <p:spPr bwMode="auto">
          <a:xfrm>
            <a:off x="2511425" y="3968750"/>
            <a:ext cx="914400" cy="914400"/>
          </a:xfrm>
          <a:prstGeom prst="rect">
            <a:avLst/>
          </a:prstGeom>
          <a:solidFill>
            <a:srgbClr val="00FF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i="0">
              <a:solidFill>
                <a:srgbClr val="FA0606"/>
              </a:solidFill>
              <a:latin typeface="Arial" charset="0"/>
            </a:endParaRPr>
          </a:p>
        </p:txBody>
      </p:sp>
      <p:sp>
        <p:nvSpPr>
          <p:cNvPr id="44102" name="Rectangle 70"/>
          <p:cNvSpPr>
            <a:spLocks noChangeArrowheads="1"/>
          </p:cNvSpPr>
          <p:nvPr/>
        </p:nvSpPr>
        <p:spPr bwMode="auto">
          <a:xfrm>
            <a:off x="3417888" y="3052763"/>
            <a:ext cx="914400" cy="914400"/>
          </a:xfrm>
          <a:prstGeom prst="rect">
            <a:avLst/>
          </a:prstGeom>
          <a:solidFill>
            <a:srgbClr val="00FF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i="0">
              <a:solidFill>
                <a:srgbClr val="FA0606"/>
              </a:solidFill>
              <a:latin typeface="Arial" charset="0"/>
            </a:endParaRPr>
          </a:p>
        </p:txBody>
      </p:sp>
      <p:sp>
        <p:nvSpPr>
          <p:cNvPr id="44103" name="Rectangle 71"/>
          <p:cNvSpPr>
            <a:spLocks noChangeArrowheads="1"/>
          </p:cNvSpPr>
          <p:nvPr/>
        </p:nvSpPr>
        <p:spPr bwMode="auto">
          <a:xfrm>
            <a:off x="3417888" y="3968750"/>
            <a:ext cx="914400" cy="914400"/>
          </a:xfrm>
          <a:prstGeom prst="rect">
            <a:avLst/>
          </a:prstGeom>
          <a:solidFill>
            <a:srgbClr val="00FF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i="0">
              <a:solidFill>
                <a:srgbClr val="FA0606"/>
              </a:solidFill>
              <a:latin typeface="Arial" charset="0"/>
            </a:endParaRPr>
          </a:p>
        </p:txBody>
      </p:sp>
      <p:sp>
        <p:nvSpPr>
          <p:cNvPr id="44105" name="Rectangle 73"/>
          <p:cNvSpPr>
            <a:spLocks noChangeArrowheads="1"/>
          </p:cNvSpPr>
          <p:nvPr/>
        </p:nvSpPr>
        <p:spPr bwMode="auto">
          <a:xfrm>
            <a:off x="684213" y="2139950"/>
            <a:ext cx="914400" cy="914400"/>
          </a:xfrm>
          <a:prstGeom prst="rect">
            <a:avLst/>
          </a:prstGeom>
          <a:solidFill>
            <a:srgbClr val="00FF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i="0">
              <a:solidFill>
                <a:srgbClr val="FA0606"/>
              </a:solidFill>
              <a:latin typeface="Arial" charset="0"/>
            </a:endParaRPr>
          </a:p>
        </p:txBody>
      </p:sp>
      <p:sp>
        <p:nvSpPr>
          <p:cNvPr id="44133" name="Text Box 101"/>
          <p:cNvSpPr txBox="1">
            <a:spLocks noChangeArrowheads="1"/>
          </p:cNvSpPr>
          <p:nvPr/>
        </p:nvSpPr>
        <p:spPr bwMode="auto">
          <a:xfrm>
            <a:off x="1763713" y="404813"/>
            <a:ext cx="554355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i="0">
                <a:latin typeface="Arial" charset="0"/>
              </a:rPr>
              <a:t>Hình P gồm 10 ô vuông </a:t>
            </a:r>
            <a:r>
              <a:rPr lang="en-US" i="0" u="sng">
                <a:solidFill>
                  <a:srgbClr val="FA0606"/>
                </a:solidFill>
                <a:latin typeface="Arial" charset="0"/>
              </a:rPr>
              <a:t>nh</a:t>
            </a:r>
            <a:r>
              <a:rPr lang="vi-VN" i="0" u="sng">
                <a:solidFill>
                  <a:srgbClr val="FA0606"/>
                </a:solidFill>
                <a:latin typeface="Arial" charset="0"/>
              </a:rPr>
              <a:t>ư</a:t>
            </a:r>
            <a:r>
              <a:rPr lang="en-US" i="0" u="sng">
                <a:solidFill>
                  <a:srgbClr val="FA0606"/>
                </a:solidFill>
                <a:latin typeface="Arial" charset="0"/>
              </a:rPr>
              <a:t> nhau.</a:t>
            </a:r>
          </a:p>
        </p:txBody>
      </p:sp>
      <p:sp>
        <p:nvSpPr>
          <p:cNvPr id="13327" name="Text Box 102"/>
          <p:cNvSpPr txBox="1">
            <a:spLocks noChangeArrowheads="1"/>
          </p:cNvSpPr>
          <p:nvPr/>
        </p:nvSpPr>
        <p:spPr bwMode="auto">
          <a:xfrm>
            <a:off x="334963" y="333375"/>
            <a:ext cx="1293812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 u="sng">
                <a:solidFill>
                  <a:srgbClr val="FF00FF"/>
                </a:solidFill>
                <a:latin typeface="Arial" charset="0"/>
              </a:rPr>
              <a:t>Ví dụ 3:</a:t>
            </a:r>
          </a:p>
        </p:txBody>
      </p:sp>
    </p:spTree>
    <p:extLst>
      <p:ext uri="{BB962C8B-B14F-4D97-AF65-F5344CB8AC3E}">
        <p14:creationId xmlns:p14="http://schemas.microsoft.com/office/powerpoint/2010/main" val="4079658464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7037E-6 L 0.30434 -0.12014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44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00" y="-60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7037E-6 L 0.20434 -0.12014 " pathEditMode="relative" rAng="0" ptsTypes="AA">
                                      <p:cBhvr>
                                        <p:cTn id="9" dur="500" fill="hold"/>
                                        <p:tgtEl>
                                          <p:spTgt spid="440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00" y="-60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96296E-6 L 0.30434 -0.25348 " pathEditMode="relative" rAng="0" ptsTypes="AA">
                                      <p:cBhvr>
                                        <p:cTn id="12" dur="500" fill="hold"/>
                                        <p:tgtEl>
                                          <p:spTgt spid="440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00" y="-127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96296E-6 L 0.20434 -0.25348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440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00" y="-127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2.96296E-6 L 0.10452 -0.25348 " pathEditMode="relative" rAng="0" ptsTypes="AA">
                                      <p:cBhvr>
                                        <p:cTn id="18" dur="500" fill="hold"/>
                                        <p:tgtEl>
                                          <p:spTgt spid="44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00" y="-127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4.44444E-6 L 0.00539 -0.25325 " pathEditMode="relative" rAng="0" ptsTypes="AA">
                                      <p:cBhvr>
                                        <p:cTn id="21" dur="500" fill="hold"/>
                                        <p:tgtEl>
                                          <p:spTgt spid="44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0" y="-127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3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7037E-7 L 0.30434 -0.38681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440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00" y="-194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6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7037E-7 L 0.20434 -0.38681 " pathEditMode="relative" rAng="0" ptsTypes="AA">
                                      <p:cBhvr>
                                        <p:cTn id="27" dur="500" fill="hold"/>
                                        <p:tgtEl>
                                          <p:spTgt spid="440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00" y="-194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9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3.7037E-7 L 0.10452 -0.38681 " pathEditMode="relative" rAng="0" ptsTypes="AA">
                                      <p:cBhvr>
                                        <p:cTn id="30" dur="500" fill="hold"/>
                                        <p:tgtEl>
                                          <p:spTgt spid="44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00" y="-194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2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3.7037E-7 L 0.00539 -0.38681 " pathEditMode="relative" rAng="0" ptsTypes="AA">
                                      <p:cBhvr>
                                        <p:cTn id="33" dur="500" fill="hold"/>
                                        <p:tgtEl>
                                          <p:spTgt spid="44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0" y="-194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4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4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4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4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87" grpId="0" animBg="1"/>
      <p:bldP spid="44096" grpId="0" animBg="1"/>
      <p:bldP spid="44097" grpId="0" animBg="1"/>
      <p:bldP spid="44098" grpId="0" animBg="1"/>
      <p:bldP spid="44099" grpId="0" animBg="1"/>
      <p:bldP spid="44100" grpId="0" animBg="1"/>
      <p:bldP spid="44101" grpId="0" animBg="1"/>
      <p:bldP spid="44102" grpId="0" animBg="1"/>
      <p:bldP spid="44103" grpId="0" animBg="1"/>
      <p:bldP spid="4410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906588" y="5041900"/>
            <a:ext cx="1158875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latin typeface="Arial" charset="0"/>
              </a:rPr>
              <a:t>Hình P</a:t>
            </a:r>
          </a:p>
        </p:txBody>
      </p:sp>
      <p:grpSp>
        <p:nvGrpSpPr>
          <p:cNvPr id="14339" name="Group 28"/>
          <p:cNvGrpSpPr>
            <a:grpSpLocks/>
          </p:cNvGrpSpPr>
          <p:nvPr/>
        </p:nvGrpSpPr>
        <p:grpSpPr bwMode="auto">
          <a:xfrm>
            <a:off x="684213" y="2133600"/>
            <a:ext cx="3648075" cy="2752725"/>
            <a:chOff x="431" y="1344"/>
            <a:chExt cx="2298" cy="1734"/>
          </a:xfrm>
        </p:grpSpPr>
        <p:grpSp>
          <p:nvGrpSpPr>
            <p:cNvPr id="14343" name="Group 3"/>
            <p:cNvGrpSpPr>
              <a:grpSpLocks/>
            </p:cNvGrpSpPr>
            <p:nvPr/>
          </p:nvGrpSpPr>
          <p:grpSpPr bwMode="auto">
            <a:xfrm>
              <a:off x="433" y="1344"/>
              <a:ext cx="2293" cy="1734"/>
              <a:chOff x="433" y="1344"/>
              <a:chExt cx="2293" cy="1734"/>
            </a:xfrm>
          </p:grpSpPr>
          <p:sp>
            <p:nvSpPr>
              <p:cNvPr id="14354" name="AutoShape 4"/>
              <p:cNvSpPr>
                <a:spLocks noChangeAspect="1" noChangeArrowheads="1"/>
              </p:cNvSpPr>
              <p:nvPr/>
            </p:nvSpPr>
            <p:spPr bwMode="auto">
              <a:xfrm>
                <a:off x="433" y="1344"/>
                <a:ext cx="2293" cy="17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4355" name="Rectangle 5"/>
              <p:cNvSpPr>
                <a:spLocks noChangeArrowheads="1"/>
              </p:cNvSpPr>
              <p:nvPr/>
            </p:nvSpPr>
            <p:spPr bwMode="auto">
              <a:xfrm>
                <a:off x="436" y="1350"/>
                <a:ext cx="576" cy="57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i="0">
                  <a:latin typeface="Arial" charset="0"/>
                </a:endParaRPr>
              </a:p>
            </p:txBody>
          </p:sp>
          <p:sp>
            <p:nvSpPr>
              <p:cNvPr id="14356" name="Rectangle 6"/>
              <p:cNvSpPr>
                <a:spLocks noChangeArrowheads="1"/>
              </p:cNvSpPr>
              <p:nvPr/>
            </p:nvSpPr>
            <p:spPr bwMode="auto">
              <a:xfrm>
                <a:off x="436" y="1926"/>
                <a:ext cx="576" cy="57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4357" name="Rectangle 7"/>
              <p:cNvSpPr>
                <a:spLocks noChangeArrowheads="1"/>
              </p:cNvSpPr>
              <p:nvPr/>
            </p:nvSpPr>
            <p:spPr bwMode="auto">
              <a:xfrm>
                <a:off x="1006" y="1350"/>
                <a:ext cx="576" cy="57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4358" name="Rectangle 8"/>
              <p:cNvSpPr>
                <a:spLocks noChangeArrowheads="1"/>
              </p:cNvSpPr>
              <p:nvPr/>
            </p:nvSpPr>
            <p:spPr bwMode="auto">
              <a:xfrm>
                <a:off x="1006" y="1926"/>
                <a:ext cx="576" cy="57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4359" name="Rectangle 9"/>
              <p:cNvSpPr>
                <a:spLocks noChangeArrowheads="1"/>
              </p:cNvSpPr>
              <p:nvPr/>
            </p:nvSpPr>
            <p:spPr bwMode="auto">
              <a:xfrm>
                <a:off x="436" y="2499"/>
                <a:ext cx="576" cy="57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4360" name="Rectangle 10"/>
              <p:cNvSpPr>
                <a:spLocks noChangeArrowheads="1"/>
              </p:cNvSpPr>
              <p:nvPr/>
            </p:nvSpPr>
            <p:spPr bwMode="auto">
              <a:xfrm>
                <a:off x="1006" y="2499"/>
                <a:ext cx="576" cy="57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4361" name="Rectangle 11"/>
              <p:cNvSpPr>
                <a:spLocks noChangeArrowheads="1"/>
              </p:cNvSpPr>
              <p:nvPr/>
            </p:nvSpPr>
            <p:spPr bwMode="auto">
              <a:xfrm>
                <a:off x="1582" y="1926"/>
                <a:ext cx="576" cy="57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4362" name="Rectangle 12"/>
              <p:cNvSpPr>
                <a:spLocks noChangeArrowheads="1"/>
              </p:cNvSpPr>
              <p:nvPr/>
            </p:nvSpPr>
            <p:spPr bwMode="auto">
              <a:xfrm>
                <a:off x="1582" y="2499"/>
                <a:ext cx="576" cy="57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i="0">
                  <a:latin typeface="Arial" charset="0"/>
                </a:endParaRPr>
              </a:p>
            </p:txBody>
          </p:sp>
          <p:sp>
            <p:nvSpPr>
              <p:cNvPr id="14363" name="Rectangle 13"/>
              <p:cNvSpPr>
                <a:spLocks noChangeArrowheads="1"/>
              </p:cNvSpPr>
              <p:nvPr/>
            </p:nvSpPr>
            <p:spPr bwMode="auto">
              <a:xfrm>
                <a:off x="2146" y="1926"/>
                <a:ext cx="576" cy="57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4364" name="Rectangle 14"/>
              <p:cNvSpPr>
                <a:spLocks noChangeArrowheads="1"/>
              </p:cNvSpPr>
              <p:nvPr/>
            </p:nvSpPr>
            <p:spPr bwMode="auto">
              <a:xfrm>
                <a:off x="2146" y="2499"/>
                <a:ext cx="577" cy="57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</p:grpSp>
        <p:sp>
          <p:nvSpPr>
            <p:cNvPr id="14344" name="Rectangle 15"/>
            <p:cNvSpPr>
              <a:spLocks noChangeArrowheads="1"/>
            </p:cNvSpPr>
            <p:nvPr/>
          </p:nvSpPr>
          <p:spPr bwMode="auto">
            <a:xfrm>
              <a:off x="1007" y="1348"/>
              <a:ext cx="576" cy="576"/>
            </a:xfrm>
            <a:prstGeom prst="rect">
              <a:avLst/>
            </a:prstGeom>
            <a:solidFill>
              <a:srgbClr val="00FF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4345" name="Rectangle 16"/>
            <p:cNvSpPr>
              <a:spLocks noChangeArrowheads="1"/>
            </p:cNvSpPr>
            <p:nvPr/>
          </p:nvSpPr>
          <p:spPr bwMode="auto">
            <a:xfrm>
              <a:off x="1007" y="1924"/>
              <a:ext cx="576" cy="576"/>
            </a:xfrm>
            <a:prstGeom prst="rect">
              <a:avLst/>
            </a:prstGeom>
            <a:solidFill>
              <a:srgbClr val="00FF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4346" name="Rectangle 17"/>
            <p:cNvSpPr>
              <a:spLocks noChangeArrowheads="1"/>
            </p:cNvSpPr>
            <p:nvPr/>
          </p:nvSpPr>
          <p:spPr bwMode="auto">
            <a:xfrm>
              <a:off x="431" y="1924"/>
              <a:ext cx="576" cy="576"/>
            </a:xfrm>
            <a:prstGeom prst="rect">
              <a:avLst/>
            </a:prstGeom>
            <a:solidFill>
              <a:srgbClr val="00FF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4347" name="Rectangle 18"/>
            <p:cNvSpPr>
              <a:spLocks noChangeArrowheads="1"/>
            </p:cNvSpPr>
            <p:nvPr/>
          </p:nvSpPr>
          <p:spPr bwMode="auto">
            <a:xfrm>
              <a:off x="1007" y="2500"/>
              <a:ext cx="576" cy="576"/>
            </a:xfrm>
            <a:prstGeom prst="rect">
              <a:avLst/>
            </a:prstGeom>
            <a:solidFill>
              <a:srgbClr val="00FF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4348" name="Rectangle 19"/>
            <p:cNvSpPr>
              <a:spLocks noChangeArrowheads="1"/>
            </p:cNvSpPr>
            <p:nvPr/>
          </p:nvSpPr>
          <p:spPr bwMode="auto">
            <a:xfrm>
              <a:off x="431" y="2500"/>
              <a:ext cx="576" cy="576"/>
            </a:xfrm>
            <a:prstGeom prst="rect">
              <a:avLst/>
            </a:prstGeom>
            <a:solidFill>
              <a:srgbClr val="00FF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4349" name="Rectangle 20"/>
            <p:cNvSpPr>
              <a:spLocks noChangeArrowheads="1"/>
            </p:cNvSpPr>
            <p:nvPr/>
          </p:nvSpPr>
          <p:spPr bwMode="auto">
            <a:xfrm>
              <a:off x="1582" y="1924"/>
              <a:ext cx="576" cy="576"/>
            </a:xfrm>
            <a:prstGeom prst="rect">
              <a:avLst/>
            </a:prstGeom>
            <a:solidFill>
              <a:srgbClr val="00FF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4350" name="Rectangle 21"/>
            <p:cNvSpPr>
              <a:spLocks noChangeArrowheads="1"/>
            </p:cNvSpPr>
            <p:nvPr/>
          </p:nvSpPr>
          <p:spPr bwMode="auto">
            <a:xfrm>
              <a:off x="1582" y="2500"/>
              <a:ext cx="576" cy="576"/>
            </a:xfrm>
            <a:prstGeom prst="rect">
              <a:avLst/>
            </a:prstGeom>
            <a:solidFill>
              <a:srgbClr val="00FF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4351" name="Rectangle 22"/>
            <p:cNvSpPr>
              <a:spLocks noChangeArrowheads="1"/>
            </p:cNvSpPr>
            <p:nvPr/>
          </p:nvSpPr>
          <p:spPr bwMode="auto">
            <a:xfrm>
              <a:off x="2153" y="1923"/>
              <a:ext cx="576" cy="576"/>
            </a:xfrm>
            <a:prstGeom prst="rect">
              <a:avLst/>
            </a:prstGeom>
            <a:solidFill>
              <a:srgbClr val="00FF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4352" name="Rectangle 23"/>
            <p:cNvSpPr>
              <a:spLocks noChangeArrowheads="1"/>
            </p:cNvSpPr>
            <p:nvPr/>
          </p:nvSpPr>
          <p:spPr bwMode="auto">
            <a:xfrm>
              <a:off x="2153" y="2500"/>
              <a:ext cx="576" cy="576"/>
            </a:xfrm>
            <a:prstGeom prst="rect">
              <a:avLst/>
            </a:prstGeom>
            <a:solidFill>
              <a:srgbClr val="00FF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4353" name="Rectangle 24"/>
            <p:cNvSpPr>
              <a:spLocks noChangeArrowheads="1"/>
            </p:cNvSpPr>
            <p:nvPr/>
          </p:nvSpPr>
          <p:spPr bwMode="auto">
            <a:xfrm>
              <a:off x="431" y="1348"/>
              <a:ext cx="576" cy="576"/>
            </a:xfrm>
            <a:prstGeom prst="rect">
              <a:avLst/>
            </a:prstGeom>
            <a:solidFill>
              <a:srgbClr val="00FF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</p:grpSp>
      <p:sp>
        <p:nvSpPr>
          <p:cNvPr id="14340" name="Text Box 25"/>
          <p:cNvSpPr txBox="1">
            <a:spLocks noChangeArrowheads="1"/>
          </p:cNvSpPr>
          <p:nvPr/>
        </p:nvSpPr>
        <p:spPr bwMode="auto">
          <a:xfrm>
            <a:off x="1763713" y="404813"/>
            <a:ext cx="554355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i="0">
                <a:latin typeface="Arial" charset="0"/>
              </a:rPr>
              <a:t>Hình P gồm 10 ô vuông </a:t>
            </a:r>
            <a:r>
              <a:rPr lang="en-US" i="0" u="sng">
                <a:solidFill>
                  <a:srgbClr val="FA0606"/>
                </a:solidFill>
                <a:latin typeface="Arial" charset="0"/>
              </a:rPr>
              <a:t>nh</a:t>
            </a:r>
            <a:r>
              <a:rPr lang="vi-VN" i="0" u="sng">
                <a:solidFill>
                  <a:srgbClr val="FA0606"/>
                </a:solidFill>
                <a:latin typeface="Arial" charset="0"/>
              </a:rPr>
              <a:t>ư</a:t>
            </a:r>
            <a:r>
              <a:rPr lang="en-US" i="0" u="sng">
                <a:solidFill>
                  <a:srgbClr val="FA0606"/>
                </a:solidFill>
                <a:latin typeface="Arial" charset="0"/>
              </a:rPr>
              <a:t> nhau.</a:t>
            </a:r>
          </a:p>
        </p:txBody>
      </p:sp>
      <p:sp>
        <p:nvSpPr>
          <p:cNvPr id="14341" name="Text Box 26"/>
          <p:cNvSpPr txBox="1">
            <a:spLocks noChangeArrowheads="1"/>
          </p:cNvSpPr>
          <p:nvPr/>
        </p:nvSpPr>
        <p:spPr bwMode="auto">
          <a:xfrm>
            <a:off x="334963" y="333375"/>
            <a:ext cx="1293812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 u="sng">
                <a:solidFill>
                  <a:srgbClr val="FF00FF"/>
                </a:solidFill>
                <a:latin typeface="Arial" charset="0"/>
              </a:rPr>
              <a:t>Ví dụ 3:</a:t>
            </a:r>
          </a:p>
        </p:txBody>
      </p:sp>
      <p:sp>
        <p:nvSpPr>
          <p:cNvPr id="129051" name="Text Box 27"/>
          <p:cNvSpPr txBox="1">
            <a:spLocks noChangeArrowheads="1"/>
          </p:cNvSpPr>
          <p:nvPr/>
        </p:nvSpPr>
        <p:spPr bwMode="auto">
          <a:xfrm>
            <a:off x="3841750" y="5097463"/>
            <a:ext cx="5113338" cy="1565275"/>
          </a:xfrm>
          <a:prstGeom prst="rect">
            <a:avLst/>
          </a:prstGeom>
          <a:solidFill>
            <a:srgbClr val="FFFF00"/>
          </a:solidFill>
          <a:ln w="12700" algn="ctr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latin typeface="Arial" charset="0"/>
              </a:rPr>
              <a:t>Hãy tách hình P thành 2 hình: 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>
                <a:latin typeface="Arial" charset="0"/>
              </a:rPr>
              <a:t>- Một hình có 6 ô vuông 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>
                <a:latin typeface="Arial" charset="0"/>
              </a:rPr>
              <a:t>- Một hình có 4 ô vuông .</a:t>
            </a:r>
          </a:p>
        </p:txBody>
      </p:sp>
    </p:spTree>
    <p:extLst>
      <p:ext uri="{BB962C8B-B14F-4D97-AF65-F5344CB8AC3E}">
        <p14:creationId xmlns:p14="http://schemas.microsoft.com/office/powerpoint/2010/main" val="3078765265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90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5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827088" y="1557338"/>
            <a:ext cx="3733800" cy="2808287"/>
            <a:chOff x="434" y="1256"/>
            <a:chExt cx="2287" cy="1728"/>
          </a:xfrm>
        </p:grpSpPr>
        <p:sp>
          <p:nvSpPr>
            <p:cNvPr id="15386" name="Rectangle 3"/>
            <p:cNvSpPr>
              <a:spLocks noChangeArrowheads="1"/>
            </p:cNvSpPr>
            <p:nvPr/>
          </p:nvSpPr>
          <p:spPr bwMode="auto">
            <a:xfrm>
              <a:off x="434" y="1256"/>
              <a:ext cx="576" cy="57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87" name="Rectangle 4"/>
            <p:cNvSpPr>
              <a:spLocks noChangeArrowheads="1"/>
            </p:cNvSpPr>
            <p:nvPr/>
          </p:nvSpPr>
          <p:spPr bwMode="auto">
            <a:xfrm>
              <a:off x="434" y="1832"/>
              <a:ext cx="576" cy="57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88" name="Rectangle 5"/>
            <p:cNvSpPr>
              <a:spLocks noChangeArrowheads="1"/>
            </p:cNvSpPr>
            <p:nvPr/>
          </p:nvSpPr>
          <p:spPr bwMode="auto">
            <a:xfrm>
              <a:off x="1004" y="1256"/>
              <a:ext cx="576" cy="57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89" name="Rectangle 6"/>
            <p:cNvSpPr>
              <a:spLocks noChangeArrowheads="1"/>
            </p:cNvSpPr>
            <p:nvPr/>
          </p:nvSpPr>
          <p:spPr bwMode="auto">
            <a:xfrm>
              <a:off x="1004" y="1832"/>
              <a:ext cx="576" cy="57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90" name="Rectangle 7"/>
            <p:cNvSpPr>
              <a:spLocks noChangeArrowheads="1"/>
            </p:cNvSpPr>
            <p:nvPr/>
          </p:nvSpPr>
          <p:spPr bwMode="auto">
            <a:xfrm>
              <a:off x="434" y="2408"/>
              <a:ext cx="576" cy="57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91" name="Rectangle 8"/>
            <p:cNvSpPr>
              <a:spLocks noChangeArrowheads="1"/>
            </p:cNvSpPr>
            <p:nvPr/>
          </p:nvSpPr>
          <p:spPr bwMode="auto">
            <a:xfrm>
              <a:off x="1004" y="2408"/>
              <a:ext cx="576" cy="57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92" name="Rectangle 9"/>
            <p:cNvSpPr>
              <a:spLocks noChangeArrowheads="1"/>
            </p:cNvSpPr>
            <p:nvPr/>
          </p:nvSpPr>
          <p:spPr bwMode="auto">
            <a:xfrm>
              <a:off x="1574" y="1832"/>
              <a:ext cx="576" cy="57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93" name="Rectangle 10"/>
            <p:cNvSpPr>
              <a:spLocks noChangeArrowheads="1"/>
            </p:cNvSpPr>
            <p:nvPr/>
          </p:nvSpPr>
          <p:spPr bwMode="auto">
            <a:xfrm>
              <a:off x="1574" y="2408"/>
              <a:ext cx="576" cy="57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94" name="Rectangle 11"/>
            <p:cNvSpPr>
              <a:spLocks noChangeArrowheads="1"/>
            </p:cNvSpPr>
            <p:nvPr/>
          </p:nvSpPr>
          <p:spPr bwMode="auto">
            <a:xfrm>
              <a:off x="2144" y="1832"/>
              <a:ext cx="576" cy="57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95" name="Rectangle 12"/>
            <p:cNvSpPr>
              <a:spLocks noChangeArrowheads="1"/>
            </p:cNvSpPr>
            <p:nvPr/>
          </p:nvSpPr>
          <p:spPr bwMode="auto">
            <a:xfrm>
              <a:off x="2144" y="2408"/>
              <a:ext cx="577" cy="57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15363" name="Text Box 13"/>
          <p:cNvSpPr txBox="1">
            <a:spLocks noChangeArrowheads="1"/>
          </p:cNvSpPr>
          <p:nvPr/>
        </p:nvSpPr>
        <p:spPr bwMode="auto">
          <a:xfrm>
            <a:off x="1900238" y="4797425"/>
            <a:ext cx="1158875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latin typeface="Arial" charset="0"/>
              </a:rPr>
              <a:t>Hình P</a:t>
            </a:r>
          </a:p>
        </p:txBody>
      </p:sp>
      <p:grpSp>
        <p:nvGrpSpPr>
          <p:cNvPr id="3" name="Group 14"/>
          <p:cNvGrpSpPr>
            <a:grpSpLocks noChangeAspect="1"/>
          </p:cNvGrpSpPr>
          <p:nvPr/>
        </p:nvGrpSpPr>
        <p:grpSpPr bwMode="auto">
          <a:xfrm>
            <a:off x="2679700" y="2471738"/>
            <a:ext cx="1884363" cy="1893887"/>
            <a:chOff x="5781" y="3634"/>
            <a:chExt cx="2405" cy="2483"/>
          </a:xfrm>
        </p:grpSpPr>
        <p:sp>
          <p:nvSpPr>
            <p:cNvPr id="15381" name="AutoShape 15"/>
            <p:cNvSpPr>
              <a:spLocks noChangeAspect="1" noChangeArrowheads="1"/>
            </p:cNvSpPr>
            <p:nvPr/>
          </p:nvSpPr>
          <p:spPr bwMode="auto">
            <a:xfrm>
              <a:off x="5781" y="3634"/>
              <a:ext cx="2405" cy="2483"/>
            </a:xfrm>
            <a:prstGeom prst="rect">
              <a:avLst/>
            </a:prstGeom>
            <a:solidFill>
              <a:srgbClr val="00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82" name="Rectangle 16"/>
            <p:cNvSpPr>
              <a:spLocks noChangeArrowheads="1"/>
            </p:cNvSpPr>
            <p:nvPr/>
          </p:nvSpPr>
          <p:spPr bwMode="auto">
            <a:xfrm>
              <a:off x="5788" y="3641"/>
              <a:ext cx="1201" cy="1233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83" name="Rectangle 17"/>
            <p:cNvSpPr>
              <a:spLocks noChangeArrowheads="1"/>
            </p:cNvSpPr>
            <p:nvPr/>
          </p:nvSpPr>
          <p:spPr bwMode="auto">
            <a:xfrm>
              <a:off x="5788" y="4875"/>
              <a:ext cx="1201" cy="1235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84" name="Rectangle 18"/>
            <p:cNvSpPr>
              <a:spLocks noChangeArrowheads="1"/>
            </p:cNvSpPr>
            <p:nvPr/>
          </p:nvSpPr>
          <p:spPr bwMode="auto">
            <a:xfrm>
              <a:off x="6977" y="3641"/>
              <a:ext cx="1200" cy="1233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85" name="Rectangle 19"/>
            <p:cNvSpPr>
              <a:spLocks noChangeArrowheads="1"/>
            </p:cNvSpPr>
            <p:nvPr/>
          </p:nvSpPr>
          <p:spPr bwMode="auto">
            <a:xfrm>
              <a:off x="6977" y="4875"/>
              <a:ext cx="1202" cy="1234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4" name="Group 20"/>
          <p:cNvGrpSpPr>
            <a:grpSpLocks noChangeAspect="1"/>
          </p:cNvGrpSpPr>
          <p:nvPr/>
        </p:nvGrpSpPr>
        <p:grpSpPr bwMode="auto">
          <a:xfrm>
            <a:off x="827088" y="1554163"/>
            <a:ext cx="1865312" cy="2808287"/>
            <a:chOff x="3403" y="2400"/>
            <a:chExt cx="2404" cy="3716"/>
          </a:xfrm>
        </p:grpSpPr>
        <p:sp>
          <p:nvSpPr>
            <p:cNvPr id="15374" name="AutoShape 21"/>
            <p:cNvSpPr>
              <a:spLocks noChangeAspect="1" noChangeArrowheads="1"/>
            </p:cNvSpPr>
            <p:nvPr/>
          </p:nvSpPr>
          <p:spPr bwMode="auto">
            <a:xfrm>
              <a:off x="3403" y="2400"/>
              <a:ext cx="2404" cy="3716"/>
            </a:xfrm>
            <a:prstGeom prst="rect">
              <a:avLst/>
            </a:prstGeom>
            <a:solidFill>
              <a:srgbClr val="00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75" name="Rectangle 22"/>
            <p:cNvSpPr>
              <a:spLocks noChangeArrowheads="1"/>
            </p:cNvSpPr>
            <p:nvPr/>
          </p:nvSpPr>
          <p:spPr bwMode="auto">
            <a:xfrm>
              <a:off x="3410" y="2407"/>
              <a:ext cx="1200" cy="1234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i="0">
                <a:latin typeface="Arial" charset="0"/>
              </a:endParaRPr>
            </a:p>
          </p:txBody>
        </p:sp>
        <p:sp>
          <p:nvSpPr>
            <p:cNvPr id="15376" name="Rectangle 23"/>
            <p:cNvSpPr>
              <a:spLocks noChangeArrowheads="1"/>
            </p:cNvSpPr>
            <p:nvPr/>
          </p:nvSpPr>
          <p:spPr bwMode="auto">
            <a:xfrm>
              <a:off x="3410" y="3641"/>
              <a:ext cx="1200" cy="1233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77" name="Rectangle 24"/>
            <p:cNvSpPr>
              <a:spLocks noChangeArrowheads="1"/>
            </p:cNvSpPr>
            <p:nvPr/>
          </p:nvSpPr>
          <p:spPr bwMode="auto">
            <a:xfrm>
              <a:off x="4599" y="2407"/>
              <a:ext cx="1201" cy="1233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i="0">
                <a:latin typeface="Arial" charset="0"/>
              </a:endParaRPr>
            </a:p>
          </p:txBody>
        </p:sp>
        <p:sp>
          <p:nvSpPr>
            <p:cNvPr id="15378" name="Rectangle 25"/>
            <p:cNvSpPr>
              <a:spLocks noChangeArrowheads="1"/>
            </p:cNvSpPr>
            <p:nvPr/>
          </p:nvSpPr>
          <p:spPr bwMode="auto">
            <a:xfrm>
              <a:off x="4599" y="3641"/>
              <a:ext cx="1201" cy="1233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79" name="Rectangle 26"/>
            <p:cNvSpPr>
              <a:spLocks noChangeArrowheads="1"/>
            </p:cNvSpPr>
            <p:nvPr/>
          </p:nvSpPr>
          <p:spPr bwMode="auto">
            <a:xfrm>
              <a:off x="3410" y="4875"/>
              <a:ext cx="1201" cy="1234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5380" name="Rectangle 27"/>
            <p:cNvSpPr>
              <a:spLocks noChangeArrowheads="1"/>
            </p:cNvSpPr>
            <p:nvPr/>
          </p:nvSpPr>
          <p:spPr bwMode="auto">
            <a:xfrm>
              <a:off x="4599" y="4875"/>
              <a:ext cx="1200" cy="1233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15366" name="Text Box 28"/>
          <p:cNvSpPr txBox="1">
            <a:spLocks noChangeArrowheads="1"/>
          </p:cNvSpPr>
          <p:nvPr/>
        </p:nvSpPr>
        <p:spPr bwMode="auto">
          <a:xfrm>
            <a:off x="6372225" y="908050"/>
            <a:ext cx="18415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i="0">
              <a:latin typeface="Arial" charset="0"/>
            </a:endParaRPr>
          </a:p>
        </p:txBody>
      </p:sp>
      <p:sp>
        <p:nvSpPr>
          <p:cNvPr id="15367" name="Text Box 29"/>
          <p:cNvSpPr txBox="1">
            <a:spLocks noChangeArrowheads="1"/>
          </p:cNvSpPr>
          <p:nvPr/>
        </p:nvSpPr>
        <p:spPr bwMode="auto">
          <a:xfrm>
            <a:off x="7308850" y="4076700"/>
            <a:ext cx="18415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i="0">
              <a:latin typeface="Arial" charset="0"/>
            </a:endParaRPr>
          </a:p>
        </p:txBody>
      </p:sp>
      <p:sp>
        <p:nvSpPr>
          <p:cNvPr id="96286" name="Text Box 30"/>
          <p:cNvSpPr txBox="1">
            <a:spLocks noChangeArrowheads="1"/>
          </p:cNvSpPr>
          <p:nvPr/>
        </p:nvSpPr>
        <p:spPr bwMode="auto">
          <a:xfrm>
            <a:off x="7019925" y="2205038"/>
            <a:ext cx="161925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latin typeface="Arial" charset="0"/>
              </a:rPr>
              <a:t>Hình M</a:t>
            </a:r>
          </a:p>
        </p:txBody>
      </p:sp>
      <p:sp>
        <p:nvSpPr>
          <p:cNvPr id="96287" name="Text Box 31"/>
          <p:cNvSpPr txBox="1">
            <a:spLocks noChangeArrowheads="1"/>
          </p:cNvSpPr>
          <p:nvPr/>
        </p:nvSpPr>
        <p:spPr bwMode="auto">
          <a:xfrm>
            <a:off x="7164388" y="4375150"/>
            <a:ext cx="144780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0">
                <a:latin typeface="Arial" charset="0"/>
              </a:rPr>
              <a:t>Hình N</a:t>
            </a:r>
          </a:p>
        </p:txBody>
      </p:sp>
      <p:sp>
        <p:nvSpPr>
          <p:cNvPr id="96288" name="Text Box 32"/>
          <p:cNvSpPr txBox="1">
            <a:spLocks noChangeArrowheads="1"/>
          </p:cNvSpPr>
          <p:nvPr/>
        </p:nvSpPr>
        <p:spPr bwMode="auto">
          <a:xfrm>
            <a:off x="417513" y="5583238"/>
            <a:ext cx="8362950" cy="825500"/>
          </a:xfrm>
          <a:prstGeom prst="rect">
            <a:avLst/>
          </a:prstGeom>
          <a:solidFill>
            <a:srgbClr val="FFFF00"/>
          </a:solidFill>
          <a:ln w="3175" algn="ctr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i="0">
                <a:latin typeface="Arial" charset="0"/>
              </a:rPr>
              <a:t>Hình P gồm 10 ô vuông nh</a:t>
            </a:r>
            <a:r>
              <a:rPr lang="vi-VN" i="0">
                <a:latin typeface="Arial" charset="0"/>
              </a:rPr>
              <a:t>ư</a:t>
            </a:r>
            <a:r>
              <a:rPr lang="en-US" i="0">
                <a:latin typeface="Arial" charset="0"/>
              </a:rPr>
              <a:t> nhau </a:t>
            </a:r>
            <a:r>
              <a:rPr lang="vi-VN" i="0">
                <a:latin typeface="Arial" charset="0"/>
              </a:rPr>
              <a:t>đư</a:t>
            </a:r>
            <a:r>
              <a:rPr lang="en-US" i="0">
                <a:latin typeface="Arial" charset="0"/>
              </a:rPr>
              <a:t>ợc tách thành </a:t>
            </a:r>
            <a:r>
              <a:rPr lang="en-US" i="0">
                <a:solidFill>
                  <a:srgbClr val="0000FF"/>
                </a:solidFill>
                <a:latin typeface="Arial" charset="0"/>
              </a:rPr>
              <a:t>hình M gồm </a:t>
            </a:r>
            <a:r>
              <a:rPr lang="en-US" i="0" u="sng">
                <a:solidFill>
                  <a:srgbClr val="0000FF"/>
                </a:solidFill>
                <a:latin typeface="Arial" charset="0"/>
              </a:rPr>
              <a:t>6 ô vuông</a:t>
            </a:r>
            <a:r>
              <a:rPr lang="en-US" i="0">
                <a:latin typeface="Arial" charset="0"/>
              </a:rPr>
              <a:t> và </a:t>
            </a:r>
            <a:r>
              <a:rPr lang="en-US" i="0">
                <a:solidFill>
                  <a:srgbClr val="FF00FF"/>
                </a:solidFill>
                <a:latin typeface="Arial" charset="0"/>
              </a:rPr>
              <a:t>hình N gồm </a:t>
            </a:r>
            <a:r>
              <a:rPr lang="en-US" i="0" u="sng">
                <a:solidFill>
                  <a:srgbClr val="FF00FF"/>
                </a:solidFill>
                <a:latin typeface="Arial" charset="0"/>
              </a:rPr>
              <a:t>4 ô vuông.</a:t>
            </a:r>
          </a:p>
        </p:txBody>
      </p:sp>
      <p:sp>
        <p:nvSpPr>
          <p:cNvPr id="15371" name="Text Box 33"/>
          <p:cNvSpPr txBox="1">
            <a:spLocks noChangeArrowheads="1"/>
          </p:cNvSpPr>
          <p:nvPr/>
        </p:nvSpPr>
        <p:spPr bwMode="auto">
          <a:xfrm>
            <a:off x="334963" y="188913"/>
            <a:ext cx="1293812" cy="4619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 u="sng">
                <a:solidFill>
                  <a:srgbClr val="FF00FF"/>
                </a:solidFill>
                <a:latin typeface="Arial" charset="0"/>
              </a:rPr>
              <a:t>Ví dụ 3:</a:t>
            </a:r>
          </a:p>
        </p:txBody>
      </p:sp>
      <p:sp>
        <p:nvSpPr>
          <p:cNvPr id="15372" name="Text Box 34"/>
          <p:cNvSpPr txBox="1">
            <a:spLocks noChangeArrowheads="1"/>
          </p:cNvSpPr>
          <p:nvPr/>
        </p:nvSpPr>
        <p:spPr bwMode="auto">
          <a:xfrm>
            <a:off x="865188" y="836613"/>
            <a:ext cx="1296987" cy="4619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 u="sng">
                <a:latin typeface="Arial" charset="0"/>
              </a:rPr>
              <a:t>Cách 1:</a:t>
            </a:r>
          </a:p>
        </p:txBody>
      </p:sp>
      <p:sp>
        <p:nvSpPr>
          <p:cNvPr id="96291" name="Line 35"/>
          <p:cNvSpPr>
            <a:spLocks noChangeShapeType="1"/>
          </p:cNvSpPr>
          <p:nvPr/>
        </p:nvSpPr>
        <p:spPr bwMode="auto">
          <a:xfrm>
            <a:off x="2700338" y="2492375"/>
            <a:ext cx="0" cy="187325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537692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6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6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0.03565 L 0.47968 -0.1458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000" y="-55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6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6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0.04861 L 0.27569 0.1509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00" y="100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6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6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9628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86" grpId="0"/>
      <p:bldP spid="96287" grpId="0"/>
      <p:bldP spid="96288" grpId="0" animBg="1"/>
      <p:bldP spid="9629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827213" y="4941888"/>
            <a:ext cx="1158875" cy="4619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latin typeface="Arial" charset="0"/>
              </a:rPr>
              <a:t>Hình P</a:t>
            </a:r>
          </a:p>
        </p:txBody>
      </p:sp>
      <p:sp>
        <p:nvSpPr>
          <p:cNvPr id="97283" name="Text Box 3"/>
          <p:cNvSpPr txBox="1">
            <a:spLocks noChangeArrowheads="1"/>
          </p:cNvSpPr>
          <p:nvPr/>
        </p:nvSpPr>
        <p:spPr bwMode="auto">
          <a:xfrm>
            <a:off x="5580063" y="2852738"/>
            <a:ext cx="161925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latin typeface="Arial" charset="0"/>
              </a:rPr>
              <a:t>Hình M</a:t>
            </a:r>
          </a:p>
        </p:txBody>
      </p:sp>
      <p:sp>
        <p:nvSpPr>
          <p:cNvPr id="97284" name="Text Box 4"/>
          <p:cNvSpPr txBox="1">
            <a:spLocks noChangeArrowheads="1"/>
          </p:cNvSpPr>
          <p:nvPr/>
        </p:nvSpPr>
        <p:spPr bwMode="auto">
          <a:xfrm>
            <a:off x="5580063" y="4941888"/>
            <a:ext cx="144780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0">
                <a:latin typeface="Arial" charset="0"/>
              </a:rPr>
              <a:t>Hình N</a:t>
            </a:r>
          </a:p>
        </p:txBody>
      </p:sp>
      <p:sp>
        <p:nvSpPr>
          <p:cNvPr id="97285" name="Text Box 5"/>
          <p:cNvSpPr txBox="1">
            <a:spLocks noChangeArrowheads="1"/>
          </p:cNvSpPr>
          <p:nvPr/>
        </p:nvSpPr>
        <p:spPr bwMode="auto">
          <a:xfrm>
            <a:off x="395288" y="5470525"/>
            <a:ext cx="8208962" cy="1127125"/>
          </a:xfrm>
          <a:prstGeom prst="rect">
            <a:avLst/>
          </a:prstGeom>
          <a:solidFill>
            <a:srgbClr val="FFFF00"/>
          </a:solidFill>
          <a:ln w="12700" algn="ctr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i="0">
                <a:latin typeface="Arial" charset="0"/>
              </a:rPr>
              <a:t>Hình P gồm 10 ô vuông nh</a:t>
            </a:r>
            <a:r>
              <a:rPr lang="vi-VN" i="0">
                <a:latin typeface="Arial" charset="0"/>
              </a:rPr>
              <a:t>ư</a:t>
            </a:r>
            <a:r>
              <a:rPr lang="en-US" i="0">
                <a:latin typeface="Arial" charset="0"/>
              </a:rPr>
              <a:t> nhau </a:t>
            </a:r>
            <a:r>
              <a:rPr lang="vi-VN" i="0">
                <a:latin typeface="Arial" charset="0"/>
              </a:rPr>
              <a:t>đư</a:t>
            </a:r>
            <a:r>
              <a:rPr lang="en-US" i="0">
                <a:latin typeface="Arial" charset="0"/>
              </a:rPr>
              <a:t>ợc tách thành </a:t>
            </a:r>
            <a:r>
              <a:rPr lang="en-US" i="0">
                <a:solidFill>
                  <a:srgbClr val="0000FF"/>
                </a:solidFill>
                <a:latin typeface="Arial" charset="0"/>
              </a:rPr>
              <a:t>hình M gồm </a:t>
            </a:r>
            <a:r>
              <a:rPr lang="en-US" i="0" u="sng">
                <a:solidFill>
                  <a:srgbClr val="0000FF"/>
                </a:solidFill>
                <a:latin typeface="Arial" charset="0"/>
              </a:rPr>
              <a:t>6 ô vuông</a:t>
            </a:r>
            <a:r>
              <a:rPr lang="en-US" i="0">
                <a:latin typeface="Arial" charset="0"/>
              </a:rPr>
              <a:t> và </a:t>
            </a:r>
            <a:r>
              <a:rPr lang="en-US" i="0">
                <a:solidFill>
                  <a:srgbClr val="FF00FF"/>
                </a:solidFill>
                <a:latin typeface="Arial" charset="0"/>
              </a:rPr>
              <a:t>hình N gồm </a:t>
            </a:r>
            <a:r>
              <a:rPr lang="en-US" i="0" u="sng">
                <a:solidFill>
                  <a:srgbClr val="FF00FF"/>
                </a:solidFill>
                <a:latin typeface="Arial" charset="0"/>
              </a:rPr>
              <a:t>4 ô vuông.</a:t>
            </a:r>
          </a:p>
          <a:p>
            <a:pPr algn="l"/>
            <a:endParaRPr lang="en-US" i="0">
              <a:latin typeface="VNI-ThienHoang" pitchFamily="2" charset="0"/>
            </a:endParaRP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468313" y="404813"/>
            <a:ext cx="1316037" cy="4619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0" u="sng">
                <a:solidFill>
                  <a:srgbClr val="FF00FF"/>
                </a:solidFill>
                <a:latin typeface="Arial" charset="0"/>
              </a:rPr>
              <a:t>Ví dụ 3:</a:t>
            </a:r>
          </a:p>
        </p:txBody>
      </p:sp>
      <p:grpSp>
        <p:nvGrpSpPr>
          <p:cNvPr id="16391" name="Group 42"/>
          <p:cNvGrpSpPr>
            <a:grpSpLocks/>
          </p:cNvGrpSpPr>
          <p:nvPr/>
        </p:nvGrpSpPr>
        <p:grpSpPr bwMode="auto">
          <a:xfrm>
            <a:off x="673100" y="1989138"/>
            <a:ext cx="3644900" cy="2740025"/>
            <a:chOff x="424" y="1253"/>
            <a:chExt cx="2296" cy="1726"/>
          </a:xfrm>
        </p:grpSpPr>
        <p:sp>
          <p:nvSpPr>
            <p:cNvPr id="16406" name="Rectangle 8"/>
            <p:cNvSpPr>
              <a:spLocks noChangeArrowheads="1"/>
            </p:cNvSpPr>
            <p:nvPr/>
          </p:nvSpPr>
          <p:spPr bwMode="auto">
            <a:xfrm>
              <a:off x="425" y="1829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07" name="Rectangle 9"/>
            <p:cNvSpPr>
              <a:spLocks noChangeArrowheads="1"/>
            </p:cNvSpPr>
            <p:nvPr/>
          </p:nvSpPr>
          <p:spPr bwMode="auto">
            <a:xfrm>
              <a:off x="996" y="1253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08" name="Rectangle 10"/>
            <p:cNvSpPr>
              <a:spLocks noChangeArrowheads="1"/>
            </p:cNvSpPr>
            <p:nvPr/>
          </p:nvSpPr>
          <p:spPr bwMode="auto">
            <a:xfrm>
              <a:off x="1001" y="1829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09" name="Rectangle 11"/>
            <p:cNvSpPr>
              <a:spLocks noChangeArrowheads="1"/>
            </p:cNvSpPr>
            <p:nvPr/>
          </p:nvSpPr>
          <p:spPr bwMode="auto">
            <a:xfrm>
              <a:off x="425" y="2404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10" name="Rectangle 12"/>
            <p:cNvSpPr>
              <a:spLocks noChangeArrowheads="1"/>
            </p:cNvSpPr>
            <p:nvPr/>
          </p:nvSpPr>
          <p:spPr bwMode="auto">
            <a:xfrm>
              <a:off x="1002" y="2403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11" name="Rectangle 13"/>
            <p:cNvSpPr>
              <a:spLocks noChangeArrowheads="1"/>
            </p:cNvSpPr>
            <p:nvPr/>
          </p:nvSpPr>
          <p:spPr bwMode="auto">
            <a:xfrm>
              <a:off x="1568" y="1828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12" name="Rectangle 14"/>
            <p:cNvSpPr>
              <a:spLocks noChangeArrowheads="1"/>
            </p:cNvSpPr>
            <p:nvPr/>
          </p:nvSpPr>
          <p:spPr bwMode="auto">
            <a:xfrm>
              <a:off x="2144" y="1829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13" name="Rectangle 15"/>
            <p:cNvSpPr>
              <a:spLocks noChangeArrowheads="1"/>
            </p:cNvSpPr>
            <p:nvPr/>
          </p:nvSpPr>
          <p:spPr bwMode="auto">
            <a:xfrm>
              <a:off x="2143" y="2404"/>
              <a:ext cx="577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14" name="Rectangle 16"/>
            <p:cNvSpPr>
              <a:spLocks noChangeArrowheads="1"/>
            </p:cNvSpPr>
            <p:nvPr/>
          </p:nvSpPr>
          <p:spPr bwMode="auto">
            <a:xfrm>
              <a:off x="424" y="1254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15" name="Rectangle 17"/>
            <p:cNvSpPr>
              <a:spLocks noChangeArrowheads="1"/>
            </p:cNvSpPr>
            <p:nvPr/>
          </p:nvSpPr>
          <p:spPr bwMode="auto">
            <a:xfrm>
              <a:off x="1569" y="2401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3" name="Group 43"/>
          <p:cNvGrpSpPr>
            <a:grpSpLocks/>
          </p:cNvGrpSpPr>
          <p:nvPr/>
        </p:nvGrpSpPr>
        <p:grpSpPr bwMode="auto">
          <a:xfrm>
            <a:off x="660400" y="1989138"/>
            <a:ext cx="3654425" cy="1828800"/>
            <a:chOff x="252" y="1480"/>
            <a:chExt cx="2302" cy="1152"/>
          </a:xfrm>
        </p:grpSpPr>
        <p:sp>
          <p:nvSpPr>
            <p:cNvPr id="16400" name="Rectangle 44"/>
            <p:cNvSpPr>
              <a:spLocks noChangeArrowheads="1"/>
            </p:cNvSpPr>
            <p:nvPr/>
          </p:nvSpPr>
          <p:spPr bwMode="auto">
            <a:xfrm>
              <a:off x="253" y="2057"/>
              <a:ext cx="576" cy="575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01" name="Rectangle 45"/>
            <p:cNvSpPr>
              <a:spLocks noChangeArrowheads="1"/>
            </p:cNvSpPr>
            <p:nvPr/>
          </p:nvSpPr>
          <p:spPr bwMode="auto">
            <a:xfrm>
              <a:off x="824" y="1480"/>
              <a:ext cx="576" cy="575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02" name="Rectangle 46"/>
            <p:cNvSpPr>
              <a:spLocks noChangeArrowheads="1"/>
            </p:cNvSpPr>
            <p:nvPr/>
          </p:nvSpPr>
          <p:spPr bwMode="auto">
            <a:xfrm>
              <a:off x="826" y="2057"/>
              <a:ext cx="576" cy="575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03" name="Rectangle 47"/>
            <p:cNvSpPr>
              <a:spLocks noChangeArrowheads="1"/>
            </p:cNvSpPr>
            <p:nvPr/>
          </p:nvSpPr>
          <p:spPr bwMode="auto">
            <a:xfrm>
              <a:off x="1403" y="2056"/>
              <a:ext cx="576" cy="575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04" name="Rectangle 48"/>
            <p:cNvSpPr>
              <a:spLocks noChangeArrowheads="1"/>
            </p:cNvSpPr>
            <p:nvPr/>
          </p:nvSpPr>
          <p:spPr bwMode="auto">
            <a:xfrm>
              <a:off x="1978" y="2057"/>
              <a:ext cx="576" cy="575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05" name="Rectangle 49"/>
            <p:cNvSpPr>
              <a:spLocks noChangeArrowheads="1"/>
            </p:cNvSpPr>
            <p:nvPr/>
          </p:nvSpPr>
          <p:spPr bwMode="auto">
            <a:xfrm>
              <a:off x="252" y="1482"/>
              <a:ext cx="576" cy="575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4" name="Group 50"/>
          <p:cNvGrpSpPr>
            <a:grpSpLocks/>
          </p:cNvGrpSpPr>
          <p:nvPr/>
        </p:nvGrpSpPr>
        <p:grpSpPr bwMode="auto">
          <a:xfrm>
            <a:off x="665163" y="3808413"/>
            <a:ext cx="3641725" cy="912812"/>
            <a:chOff x="437" y="2160"/>
            <a:chExt cx="2294" cy="575"/>
          </a:xfrm>
        </p:grpSpPr>
        <p:sp>
          <p:nvSpPr>
            <p:cNvPr id="16396" name="Rectangle 51"/>
            <p:cNvSpPr>
              <a:spLocks noChangeArrowheads="1"/>
            </p:cNvSpPr>
            <p:nvPr/>
          </p:nvSpPr>
          <p:spPr bwMode="auto">
            <a:xfrm>
              <a:off x="437" y="2160"/>
              <a:ext cx="576" cy="575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397" name="Rectangle 52"/>
            <p:cNvSpPr>
              <a:spLocks noChangeArrowheads="1"/>
            </p:cNvSpPr>
            <p:nvPr/>
          </p:nvSpPr>
          <p:spPr bwMode="auto">
            <a:xfrm>
              <a:off x="1008" y="2160"/>
              <a:ext cx="576" cy="575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398" name="Rectangle 53"/>
            <p:cNvSpPr>
              <a:spLocks noChangeArrowheads="1"/>
            </p:cNvSpPr>
            <p:nvPr/>
          </p:nvSpPr>
          <p:spPr bwMode="auto">
            <a:xfrm>
              <a:off x="2154" y="2160"/>
              <a:ext cx="577" cy="575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399" name="Rectangle 54"/>
            <p:cNvSpPr>
              <a:spLocks noChangeArrowheads="1"/>
            </p:cNvSpPr>
            <p:nvPr/>
          </p:nvSpPr>
          <p:spPr bwMode="auto">
            <a:xfrm>
              <a:off x="1584" y="2160"/>
              <a:ext cx="576" cy="575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97335" name="Line 55"/>
          <p:cNvSpPr>
            <a:spLocks noChangeShapeType="1"/>
          </p:cNvSpPr>
          <p:nvPr/>
        </p:nvSpPr>
        <p:spPr bwMode="auto">
          <a:xfrm>
            <a:off x="665163" y="3808413"/>
            <a:ext cx="3671887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Text Box 56"/>
          <p:cNvSpPr txBox="1">
            <a:spLocks noChangeArrowheads="1"/>
          </p:cNvSpPr>
          <p:nvPr/>
        </p:nvSpPr>
        <p:spPr bwMode="auto">
          <a:xfrm>
            <a:off x="865188" y="1052513"/>
            <a:ext cx="1296987" cy="4619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 u="sng">
                <a:latin typeface="Arial" charset="0"/>
              </a:rPr>
              <a:t>Cách 2:</a:t>
            </a:r>
          </a:p>
        </p:txBody>
      </p:sp>
    </p:spTree>
    <p:extLst>
      <p:ext uri="{BB962C8B-B14F-4D97-AF65-F5344CB8AC3E}">
        <p14:creationId xmlns:p14="http://schemas.microsoft.com/office/powerpoint/2010/main" val="2996716749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7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7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6 0.04167 L 0.45278 0.02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00" y="-8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7037E-7 L 0.44844 -0.18588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00" y="-9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400" decel="100000"/>
                                        <p:tgtEl>
                                          <p:spTgt spid="972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400" decel="100000" fill="hold"/>
                                        <p:tgtEl>
                                          <p:spTgt spid="972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decel="100000" fill="hold"/>
                                        <p:tgtEl>
                                          <p:spTgt spid="97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 decel="100000" fill="hold"/>
                                        <p:tgtEl>
                                          <p:spTgt spid="97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7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7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400" decel="100000"/>
                                        <p:tgtEl>
                                          <p:spTgt spid="972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00" decel="100000" fill="hold"/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decel="100000" fill="hold"/>
                                        <p:tgtEl>
                                          <p:spTgt spid="97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00" decel="100000" fill="hold"/>
                                        <p:tgtEl>
                                          <p:spTgt spid="97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972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/>
      <p:bldP spid="97284" grpId="0"/>
      <p:bldP spid="97285" grpId="0" animBg="1"/>
      <p:bldP spid="9733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64"/>
          <p:cNvGrpSpPr>
            <a:grpSpLocks/>
          </p:cNvGrpSpPr>
          <p:nvPr/>
        </p:nvGrpSpPr>
        <p:grpSpPr bwMode="auto">
          <a:xfrm>
            <a:off x="395288" y="2359025"/>
            <a:ext cx="3654425" cy="1828800"/>
            <a:chOff x="252" y="1480"/>
            <a:chExt cx="2302" cy="1152"/>
          </a:xfrm>
        </p:grpSpPr>
        <p:sp>
          <p:nvSpPr>
            <p:cNvPr id="17468" name="Rectangle 65"/>
            <p:cNvSpPr>
              <a:spLocks noChangeArrowheads="1"/>
            </p:cNvSpPr>
            <p:nvPr/>
          </p:nvSpPr>
          <p:spPr bwMode="auto">
            <a:xfrm>
              <a:off x="253" y="2057"/>
              <a:ext cx="576" cy="57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69" name="Rectangle 66"/>
            <p:cNvSpPr>
              <a:spLocks noChangeArrowheads="1"/>
            </p:cNvSpPr>
            <p:nvPr/>
          </p:nvSpPr>
          <p:spPr bwMode="auto">
            <a:xfrm>
              <a:off x="824" y="1480"/>
              <a:ext cx="576" cy="57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70" name="Rectangle 67"/>
            <p:cNvSpPr>
              <a:spLocks noChangeArrowheads="1"/>
            </p:cNvSpPr>
            <p:nvPr/>
          </p:nvSpPr>
          <p:spPr bwMode="auto">
            <a:xfrm>
              <a:off x="826" y="2057"/>
              <a:ext cx="576" cy="57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71" name="Rectangle 68"/>
            <p:cNvSpPr>
              <a:spLocks noChangeArrowheads="1"/>
            </p:cNvSpPr>
            <p:nvPr/>
          </p:nvSpPr>
          <p:spPr bwMode="auto">
            <a:xfrm>
              <a:off x="1403" y="2056"/>
              <a:ext cx="576" cy="57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72" name="Rectangle 69"/>
            <p:cNvSpPr>
              <a:spLocks noChangeArrowheads="1"/>
            </p:cNvSpPr>
            <p:nvPr/>
          </p:nvSpPr>
          <p:spPr bwMode="auto">
            <a:xfrm>
              <a:off x="1978" y="2057"/>
              <a:ext cx="576" cy="57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73" name="Rectangle 70"/>
            <p:cNvSpPr>
              <a:spLocks noChangeArrowheads="1"/>
            </p:cNvSpPr>
            <p:nvPr/>
          </p:nvSpPr>
          <p:spPr bwMode="auto">
            <a:xfrm>
              <a:off x="252" y="1482"/>
              <a:ext cx="576" cy="57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17411" name="Group 59"/>
          <p:cNvGrpSpPr>
            <a:grpSpLocks/>
          </p:cNvGrpSpPr>
          <p:nvPr/>
        </p:nvGrpSpPr>
        <p:grpSpPr bwMode="auto">
          <a:xfrm>
            <a:off x="6732588" y="3860800"/>
            <a:ext cx="1820862" cy="1830388"/>
            <a:chOff x="4241" y="2432"/>
            <a:chExt cx="1147" cy="1153"/>
          </a:xfrm>
        </p:grpSpPr>
        <p:sp>
          <p:nvSpPr>
            <p:cNvPr id="17464" name="Rectangle 60"/>
            <p:cNvSpPr>
              <a:spLocks noChangeArrowheads="1"/>
            </p:cNvSpPr>
            <p:nvPr/>
          </p:nvSpPr>
          <p:spPr bwMode="auto">
            <a:xfrm>
              <a:off x="4241" y="2433"/>
              <a:ext cx="576" cy="576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7465" name="Rectangle 61"/>
            <p:cNvSpPr>
              <a:spLocks noChangeArrowheads="1"/>
            </p:cNvSpPr>
            <p:nvPr/>
          </p:nvSpPr>
          <p:spPr bwMode="auto">
            <a:xfrm>
              <a:off x="4241" y="3009"/>
              <a:ext cx="576" cy="576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7466" name="Rectangle 62"/>
            <p:cNvSpPr>
              <a:spLocks noChangeArrowheads="1"/>
            </p:cNvSpPr>
            <p:nvPr/>
          </p:nvSpPr>
          <p:spPr bwMode="auto">
            <a:xfrm>
              <a:off x="4812" y="2432"/>
              <a:ext cx="576" cy="576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7467" name="Rectangle 63"/>
            <p:cNvSpPr>
              <a:spLocks noChangeArrowheads="1"/>
            </p:cNvSpPr>
            <p:nvPr/>
          </p:nvSpPr>
          <p:spPr bwMode="auto">
            <a:xfrm>
              <a:off x="4812" y="3009"/>
              <a:ext cx="576" cy="576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</p:grpSp>
      <p:grpSp>
        <p:nvGrpSpPr>
          <p:cNvPr id="17412" name="Group 71"/>
          <p:cNvGrpSpPr>
            <a:grpSpLocks/>
          </p:cNvGrpSpPr>
          <p:nvPr/>
        </p:nvGrpSpPr>
        <p:grpSpPr bwMode="auto">
          <a:xfrm>
            <a:off x="385763" y="4498975"/>
            <a:ext cx="3641725" cy="912813"/>
            <a:chOff x="437" y="2160"/>
            <a:chExt cx="2294" cy="575"/>
          </a:xfrm>
        </p:grpSpPr>
        <p:sp>
          <p:nvSpPr>
            <p:cNvPr id="17460" name="Rectangle 72"/>
            <p:cNvSpPr>
              <a:spLocks noChangeArrowheads="1"/>
            </p:cNvSpPr>
            <p:nvPr/>
          </p:nvSpPr>
          <p:spPr bwMode="auto">
            <a:xfrm>
              <a:off x="437" y="2160"/>
              <a:ext cx="576" cy="57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61" name="Rectangle 73"/>
            <p:cNvSpPr>
              <a:spLocks noChangeArrowheads="1"/>
            </p:cNvSpPr>
            <p:nvPr/>
          </p:nvSpPr>
          <p:spPr bwMode="auto">
            <a:xfrm>
              <a:off x="1008" y="2160"/>
              <a:ext cx="576" cy="57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62" name="Rectangle 74"/>
            <p:cNvSpPr>
              <a:spLocks noChangeArrowheads="1"/>
            </p:cNvSpPr>
            <p:nvPr/>
          </p:nvSpPr>
          <p:spPr bwMode="auto">
            <a:xfrm>
              <a:off x="2154" y="2160"/>
              <a:ext cx="577" cy="57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63" name="Rectangle 75"/>
            <p:cNvSpPr>
              <a:spLocks noChangeArrowheads="1"/>
            </p:cNvSpPr>
            <p:nvPr/>
          </p:nvSpPr>
          <p:spPr bwMode="auto">
            <a:xfrm>
              <a:off x="1584" y="2160"/>
              <a:ext cx="576" cy="57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17413" name="Group 52"/>
          <p:cNvGrpSpPr>
            <a:grpSpLocks/>
          </p:cNvGrpSpPr>
          <p:nvPr/>
        </p:nvGrpSpPr>
        <p:grpSpPr bwMode="auto">
          <a:xfrm>
            <a:off x="6732588" y="908050"/>
            <a:ext cx="1828800" cy="2743200"/>
            <a:chOff x="4241" y="572"/>
            <a:chExt cx="1152" cy="1728"/>
          </a:xfrm>
        </p:grpSpPr>
        <p:sp>
          <p:nvSpPr>
            <p:cNvPr id="17454" name="Rectangle 53"/>
            <p:cNvSpPr>
              <a:spLocks noChangeArrowheads="1"/>
            </p:cNvSpPr>
            <p:nvPr/>
          </p:nvSpPr>
          <p:spPr bwMode="auto">
            <a:xfrm>
              <a:off x="4817" y="572"/>
              <a:ext cx="576" cy="576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7455" name="Rectangle 54"/>
            <p:cNvSpPr>
              <a:spLocks noChangeArrowheads="1"/>
            </p:cNvSpPr>
            <p:nvPr/>
          </p:nvSpPr>
          <p:spPr bwMode="auto">
            <a:xfrm>
              <a:off x="4817" y="1148"/>
              <a:ext cx="576" cy="576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7456" name="Rectangle 55"/>
            <p:cNvSpPr>
              <a:spLocks noChangeArrowheads="1"/>
            </p:cNvSpPr>
            <p:nvPr/>
          </p:nvSpPr>
          <p:spPr bwMode="auto">
            <a:xfrm>
              <a:off x="4241" y="1148"/>
              <a:ext cx="576" cy="576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7457" name="Rectangle 56"/>
            <p:cNvSpPr>
              <a:spLocks noChangeArrowheads="1"/>
            </p:cNvSpPr>
            <p:nvPr/>
          </p:nvSpPr>
          <p:spPr bwMode="auto">
            <a:xfrm>
              <a:off x="4817" y="1724"/>
              <a:ext cx="576" cy="576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7458" name="Rectangle 57"/>
            <p:cNvSpPr>
              <a:spLocks noChangeArrowheads="1"/>
            </p:cNvSpPr>
            <p:nvPr/>
          </p:nvSpPr>
          <p:spPr bwMode="auto">
            <a:xfrm>
              <a:off x="4241" y="1724"/>
              <a:ext cx="576" cy="576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7459" name="Rectangle 58"/>
            <p:cNvSpPr>
              <a:spLocks noChangeArrowheads="1"/>
            </p:cNvSpPr>
            <p:nvPr/>
          </p:nvSpPr>
          <p:spPr bwMode="auto">
            <a:xfrm>
              <a:off x="4241" y="572"/>
              <a:ext cx="576" cy="576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</p:grpSp>
      <p:sp>
        <p:nvSpPr>
          <p:cNvPr id="17414" name="Text Box 2"/>
          <p:cNvSpPr txBox="1">
            <a:spLocks noChangeArrowheads="1"/>
          </p:cNvSpPr>
          <p:nvPr/>
        </p:nvSpPr>
        <p:spPr bwMode="auto">
          <a:xfrm>
            <a:off x="1539875" y="1412875"/>
            <a:ext cx="1158875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latin typeface="Arial" charset="0"/>
              </a:rPr>
              <a:t>Hình P</a:t>
            </a: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4284663" y="3500438"/>
            <a:ext cx="161925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latin typeface="Arial" charset="0"/>
              </a:rPr>
              <a:t>Hình M</a:t>
            </a:r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4356100" y="4724400"/>
            <a:ext cx="144780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0">
                <a:latin typeface="Arial" charset="0"/>
              </a:rPr>
              <a:t>Hình N</a:t>
            </a:r>
          </a:p>
        </p:txBody>
      </p:sp>
      <p:sp>
        <p:nvSpPr>
          <p:cNvPr id="87046" name="Text Box 6"/>
          <p:cNvSpPr txBox="1">
            <a:spLocks noChangeArrowheads="1"/>
          </p:cNvSpPr>
          <p:nvPr/>
        </p:nvSpPr>
        <p:spPr bwMode="auto">
          <a:xfrm>
            <a:off x="395288" y="5775325"/>
            <a:ext cx="8208962" cy="798513"/>
          </a:xfrm>
          <a:prstGeom prst="rect">
            <a:avLst/>
          </a:prstGeom>
          <a:solidFill>
            <a:srgbClr val="FFFF00"/>
          </a:solidFill>
          <a:ln w="12700" algn="ctr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i="0">
                <a:latin typeface="Arial" charset="0"/>
              </a:rPr>
              <a:t>Diện tích hình P </a:t>
            </a:r>
            <a:r>
              <a:rPr lang="en-US" i="0" u="sng">
                <a:solidFill>
                  <a:srgbClr val="FA0606"/>
                </a:solidFill>
                <a:latin typeface="Arial" charset="0"/>
              </a:rPr>
              <a:t>bằng tổng</a:t>
            </a:r>
            <a:r>
              <a:rPr lang="en-US" i="0">
                <a:latin typeface="Arial" charset="0"/>
              </a:rPr>
              <a:t> diện tích  hình M và N.</a:t>
            </a:r>
            <a:endParaRPr lang="en-US" i="0">
              <a:solidFill>
                <a:srgbClr val="FF00FF"/>
              </a:solidFill>
              <a:latin typeface="Arial" charset="0"/>
            </a:endParaRPr>
          </a:p>
          <a:p>
            <a:pPr algn="l"/>
            <a:endParaRPr lang="en-US" i="0">
              <a:latin typeface="VNI-ThienHoang" pitchFamily="2" charset="0"/>
            </a:endParaRPr>
          </a:p>
        </p:txBody>
      </p:sp>
      <p:sp>
        <p:nvSpPr>
          <p:cNvPr id="17418" name="Text Box 7"/>
          <p:cNvSpPr txBox="1">
            <a:spLocks noChangeArrowheads="1"/>
          </p:cNvSpPr>
          <p:nvPr/>
        </p:nvSpPr>
        <p:spPr bwMode="auto">
          <a:xfrm>
            <a:off x="468313" y="404813"/>
            <a:ext cx="1316037" cy="4619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0" u="sng">
                <a:solidFill>
                  <a:srgbClr val="FF00FF"/>
                </a:solidFill>
                <a:latin typeface="Arial" charset="0"/>
              </a:rPr>
              <a:t>Ví dụ 3:</a:t>
            </a:r>
          </a:p>
        </p:txBody>
      </p:sp>
      <p:grpSp>
        <p:nvGrpSpPr>
          <p:cNvPr id="17419" name="Group 43"/>
          <p:cNvGrpSpPr>
            <a:grpSpLocks/>
          </p:cNvGrpSpPr>
          <p:nvPr/>
        </p:nvGrpSpPr>
        <p:grpSpPr bwMode="auto">
          <a:xfrm>
            <a:off x="2700338" y="233363"/>
            <a:ext cx="3657600" cy="2740025"/>
            <a:chOff x="1701" y="147"/>
            <a:chExt cx="2304" cy="1726"/>
          </a:xfrm>
        </p:grpSpPr>
        <p:sp>
          <p:nvSpPr>
            <p:cNvPr id="17444" name="Rectangle 11"/>
            <p:cNvSpPr>
              <a:spLocks noChangeArrowheads="1"/>
            </p:cNvSpPr>
            <p:nvPr/>
          </p:nvSpPr>
          <p:spPr bwMode="auto">
            <a:xfrm>
              <a:off x="1701" y="723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45" name="Rectangle 12"/>
            <p:cNvSpPr>
              <a:spLocks noChangeArrowheads="1"/>
            </p:cNvSpPr>
            <p:nvPr/>
          </p:nvSpPr>
          <p:spPr bwMode="auto">
            <a:xfrm>
              <a:off x="2278" y="147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46" name="Rectangle 13"/>
            <p:cNvSpPr>
              <a:spLocks noChangeArrowheads="1"/>
            </p:cNvSpPr>
            <p:nvPr/>
          </p:nvSpPr>
          <p:spPr bwMode="auto">
            <a:xfrm>
              <a:off x="2277" y="723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47" name="Rectangle 14"/>
            <p:cNvSpPr>
              <a:spLocks noChangeArrowheads="1"/>
            </p:cNvSpPr>
            <p:nvPr/>
          </p:nvSpPr>
          <p:spPr bwMode="auto">
            <a:xfrm>
              <a:off x="1701" y="1298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48" name="Rectangle 15"/>
            <p:cNvSpPr>
              <a:spLocks noChangeArrowheads="1"/>
            </p:cNvSpPr>
            <p:nvPr/>
          </p:nvSpPr>
          <p:spPr bwMode="auto">
            <a:xfrm>
              <a:off x="2278" y="1297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49" name="Rectangle 16"/>
            <p:cNvSpPr>
              <a:spLocks noChangeArrowheads="1"/>
            </p:cNvSpPr>
            <p:nvPr/>
          </p:nvSpPr>
          <p:spPr bwMode="auto">
            <a:xfrm>
              <a:off x="2853" y="722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50" name="Rectangle 17"/>
            <p:cNvSpPr>
              <a:spLocks noChangeArrowheads="1"/>
            </p:cNvSpPr>
            <p:nvPr/>
          </p:nvSpPr>
          <p:spPr bwMode="auto">
            <a:xfrm>
              <a:off x="3429" y="723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51" name="Rectangle 18"/>
            <p:cNvSpPr>
              <a:spLocks noChangeArrowheads="1"/>
            </p:cNvSpPr>
            <p:nvPr/>
          </p:nvSpPr>
          <p:spPr bwMode="auto">
            <a:xfrm>
              <a:off x="3428" y="1298"/>
              <a:ext cx="577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52" name="Rectangle 19"/>
            <p:cNvSpPr>
              <a:spLocks noChangeArrowheads="1"/>
            </p:cNvSpPr>
            <p:nvPr/>
          </p:nvSpPr>
          <p:spPr bwMode="auto">
            <a:xfrm>
              <a:off x="1703" y="148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53" name="Rectangle 20"/>
            <p:cNvSpPr>
              <a:spLocks noChangeArrowheads="1"/>
            </p:cNvSpPr>
            <p:nvPr/>
          </p:nvSpPr>
          <p:spPr bwMode="auto">
            <a:xfrm>
              <a:off x="2854" y="1298"/>
              <a:ext cx="576" cy="5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7" name="Group 28"/>
          <p:cNvGrpSpPr>
            <a:grpSpLocks/>
          </p:cNvGrpSpPr>
          <p:nvPr/>
        </p:nvGrpSpPr>
        <p:grpSpPr bwMode="auto">
          <a:xfrm>
            <a:off x="395288" y="4508500"/>
            <a:ext cx="3641725" cy="912813"/>
            <a:chOff x="437" y="2160"/>
            <a:chExt cx="2294" cy="575"/>
          </a:xfrm>
        </p:grpSpPr>
        <p:sp>
          <p:nvSpPr>
            <p:cNvPr id="17440" name="Rectangle 29"/>
            <p:cNvSpPr>
              <a:spLocks noChangeArrowheads="1"/>
            </p:cNvSpPr>
            <p:nvPr/>
          </p:nvSpPr>
          <p:spPr bwMode="auto">
            <a:xfrm>
              <a:off x="437" y="2160"/>
              <a:ext cx="576" cy="575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41" name="Rectangle 30"/>
            <p:cNvSpPr>
              <a:spLocks noChangeArrowheads="1"/>
            </p:cNvSpPr>
            <p:nvPr/>
          </p:nvSpPr>
          <p:spPr bwMode="auto">
            <a:xfrm>
              <a:off x="1008" y="2160"/>
              <a:ext cx="576" cy="575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42" name="Rectangle 31"/>
            <p:cNvSpPr>
              <a:spLocks noChangeArrowheads="1"/>
            </p:cNvSpPr>
            <p:nvPr/>
          </p:nvSpPr>
          <p:spPr bwMode="auto">
            <a:xfrm>
              <a:off x="2154" y="2160"/>
              <a:ext cx="577" cy="575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43" name="Rectangle 32"/>
            <p:cNvSpPr>
              <a:spLocks noChangeArrowheads="1"/>
            </p:cNvSpPr>
            <p:nvPr/>
          </p:nvSpPr>
          <p:spPr bwMode="auto">
            <a:xfrm>
              <a:off x="1584" y="2160"/>
              <a:ext cx="576" cy="575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8" name="Group 51"/>
          <p:cNvGrpSpPr>
            <a:grpSpLocks/>
          </p:cNvGrpSpPr>
          <p:nvPr/>
        </p:nvGrpSpPr>
        <p:grpSpPr bwMode="auto">
          <a:xfrm>
            <a:off x="395288" y="2349500"/>
            <a:ext cx="3654425" cy="1828800"/>
            <a:chOff x="252" y="1480"/>
            <a:chExt cx="2302" cy="1152"/>
          </a:xfrm>
        </p:grpSpPr>
        <p:sp>
          <p:nvSpPr>
            <p:cNvPr id="17434" name="Rectangle 22"/>
            <p:cNvSpPr>
              <a:spLocks noChangeArrowheads="1"/>
            </p:cNvSpPr>
            <p:nvPr/>
          </p:nvSpPr>
          <p:spPr bwMode="auto">
            <a:xfrm>
              <a:off x="253" y="2057"/>
              <a:ext cx="576" cy="575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35" name="Rectangle 23"/>
            <p:cNvSpPr>
              <a:spLocks noChangeArrowheads="1"/>
            </p:cNvSpPr>
            <p:nvPr/>
          </p:nvSpPr>
          <p:spPr bwMode="auto">
            <a:xfrm>
              <a:off x="824" y="1480"/>
              <a:ext cx="576" cy="575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36" name="Rectangle 24"/>
            <p:cNvSpPr>
              <a:spLocks noChangeArrowheads="1"/>
            </p:cNvSpPr>
            <p:nvPr/>
          </p:nvSpPr>
          <p:spPr bwMode="auto">
            <a:xfrm>
              <a:off x="826" y="2057"/>
              <a:ext cx="576" cy="575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37" name="Rectangle 25"/>
            <p:cNvSpPr>
              <a:spLocks noChangeArrowheads="1"/>
            </p:cNvSpPr>
            <p:nvPr/>
          </p:nvSpPr>
          <p:spPr bwMode="auto">
            <a:xfrm>
              <a:off x="1403" y="2056"/>
              <a:ext cx="576" cy="575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38" name="Rectangle 26"/>
            <p:cNvSpPr>
              <a:spLocks noChangeArrowheads="1"/>
            </p:cNvSpPr>
            <p:nvPr/>
          </p:nvSpPr>
          <p:spPr bwMode="auto">
            <a:xfrm>
              <a:off x="1978" y="2057"/>
              <a:ext cx="576" cy="575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39" name="Rectangle 27"/>
            <p:cNvSpPr>
              <a:spLocks noChangeArrowheads="1"/>
            </p:cNvSpPr>
            <p:nvPr/>
          </p:nvSpPr>
          <p:spPr bwMode="auto">
            <a:xfrm>
              <a:off x="252" y="1482"/>
              <a:ext cx="576" cy="575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9" name="Group 50"/>
          <p:cNvGrpSpPr>
            <a:grpSpLocks/>
          </p:cNvGrpSpPr>
          <p:nvPr/>
        </p:nvGrpSpPr>
        <p:grpSpPr bwMode="auto">
          <a:xfrm>
            <a:off x="6732588" y="898525"/>
            <a:ext cx="1828800" cy="2743200"/>
            <a:chOff x="4241" y="572"/>
            <a:chExt cx="1152" cy="1728"/>
          </a:xfrm>
        </p:grpSpPr>
        <p:sp>
          <p:nvSpPr>
            <p:cNvPr id="17428" name="Rectangle 36"/>
            <p:cNvSpPr>
              <a:spLocks noChangeArrowheads="1"/>
            </p:cNvSpPr>
            <p:nvPr/>
          </p:nvSpPr>
          <p:spPr bwMode="auto">
            <a:xfrm>
              <a:off x="4817" y="572"/>
              <a:ext cx="576" cy="576"/>
            </a:xfrm>
            <a:prstGeom prst="rect">
              <a:avLst/>
            </a:prstGeom>
            <a:solidFill>
              <a:srgbClr val="00FF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7429" name="Rectangle 37"/>
            <p:cNvSpPr>
              <a:spLocks noChangeArrowheads="1"/>
            </p:cNvSpPr>
            <p:nvPr/>
          </p:nvSpPr>
          <p:spPr bwMode="auto">
            <a:xfrm>
              <a:off x="4817" y="1148"/>
              <a:ext cx="576" cy="576"/>
            </a:xfrm>
            <a:prstGeom prst="rect">
              <a:avLst/>
            </a:prstGeom>
            <a:solidFill>
              <a:srgbClr val="00FF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7430" name="Rectangle 38"/>
            <p:cNvSpPr>
              <a:spLocks noChangeArrowheads="1"/>
            </p:cNvSpPr>
            <p:nvPr/>
          </p:nvSpPr>
          <p:spPr bwMode="auto">
            <a:xfrm>
              <a:off x="4241" y="1148"/>
              <a:ext cx="576" cy="576"/>
            </a:xfrm>
            <a:prstGeom prst="rect">
              <a:avLst/>
            </a:prstGeom>
            <a:solidFill>
              <a:srgbClr val="00FF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7431" name="Rectangle 39"/>
            <p:cNvSpPr>
              <a:spLocks noChangeArrowheads="1"/>
            </p:cNvSpPr>
            <p:nvPr/>
          </p:nvSpPr>
          <p:spPr bwMode="auto">
            <a:xfrm>
              <a:off x="4817" y="1724"/>
              <a:ext cx="576" cy="576"/>
            </a:xfrm>
            <a:prstGeom prst="rect">
              <a:avLst/>
            </a:prstGeom>
            <a:solidFill>
              <a:srgbClr val="00FF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7432" name="Rectangle 40"/>
            <p:cNvSpPr>
              <a:spLocks noChangeArrowheads="1"/>
            </p:cNvSpPr>
            <p:nvPr/>
          </p:nvSpPr>
          <p:spPr bwMode="auto">
            <a:xfrm>
              <a:off x="4241" y="1724"/>
              <a:ext cx="576" cy="576"/>
            </a:xfrm>
            <a:prstGeom prst="rect">
              <a:avLst/>
            </a:prstGeom>
            <a:solidFill>
              <a:srgbClr val="00FF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7433" name="Rectangle 41"/>
            <p:cNvSpPr>
              <a:spLocks noChangeArrowheads="1"/>
            </p:cNvSpPr>
            <p:nvPr/>
          </p:nvSpPr>
          <p:spPr bwMode="auto">
            <a:xfrm>
              <a:off x="4241" y="572"/>
              <a:ext cx="576" cy="576"/>
            </a:xfrm>
            <a:prstGeom prst="rect">
              <a:avLst/>
            </a:prstGeom>
            <a:solidFill>
              <a:srgbClr val="00FF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</p:grpSp>
      <p:grpSp>
        <p:nvGrpSpPr>
          <p:cNvPr id="10" name="Group 49"/>
          <p:cNvGrpSpPr>
            <a:grpSpLocks/>
          </p:cNvGrpSpPr>
          <p:nvPr/>
        </p:nvGrpSpPr>
        <p:grpSpPr bwMode="auto">
          <a:xfrm>
            <a:off x="6732588" y="3860800"/>
            <a:ext cx="1820862" cy="1830388"/>
            <a:chOff x="4241" y="2432"/>
            <a:chExt cx="1147" cy="1153"/>
          </a:xfrm>
        </p:grpSpPr>
        <p:sp>
          <p:nvSpPr>
            <p:cNvPr id="17424" name="Rectangle 45"/>
            <p:cNvSpPr>
              <a:spLocks noChangeArrowheads="1"/>
            </p:cNvSpPr>
            <p:nvPr/>
          </p:nvSpPr>
          <p:spPr bwMode="auto">
            <a:xfrm>
              <a:off x="4241" y="2433"/>
              <a:ext cx="576" cy="576"/>
            </a:xfrm>
            <a:prstGeom prst="rect">
              <a:avLst/>
            </a:prstGeom>
            <a:solidFill>
              <a:srgbClr val="00FF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7425" name="Rectangle 46"/>
            <p:cNvSpPr>
              <a:spLocks noChangeArrowheads="1"/>
            </p:cNvSpPr>
            <p:nvPr/>
          </p:nvSpPr>
          <p:spPr bwMode="auto">
            <a:xfrm>
              <a:off x="4241" y="3009"/>
              <a:ext cx="576" cy="576"/>
            </a:xfrm>
            <a:prstGeom prst="rect">
              <a:avLst/>
            </a:prstGeom>
            <a:solidFill>
              <a:srgbClr val="00FF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7426" name="Rectangle 47"/>
            <p:cNvSpPr>
              <a:spLocks noChangeArrowheads="1"/>
            </p:cNvSpPr>
            <p:nvPr/>
          </p:nvSpPr>
          <p:spPr bwMode="auto">
            <a:xfrm>
              <a:off x="4812" y="2432"/>
              <a:ext cx="576" cy="576"/>
            </a:xfrm>
            <a:prstGeom prst="rect">
              <a:avLst/>
            </a:prstGeom>
            <a:solidFill>
              <a:srgbClr val="00FF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  <p:sp>
          <p:nvSpPr>
            <p:cNvPr id="17427" name="Rectangle 48"/>
            <p:cNvSpPr>
              <a:spLocks noChangeArrowheads="1"/>
            </p:cNvSpPr>
            <p:nvPr/>
          </p:nvSpPr>
          <p:spPr bwMode="auto">
            <a:xfrm>
              <a:off x="4812" y="3009"/>
              <a:ext cx="576" cy="576"/>
            </a:xfrm>
            <a:prstGeom prst="rect">
              <a:avLst/>
            </a:prstGeom>
            <a:solidFill>
              <a:srgbClr val="00FF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solidFill>
                  <a:srgbClr val="FA0606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84969685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6 0.00301 L 0.25416 -0.3083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00" y="-156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51 0.01502 L 0.25313 -0.3552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00" y="-185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78 0.00601 L -0.43975 -0.0991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300" y="-5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26 1.36353E-7 L -0.23906 -0.3951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100" y="-198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70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4"/>
          <p:cNvSpPr>
            <a:spLocks noChangeArrowheads="1"/>
          </p:cNvSpPr>
          <p:nvPr/>
        </p:nvSpPr>
        <p:spPr bwMode="auto">
          <a:xfrm>
            <a:off x="2559050" y="2925763"/>
            <a:ext cx="431800" cy="504825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35" name="Rectangle 25"/>
          <p:cNvSpPr>
            <a:spLocks noChangeArrowheads="1"/>
          </p:cNvSpPr>
          <p:nvPr/>
        </p:nvSpPr>
        <p:spPr bwMode="auto">
          <a:xfrm>
            <a:off x="1693863" y="2924175"/>
            <a:ext cx="433387" cy="504825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36" name="Rectangle 26"/>
          <p:cNvSpPr>
            <a:spLocks noChangeArrowheads="1"/>
          </p:cNvSpPr>
          <p:nvPr/>
        </p:nvSpPr>
        <p:spPr bwMode="auto">
          <a:xfrm>
            <a:off x="1693863" y="2420938"/>
            <a:ext cx="433387" cy="504825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37" name="Rectangle 27"/>
          <p:cNvSpPr>
            <a:spLocks noChangeArrowheads="1"/>
          </p:cNvSpPr>
          <p:nvPr/>
        </p:nvSpPr>
        <p:spPr bwMode="auto">
          <a:xfrm>
            <a:off x="1693863" y="3427413"/>
            <a:ext cx="433387" cy="504825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38" name="Rectangle 28"/>
          <p:cNvSpPr>
            <a:spLocks noChangeArrowheads="1"/>
          </p:cNvSpPr>
          <p:nvPr/>
        </p:nvSpPr>
        <p:spPr bwMode="auto">
          <a:xfrm>
            <a:off x="1693863" y="3932238"/>
            <a:ext cx="433387" cy="504825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39" name="Rectangle 29"/>
          <p:cNvSpPr>
            <a:spLocks noChangeArrowheads="1"/>
          </p:cNvSpPr>
          <p:nvPr/>
        </p:nvSpPr>
        <p:spPr bwMode="auto">
          <a:xfrm>
            <a:off x="2127250" y="2925763"/>
            <a:ext cx="431800" cy="504825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40" name="Rectangle 30"/>
          <p:cNvSpPr>
            <a:spLocks noChangeArrowheads="1"/>
          </p:cNvSpPr>
          <p:nvPr/>
        </p:nvSpPr>
        <p:spPr bwMode="auto">
          <a:xfrm>
            <a:off x="2127250" y="3427413"/>
            <a:ext cx="431800" cy="504825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41" name="Rectangle 31"/>
          <p:cNvSpPr>
            <a:spLocks noChangeArrowheads="1"/>
          </p:cNvSpPr>
          <p:nvPr/>
        </p:nvSpPr>
        <p:spPr bwMode="auto">
          <a:xfrm>
            <a:off x="2127250" y="3932238"/>
            <a:ext cx="431800" cy="504825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42" name="Rectangle 32"/>
          <p:cNvSpPr>
            <a:spLocks noChangeArrowheads="1"/>
          </p:cNvSpPr>
          <p:nvPr/>
        </p:nvSpPr>
        <p:spPr bwMode="auto">
          <a:xfrm>
            <a:off x="1258888" y="3932238"/>
            <a:ext cx="433387" cy="504825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43" name="Rectangle 33"/>
          <p:cNvSpPr>
            <a:spLocks noChangeArrowheads="1"/>
          </p:cNvSpPr>
          <p:nvPr/>
        </p:nvSpPr>
        <p:spPr bwMode="auto">
          <a:xfrm>
            <a:off x="1258888" y="3427413"/>
            <a:ext cx="433387" cy="504825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44" name="Rectangle 34"/>
          <p:cNvSpPr>
            <a:spLocks noChangeArrowheads="1"/>
          </p:cNvSpPr>
          <p:nvPr/>
        </p:nvSpPr>
        <p:spPr bwMode="auto">
          <a:xfrm>
            <a:off x="2559050" y="3427413"/>
            <a:ext cx="431800" cy="504825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45" name="Rectangle 35"/>
          <p:cNvSpPr>
            <a:spLocks noChangeArrowheads="1"/>
          </p:cNvSpPr>
          <p:nvPr/>
        </p:nvSpPr>
        <p:spPr bwMode="auto">
          <a:xfrm>
            <a:off x="2559050" y="3932238"/>
            <a:ext cx="431800" cy="504825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46" name="Rectangle 36"/>
          <p:cNvSpPr>
            <a:spLocks noChangeArrowheads="1"/>
          </p:cNvSpPr>
          <p:nvPr/>
        </p:nvSpPr>
        <p:spPr bwMode="auto">
          <a:xfrm>
            <a:off x="2990850" y="3932238"/>
            <a:ext cx="433388" cy="504825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47" name="Rectangle 37"/>
          <p:cNvSpPr>
            <a:spLocks noChangeArrowheads="1"/>
          </p:cNvSpPr>
          <p:nvPr/>
        </p:nvSpPr>
        <p:spPr bwMode="auto">
          <a:xfrm>
            <a:off x="2990850" y="3427413"/>
            <a:ext cx="433388" cy="504825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48" name="Rectangle 38"/>
          <p:cNvSpPr>
            <a:spLocks noChangeArrowheads="1"/>
          </p:cNvSpPr>
          <p:nvPr/>
        </p:nvSpPr>
        <p:spPr bwMode="auto">
          <a:xfrm>
            <a:off x="3424238" y="3932238"/>
            <a:ext cx="431800" cy="504825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49" name="Rectangle 39"/>
          <p:cNvSpPr>
            <a:spLocks noChangeArrowheads="1"/>
          </p:cNvSpPr>
          <p:nvPr/>
        </p:nvSpPr>
        <p:spPr bwMode="auto">
          <a:xfrm>
            <a:off x="831850" y="3932238"/>
            <a:ext cx="431800" cy="504825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50" name="Text Box 44"/>
          <p:cNvSpPr txBox="1">
            <a:spLocks noChangeArrowheads="1"/>
          </p:cNvSpPr>
          <p:nvPr/>
        </p:nvSpPr>
        <p:spPr bwMode="auto">
          <a:xfrm>
            <a:off x="1619250" y="4581525"/>
            <a:ext cx="1150938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latin typeface="Arial" charset="0"/>
              </a:rPr>
              <a:t>Hình S</a:t>
            </a:r>
          </a:p>
        </p:txBody>
      </p:sp>
      <p:sp>
        <p:nvSpPr>
          <p:cNvPr id="81965" name="Text Box 45"/>
          <p:cNvSpPr txBox="1">
            <a:spLocks noChangeArrowheads="1"/>
          </p:cNvSpPr>
          <p:nvPr/>
        </p:nvSpPr>
        <p:spPr bwMode="auto">
          <a:xfrm>
            <a:off x="6300788" y="2852738"/>
            <a:ext cx="1150937" cy="8302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latin typeface="Arial" charset="0"/>
              </a:rPr>
              <a:t>Hình D</a:t>
            </a:r>
          </a:p>
        </p:txBody>
      </p:sp>
      <p:sp>
        <p:nvSpPr>
          <p:cNvPr id="81966" name="Text Box 46"/>
          <p:cNvSpPr txBox="1">
            <a:spLocks noChangeArrowheads="1"/>
          </p:cNvSpPr>
          <p:nvPr/>
        </p:nvSpPr>
        <p:spPr bwMode="auto">
          <a:xfrm>
            <a:off x="6948488" y="4724400"/>
            <a:ext cx="1150937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latin typeface="Arial" charset="0"/>
              </a:rPr>
              <a:t>Hình E</a:t>
            </a:r>
          </a:p>
        </p:txBody>
      </p:sp>
      <p:sp>
        <p:nvSpPr>
          <p:cNvPr id="81967" name="Text Box 47"/>
          <p:cNvSpPr txBox="1">
            <a:spLocks noChangeArrowheads="1"/>
          </p:cNvSpPr>
          <p:nvPr/>
        </p:nvSpPr>
        <p:spPr bwMode="auto">
          <a:xfrm>
            <a:off x="6659563" y="6092825"/>
            <a:ext cx="1439862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latin typeface="Arial" charset="0"/>
              </a:rPr>
              <a:t>Hình H</a:t>
            </a:r>
          </a:p>
        </p:txBody>
      </p:sp>
      <p:sp>
        <p:nvSpPr>
          <p:cNvPr id="81968" name="Text Box 48"/>
          <p:cNvSpPr txBox="1">
            <a:spLocks noChangeArrowheads="1"/>
          </p:cNvSpPr>
          <p:nvPr/>
        </p:nvSpPr>
        <p:spPr bwMode="auto">
          <a:xfrm>
            <a:off x="4211638" y="2133600"/>
            <a:ext cx="1150937" cy="8302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latin typeface="Arial" charset="0"/>
              </a:rPr>
              <a:t>Hình C</a:t>
            </a:r>
          </a:p>
        </p:txBody>
      </p:sp>
      <p:grpSp>
        <p:nvGrpSpPr>
          <p:cNvPr id="2" name="Group 59"/>
          <p:cNvGrpSpPr>
            <a:grpSpLocks/>
          </p:cNvGrpSpPr>
          <p:nvPr/>
        </p:nvGrpSpPr>
        <p:grpSpPr bwMode="auto">
          <a:xfrm>
            <a:off x="1268413" y="2420938"/>
            <a:ext cx="863600" cy="1511300"/>
            <a:chOff x="612" y="300"/>
            <a:chExt cx="544" cy="952"/>
          </a:xfrm>
        </p:grpSpPr>
        <p:sp>
          <p:nvSpPr>
            <p:cNvPr id="18473" name="Rectangle 60"/>
            <p:cNvSpPr>
              <a:spLocks noChangeArrowheads="1"/>
            </p:cNvSpPr>
            <p:nvPr/>
          </p:nvSpPr>
          <p:spPr bwMode="auto">
            <a:xfrm>
              <a:off x="883" y="618"/>
              <a:ext cx="273" cy="318"/>
            </a:xfrm>
            <a:prstGeom prst="rect">
              <a:avLst/>
            </a:prstGeom>
            <a:solidFill>
              <a:srgbClr val="FF6600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474" name="Rectangle 61"/>
            <p:cNvSpPr>
              <a:spLocks noChangeArrowheads="1"/>
            </p:cNvSpPr>
            <p:nvPr/>
          </p:nvSpPr>
          <p:spPr bwMode="auto">
            <a:xfrm>
              <a:off x="883" y="300"/>
              <a:ext cx="273" cy="318"/>
            </a:xfrm>
            <a:prstGeom prst="rect">
              <a:avLst/>
            </a:prstGeom>
            <a:solidFill>
              <a:srgbClr val="FF6600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475" name="Rectangle 62"/>
            <p:cNvSpPr>
              <a:spLocks noChangeArrowheads="1"/>
            </p:cNvSpPr>
            <p:nvPr/>
          </p:nvSpPr>
          <p:spPr bwMode="auto">
            <a:xfrm>
              <a:off x="883" y="934"/>
              <a:ext cx="273" cy="318"/>
            </a:xfrm>
            <a:prstGeom prst="rect">
              <a:avLst/>
            </a:prstGeom>
            <a:solidFill>
              <a:srgbClr val="FF6600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476" name="Rectangle 63"/>
            <p:cNvSpPr>
              <a:spLocks noChangeArrowheads="1"/>
            </p:cNvSpPr>
            <p:nvPr/>
          </p:nvSpPr>
          <p:spPr bwMode="auto">
            <a:xfrm>
              <a:off x="612" y="934"/>
              <a:ext cx="273" cy="318"/>
            </a:xfrm>
            <a:prstGeom prst="rect">
              <a:avLst/>
            </a:prstGeom>
            <a:solidFill>
              <a:srgbClr val="FF6600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3" name="Group 64"/>
          <p:cNvGrpSpPr>
            <a:grpSpLocks/>
          </p:cNvGrpSpPr>
          <p:nvPr/>
        </p:nvGrpSpPr>
        <p:grpSpPr bwMode="auto">
          <a:xfrm>
            <a:off x="2124075" y="2924175"/>
            <a:ext cx="863600" cy="1006475"/>
            <a:chOff x="1156" y="618"/>
            <a:chExt cx="544" cy="634"/>
          </a:xfrm>
        </p:grpSpPr>
        <p:sp>
          <p:nvSpPr>
            <p:cNvPr id="18469" name="Rectangle 65"/>
            <p:cNvSpPr>
              <a:spLocks noChangeArrowheads="1"/>
            </p:cNvSpPr>
            <p:nvPr/>
          </p:nvSpPr>
          <p:spPr bwMode="auto">
            <a:xfrm>
              <a:off x="1428" y="618"/>
              <a:ext cx="272" cy="318"/>
            </a:xfrm>
            <a:prstGeom prst="rect">
              <a:avLst/>
            </a:prstGeom>
            <a:solidFill>
              <a:srgbClr val="00FF00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470" name="Rectangle 66"/>
            <p:cNvSpPr>
              <a:spLocks noChangeArrowheads="1"/>
            </p:cNvSpPr>
            <p:nvPr/>
          </p:nvSpPr>
          <p:spPr bwMode="auto">
            <a:xfrm>
              <a:off x="1156" y="618"/>
              <a:ext cx="272" cy="318"/>
            </a:xfrm>
            <a:prstGeom prst="rect">
              <a:avLst/>
            </a:prstGeom>
            <a:solidFill>
              <a:srgbClr val="00FF00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471" name="Rectangle 67"/>
            <p:cNvSpPr>
              <a:spLocks noChangeArrowheads="1"/>
            </p:cNvSpPr>
            <p:nvPr/>
          </p:nvSpPr>
          <p:spPr bwMode="auto">
            <a:xfrm>
              <a:off x="1156" y="934"/>
              <a:ext cx="272" cy="318"/>
            </a:xfrm>
            <a:prstGeom prst="rect">
              <a:avLst/>
            </a:prstGeom>
            <a:solidFill>
              <a:srgbClr val="00FF00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472" name="Rectangle 68"/>
            <p:cNvSpPr>
              <a:spLocks noChangeArrowheads="1"/>
            </p:cNvSpPr>
            <p:nvPr/>
          </p:nvSpPr>
          <p:spPr bwMode="auto">
            <a:xfrm>
              <a:off x="1428" y="934"/>
              <a:ext cx="272" cy="318"/>
            </a:xfrm>
            <a:prstGeom prst="rect">
              <a:avLst/>
            </a:prstGeom>
            <a:solidFill>
              <a:srgbClr val="00FF00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4" name="Group 69"/>
          <p:cNvGrpSpPr>
            <a:grpSpLocks/>
          </p:cNvGrpSpPr>
          <p:nvPr/>
        </p:nvGrpSpPr>
        <p:grpSpPr bwMode="auto">
          <a:xfrm>
            <a:off x="2555875" y="3419475"/>
            <a:ext cx="1296988" cy="1009650"/>
            <a:chOff x="1428" y="934"/>
            <a:chExt cx="817" cy="636"/>
          </a:xfrm>
        </p:grpSpPr>
        <p:sp>
          <p:nvSpPr>
            <p:cNvPr id="18465" name="Rectangle 70"/>
            <p:cNvSpPr>
              <a:spLocks noChangeArrowheads="1"/>
            </p:cNvSpPr>
            <p:nvPr/>
          </p:nvSpPr>
          <p:spPr bwMode="auto">
            <a:xfrm>
              <a:off x="1428" y="1252"/>
              <a:ext cx="272" cy="318"/>
            </a:xfrm>
            <a:prstGeom prst="rect">
              <a:avLst/>
            </a:prstGeom>
            <a:solidFill>
              <a:srgbClr val="0000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466" name="Rectangle 71"/>
            <p:cNvSpPr>
              <a:spLocks noChangeArrowheads="1"/>
            </p:cNvSpPr>
            <p:nvPr/>
          </p:nvSpPr>
          <p:spPr bwMode="auto">
            <a:xfrm>
              <a:off x="1700" y="1252"/>
              <a:ext cx="273" cy="318"/>
            </a:xfrm>
            <a:prstGeom prst="rect">
              <a:avLst/>
            </a:prstGeom>
            <a:solidFill>
              <a:srgbClr val="0000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467" name="Rectangle 72"/>
            <p:cNvSpPr>
              <a:spLocks noChangeArrowheads="1"/>
            </p:cNvSpPr>
            <p:nvPr/>
          </p:nvSpPr>
          <p:spPr bwMode="auto">
            <a:xfrm>
              <a:off x="1700" y="934"/>
              <a:ext cx="273" cy="318"/>
            </a:xfrm>
            <a:prstGeom prst="rect">
              <a:avLst/>
            </a:prstGeom>
            <a:solidFill>
              <a:srgbClr val="0000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468" name="Rectangle 73"/>
            <p:cNvSpPr>
              <a:spLocks noChangeArrowheads="1"/>
            </p:cNvSpPr>
            <p:nvPr/>
          </p:nvSpPr>
          <p:spPr bwMode="auto">
            <a:xfrm>
              <a:off x="1973" y="1252"/>
              <a:ext cx="272" cy="318"/>
            </a:xfrm>
            <a:prstGeom prst="rect">
              <a:avLst/>
            </a:prstGeom>
            <a:solidFill>
              <a:srgbClr val="0000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5" name="Group 74"/>
          <p:cNvGrpSpPr>
            <a:grpSpLocks/>
          </p:cNvGrpSpPr>
          <p:nvPr/>
        </p:nvGrpSpPr>
        <p:grpSpPr bwMode="auto">
          <a:xfrm>
            <a:off x="836613" y="3924300"/>
            <a:ext cx="1727200" cy="504825"/>
            <a:chOff x="340" y="1252"/>
            <a:chExt cx="1088" cy="318"/>
          </a:xfrm>
        </p:grpSpPr>
        <p:sp>
          <p:nvSpPr>
            <p:cNvPr id="18461" name="Rectangle 75"/>
            <p:cNvSpPr>
              <a:spLocks noChangeArrowheads="1"/>
            </p:cNvSpPr>
            <p:nvPr/>
          </p:nvSpPr>
          <p:spPr bwMode="auto">
            <a:xfrm>
              <a:off x="883" y="1252"/>
              <a:ext cx="273" cy="318"/>
            </a:xfrm>
            <a:prstGeom prst="rect">
              <a:avLst/>
            </a:prstGeom>
            <a:solidFill>
              <a:srgbClr val="FF00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462" name="Rectangle 76"/>
            <p:cNvSpPr>
              <a:spLocks noChangeArrowheads="1"/>
            </p:cNvSpPr>
            <p:nvPr/>
          </p:nvSpPr>
          <p:spPr bwMode="auto">
            <a:xfrm>
              <a:off x="1156" y="1252"/>
              <a:ext cx="272" cy="318"/>
            </a:xfrm>
            <a:prstGeom prst="rect">
              <a:avLst/>
            </a:prstGeom>
            <a:solidFill>
              <a:srgbClr val="FF00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463" name="Rectangle 77"/>
            <p:cNvSpPr>
              <a:spLocks noChangeArrowheads="1"/>
            </p:cNvSpPr>
            <p:nvPr/>
          </p:nvSpPr>
          <p:spPr bwMode="auto">
            <a:xfrm>
              <a:off x="612" y="1252"/>
              <a:ext cx="273" cy="318"/>
            </a:xfrm>
            <a:prstGeom prst="rect">
              <a:avLst/>
            </a:prstGeom>
            <a:solidFill>
              <a:srgbClr val="FF00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8464" name="Rectangle 78"/>
            <p:cNvSpPr>
              <a:spLocks noChangeArrowheads="1"/>
            </p:cNvSpPr>
            <p:nvPr/>
          </p:nvSpPr>
          <p:spPr bwMode="auto">
            <a:xfrm>
              <a:off x="340" y="1252"/>
              <a:ext cx="272" cy="318"/>
            </a:xfrm>
            <a:prstGeom prst="rect">
              <a:avLst/>
            </a:prstGeom>
            <a:solidFill>
              <a:srgbClr val="FF00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81999" name="Text Box 79"/>
          <p:cNvSpPr txBox="1">
            <a:spLocks noChangeArrowheads="1"/>
          </p:cNvSpPr>
          <p:nvPr/>
        </p:nvSpPr>
        <p:spPr bwMode="auto">
          <a:xfrm>
            <a:off x="323850" y="5373688"/>
            <a:ext cx="5689600" cy="835025"/>
          </a:xfrm>
          <a:prstGeom prst="rect">
            <a:avLst/>
          </a:prstGeom>
          <a:solidFill>
            <a:srgbClr val="FFFF99"/>
          </a:solidFill>
          <a:ln w="12700" algn="ctr">
            <a:solidFill>
              <a:srgbClr val="FA060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latin typeface="Arial" charset="0"/>
              </a:rPr>
              <a:t>Diện tích hình S </a:t>
            </a:r>
            <a:r>
              <a:rPr lang="en-US" i="0" u="sng">
                <a:solidFill>
                  <a:srgbClr val="FA0606"/>
                </a:solidFill>
                <a:latin typeface="Arial" charset="0"/>
              </a:rPr>
              <a:t>bằng tổng</a:t>
            </a:r>
            <a:r>
              <a:rPr lang="en-US" i="0">
                <a:latin typeface="Arial" charset="0"/>
              </a:rPr>
              <a:t> diện tích những hình nào?</a:t>
            </a:r>
          </a:p>
        </p:txBody>
      </p:sp>
      <p:sp>
        <p:nvSpPr>
          <p:cNvPr id="18460" name="Text Box 80"/>
          <p:cNvSpPr txBox="1">
            <a:spLocks noChangeArrowheads="1"/>
          </p:cNvSpPr>
          <p:nvPr/>
        </p:nvSpPr>
        <p:spPr bwMode="auto">
          <a:xfrm>
            <a:off x="550863" y="549275"/>
            <a:ext cx="1293812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 u="sng">
                <a:solidFill>
                  <a:srgbClr val="FF00FF"/>
                </a:solidFill>
                <a:latin typeface="Arial" charset="0"/>
              </a:rPr>
              <a:t>Ví dụ 4:</a:t>
            </a:r>
          </a:p>
        </p:txBody>
      </p:sp>
    </p:spTree>
    <p:extLst>
      <p:ext uri="{BB962C8B-B14F-4D97-AF65-F5344CB8AC3E}">
        <p14:creationId xmlns:p14="http://schemas.microsoft.com/office/powerpoint/2010/main" val="1327498944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44444E-6 L 0.33871 -0.2872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00" y="-144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800" decel="100000"/>
                                        <p:tgtEl>
                                          <p:spTgt spid="819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19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00" decel="100000" fill="hold"/>
                                        <p:tgtEl>
                                          <p:spTgt spid="81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00" decel="100000" fill="hold"/>
                                        <p:tgtEl>
                                          <p:spTgt spid="81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48148E-6 L 0.47257 -0.1782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00" y="-89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 decel="100000"/>
                                        <p:tgtEl>
                                          <p:spTgt spid="819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819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81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81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11111E-6 L 0.47257 0.0104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00" y="5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800" decel="100000"/>
                                        <p:tgtEl>
                                          <p:spTgt spid="819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819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81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81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8.34296E-7 L 0.62222 0.2043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100" y="102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819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819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81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81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819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5" grpId="0"/>
      <p:bldP spid="81966" grpId="0"/>
      <p:bldP spid="81967" grpId="0"/>
      <p:bldP spid="81968" grpId="0"/>
      <p:bldP spid="8199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45"/>
          <p:cNvGrpSpPr>
            <a:grpSpLocks/>
          </p:cNvGrpSpPr>
          <p:nvPr/>
        </p:nvGrpSpPr>
        <p:grpSpPr bwMode="auto">
          <a:xfrm>
            <a:off x="708025" y="2420938"/>
            <a:ext cx="3508375" cy="2016125"/>
            <a:chOff x="446" y="1525"/>
            <a:chExt cx="2210" cy="1270"/>
          </a:xfrm>
        </p:grpSpPr>
        <p:sp>
          <p:nvSpPr>
            <p:cNvPr id="19486" name="Rectangle 2"/>
            <p:cNvSpPr>
              <a:spLocks noChangeArrowheads="1"/>
            </p:cNvSpPr>
            <p:nvPr/>
          </p:nvSpPr>
          <p:spPr bwMode="auto">
            <a:xfrm>
              <a:off x="1703" y="1843"/>
              <a:ext cx="317" cy="31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87" name="Rectangle 3"/>
            <p:cNvSpPr>
              <a:spLocks noChangeArrowheads="1"/>
            </p:cNvSpPr>
            <p:nvPr/>
          </p:nvSpPr>
          <p:spPr bwMode="auto">
            <a:xfrm>
              <a:off x="1067" y="1842"/>
              <a:ext cx="317" cy="31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88" name="Rectangle 4"/>
            <p:cNvSpPr>
              <a:spLocks noChangeArrowheads="1"/>
            </p:cNvSpPr>
            <p:nvPr/>
          </p:nvSpPr>
          <p:spPr bwMode="auto">
            <a:xfrm>
              <a:off x="1067" y="1525"/>
              <a:ext cx="317" cy="31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89" name="Rectangle 5"/>
            <p:cNvSpPr>
              <a:spLocks noChangeArrowheads="1"/>
            </p:cNvSpPr>
            <p:nvPr/>
          </p:nvSpPr>
          <p:spPr bwMode="auto">
            <a:xfrm>
              <a:off x="1067" y="2159"/>
              <a:ext cx="317" cy="31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90" name="Rectangle 6"/>
            <p:cNvSpPr>
              <a:spLocks noChangeArrowheads="1"/>
            </p:cNvSpPr>
            <p:nvPr/>
          </p:nvSpPr>
          <p:spPr bwMode="auto">
            <a:xfrm>
              <a:off x="1067" y="2477"/>
              <a:ext cx="317" cy="31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91" name="Rectangle 7"/>
            <p:cNvSpPr>
              <a:spLocks noChangeArrowheads="1"/>
            </p:cNvSpPr>
            <p:nvPr/>
          </p:nvSpPr>
          <p:spPr bwMode="auto">
            <a:xfrm>
              <a:off x="1392" y="1843"/>
              <a:ext cx="317" cy="31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92" name="Rectangle 8"/>
            <p:cNvSpPr>
              <a:spLocks noChangeArrowheads="1"/>
            </p:cNvSpPr>
            <p:nvPr/>
          </p:nvSpPr>
          <p:spPr bwMode="auto">
            <a:xfrm>
              <a:off x="1392" y="2159"/>
              <a:ext cx="317" cy="31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93" name="Rectangle 9"/>
            <p:cNvSpPr>
              <a:spLocks noChangeArrowheads="1"/>
            </p:cNvSpPr>
            <p:nvPr/>
          </p:nvSpPr>
          <p:spPr bwMode="auto">
            <a:xfrm>
              <a:off x="1392" y="2477"/>
              <a:ext cx="317" cy="31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94" name="Rectangle 10"/>
            <p:cNvSpPr>
              <a:spLocks noChangeArrowheads="1"/>
            </p:cNvSpPr>
            <p:nvPr/>
          </p:nvSpPr>
          <p:spPr bwMode="auto">
            <a:xfrm>
              <a:off x="754" y="2477"/>
              <a:ext cx="317" cy="31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95" name="Rectangle 11"/>
            <p:cNvSpPr>
              <a:spLocks noChangeArrowheads="1"/>
            </p:cNvSpPr>
            <p:nvPr/>
          </p:nvSpPr>
          <p:spPr bwMode="auto">
            <a:xfrm>
              <a:off x="754" y="2159"/>
              <a:ext cx="317" cy="31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96" name="Rectangle 12"/>
            <p:cNvSpPr>
              <a:spLocks noChangeArrowheads="1"/>
            </p:cNvSpPr>
            <p:nvPr/>
          </p:nvSpPr>
          <p:spPr bwMode="auto">
            <a:xfrm>
              <a:off x="1703" y="2159"/>
              <a:ext cx="317" cy="31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97" name="Rectangle 13"/>
            <p:cNvSpPr>
              <a:spLocks noChangeArrowheads="1"/>
            </p:cNvSpPr>
            <p:nvPr/>
          </p:nvSpPr>
          <p:spPr bwMode="auto">
            <a:xfrm>
              <a:off x="1703" y="2477"/>
              <a:ext cx="317" cy="31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98" name="Rectangle 14"/>
            <p:cNvSpPr>
              <a:spLocks noChangeArrowheads="1"/>
            </p:cNvSpPr>
            <p:nvPr/>
          </p:nvSpPr>
          <p:spPr bwMode="auto">
            <a:xfrm>
              <a:off x="2014" y="2477"/>
              <a:ext cx="317" cy="31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99" name="Rectangle 15"/>
            <p:cNvSpPr>
              <a:spLocks noChangeArrowheads="1"/>
            </p:cNvSpPr>
            <p:nvPr/>
          </p:nvSpPr>
          <p:spPr bwMode="auto">
            <a:xfrm>
              <a:off x="2014" y="2159"/>
              <a:ext cx="317" cy="31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500" name="Rectangle 16"/>
            <p:cNvSpPr>
              <a:spLocks noChangeArrowheads="1"/>
            </p:cNvSpPr>
            <p:nvPr/>
          </p:nvSpPr>
          <p:spPr bwMode="auto">
            <a:xfrm>
              <a:off x="2339" y="2477"/>
              <a:ext cx="317" cy="31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501" name="Rectangle 17"/>
            <p:cNvSpPr>
              <a:spLocks noChangeArrowheads="1"/>
            </p:cNvSpPr>
            <p:nvPr/>
          </p:nvSpPr>
          <p:spPr bwMode="auto">
            <a:xfrm>
              <a:off x="446" y="2477"/>
              <a:ext cx="317" cy="318"/>
            </a:xfrm>
            <a:prstGeom prst="rect">
              <a:avLst/>
            </a:prstGeom>
            <a:solidFill>
              <a:srgbClr val="FFFF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19459" name="Text Box 18"/>
          <p:cNvSpPr txBox="1">
            <a:spLocks noChangeArrowheads="1"/>
          </p:cNvSpPr>
          <p:nvPr/>
        </p:nvSpPr>
        <p:spPr bwMode="auto">
          <a:xfrm>
            <a:off x="1619250" y="4581525"/>
            <a:ext cx="1150938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latin typeface="Arial" charset="0"/>
              </a:rPr>
              <a:t>Hình S</a:t>
            </a:r>
          </a:p>
        </p:txBody>
      </p:sp>
      <p:sp>
        <p:nvSpPr>
          <p:cNvPr id="19460" name="Text Box 19"/>
          <p:cNvSpPr txBox="1">
            <a:spLocks noChangeArrowheads="1"/>
          </p:cNvSpPr>
          <p:nvPr/>
        </p:nvSpPr>
        <p:spPr bwMode="auto">
          <a:xfrm>
            <a:off x="6300788" y="2852738"/>
            <a:ext cx="1402026" cy="46166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 dirty="0" err="1">
                <a:latin typeface="Arial" charset="0"/>
              </a:rPr>
              <a:t>Hình</a:t>
            </a:r>
            <a:r>
              <a:rPr lang="en-US" i="0" dirty="0">
                <a:latin typeface="Arial" charset="0"/>
              </a:rPr>
              <a:t> D</a:t>
            </a:r>
          </a:p>
        </p:txBody>
      </p:sp>
      <p:sp>
        <p:nvSpPr>
          <p:cNvPr id="19461" name="Text Box 20"/>
          <p:cNvSpPr txBox="1">
            <a:spLocks noChangeArrowheads="1"/>
          </p:cNvSpPr>
          <p:nvPr/>
        </p:nvSpPr>
        <p:spPr bwMode="auto">
          <a:xfrm>
            <a:off x="6948488" y="4724400"/>
            <a:ext cx="1150937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latin typeface="Arial" charset="0"/>
              </a:rPr>
              <a:t>Hình E</a:t>
            </a:r>
          </a:p>
        </p:txBody>
      </p:sp>
      <p:sp>
        <p:nvSpPr>
          <p:cNvPr id="19462" name="Text Box 21"/>
          <p:cNvSpPr txBox="1">
            <a:spLocks noChangeArrowheads="1"/>
          </p:cNvSpPr>
          <p:nvPr/>
        </p:nvSpPr>
        <p:spPr bwMode="auto">
          <a:xfrm>
            <a:off x="6659563" y="6092825"/>
            <a:ext cx="1439862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latin typeface="Arial" charset="0"/>
              </a:rPr>
              <a:t>Hình H</a:t>
            </a:r>
          </a:p>
        </p:txBody>
      </p:sp>
      <p:sp>
        <p:nvSpPr>
          <p:cNvPr id="19463" name="Text Box 22"/>
          <p:cNvSpPr txBox="1">
            <a:spLocks noChangeArrowheads="1"/>
          </p:cNvSpPr>
          <p:nvPr/>
        </p:nvSpPr>
        <p:spPr bwMode="auto">
          <a:xfrm>
            <a:off x="4211638" y="2133600"/>
            <a:ext cx="1368474" cy="46166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latin typeface="Arial" charset="0"/>
              </a:rPr>
              <a:t>Hình C</a:t>
            </a:r>
          </a:p>
        </p:txBody>
      </p:sp>
      <p:grpSp>
        <p:nvGrpSpPr>
          <p:cNvPr id="3" name="Group 47"/>
          <p:cNvGrpSpPr>
            <a:grpSpLocks/>
          </p:cNvGrpSpPr>
          <p:nvPr/>
        </p:nvGrpSpPr>
        <p:grpSpPr bwMode="auto">
          <a:xfrm>
            <a:off x="4294188" y="476250"/>
            <a:ext cx="995362" cy="1511300"/>
            <a:chOff x="2705" y="300"/>
            <a:chExt cx="627" cy="952"/>
          </a:xfrm>
        </p:grpSpPr>
        <p:sp>
          <p:nvSpPr>
            <p:cNvPr id="19482" name="Rectangle 26"/>
            <p:cNvSpPr>
              <a:spLocks noChangeArrowheads="1"/>
            </p:cNvSpPr>
            <p:nvPr/>
          </p:nvSpPr>
          <p:spPr bwMode="auto">
            <a:xfrm>
              <a:off x="3015" y="934"/>
              <a:ext cx="317" cy="318"/>
            </a:xfrm>
            <a:prstGeom prst="rect">
              <a:avLst/>
            </a:prstGeom>
            <a:solidFill>
              <a:srgbClr val="FF6600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83" name="Rectangle 24"/>
            <p:cNvSpPr>
              <a:spLocks noChangeArrowheads="1"/>
            </p:cNvSpPr>
            <p:nvPr/>
          </p:nvSpPr>
          <p:spPr bwMode="auto">
            <a:xfrm>
              <a:off x="3015" y="618"/>
              <a:ext cx="317" cy="318"/>
            </a:xfrm>
            <a:prstGeom prst="rect">
              <a:avLst/>
            </a:prstGeom>
            <a:solidFill>
              <a:srgbClr val="FF6600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84" name="Rectangle 25"/>
            <p:cNvSpPr>
              <a:spLocks noChangeArrowheads="1"/>
            </p:cNvSpPr>
            <p:nvPr/>
          </p:nvSpPr>
          <p:spPr bwMode="auto">
            <a:xfrm>
              <a:off x="3015" y="300"/>
              <a:ext cx="317" cy="318"/>
            </a:xfrm>
            <a:prstGeom prst="rect">
              <a:avLst/>
            </a:prstGeom>
            <a:solidFill>
              <a:srgbClr val="FF6600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85" name="Rectangle 27"/>
            <p:cNvSpPr>
              <a:spLocks noChangeArrowheads="1"/>
            </p:cNvSpPr>
            <p:nvPr/>
          </p:nvSpPr>
          <p:spPr bwMode="auto">
            <a:xfrm>
              <a:off x="2705" y="934"/>
              <a:ext cx="317" cy="318"/>
            </a:xfrm>
            <a:prstGeom prst="rect">
              <a:avLst/>
            </a:prstGeom>
            <a:solidFill>
              <a:srgbClr val="FF6600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6443663" y="1700213"/>
            <a:ext cx="1008062" cy="1006475"/>
            <a:chOff x="1156" y="618"/>
            <a:chExt cx="544" cy="634"/>
          </a:xfrm>
        </p:grpSpPr>
        <p:sp>
          <p:nvSpPr>
            <p:cNvPr id="19478" name="Rectangle 29"/>
            <p:cNvSpPr>
              <a:spLocks noChangeArrowheads="1"/>
            </p:cNvSpPr>
            <p:nvPr/>
          </p:nvSpPr>
          <p:spPr bwMode="auto">
            <a:xfrm>
              <a:off x="1428" y="618"/>
              <a:ext cx="272" cy="318"/>
            </a:xfrm>
            <a:prstGeom prst="rect">
              <a:avLst/>
            </a:prstGeom>
            <a:solidFill>
              <a:srgbClr val="00FF00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79" name="Rectangle 30"/>
            <p:cNvSpPr>
              <a:spLocks noChangeArrowheads="1"/>
            </p:cNvSpPr>
            <p:nvPr/>
          </p:nvSpPr>
          <p:spPr bwMode="auto">
            <a:xfrm>
              <a:off x="1156" y="618"/>
              <a:ext cx="272" cy="318"/>
            </a:xfrm>
            <a:prstGeom prst="rect">
              <a:avLst/>
            </a:prstGeom>
            <a:solidFill>
              <a:srgbClr val="00FF00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80" name="Rectangle 31"/>
            <p:cNvSpPr>
              <a:spLocks noChangeArrowheads="1"/>
            </p:cNvSpPr>
            <p:nvPr/>
          </p:nvSpPr>
          <p:spPr bwMode="auto">
            <a:xfrm>
              <a:off x="1156" y="934"/>
              <a:ext cx="272" cy="318"/>
            </a:xfrm>
            <a:prstGeom prst="rect">
              <a:avLst/>
            </a:prstGeom>
            <a:solidFill>
              <a:srgbClr val="00FF00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81" name="Rectangle 32"/>
            <p:cNvSpPr>
              <a:spLocks noChangeArrowheads="1"/>
            </p:cNvSpPr>
            <p:nvPr/>
          </p:nvSpPr>
          <p:spPr bwMode="auto">
            <a:xfrm>
              <a:off x="1428" y="934"/>
              <a:ext cx="272" cy="318"/>
            </a:xfrm>
            <a:prstGeom prst="rect">
              <a:avLst/>
            </a:prstGeom>
            <a:solidFill>
              <a:srgbClr val="00FF00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6804025" y="3644900"/>
            <a:ext cx="1511300" cy="1008063"/>
            <a:chOff x="1428" y="934"/>
            <a:chExt cx="817" cy="636"/>
          </a:xfrm>
        </p:grpSpPr>
        <p:sp>
          <p:nvSpPr>
            <p:cNvPr id="19474" name="Rectangle 34"/>
            <p:cNvSpPr>
              <a:spLocks noChangeArrowheads="1"/>
            </p:cNvSpPr>
            <p:nvPr/>
          </p:nvSpPr>
          <p:spPr bwMode="auto">
            <a:xfrm>
              <a:off x="1428" y="1252"/>
              <a:ext cx="272" cy="318"/>
            </a:xfrm>
            <a:prstGeom prst="rect">
              <a:avLst/>
            </a:prstGeom>
            <a:solidFill>
              <a:srgbClr val="0000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75" name="Rectangle 35"/>
            <p:cNvSpPr>
              <a:spLocks noChangeArrowheads="1"/>
            </p:cNvSpPr>
            <p:nvPr/>
          </p:nvSpPr>
          <p:spPr bwMode="auto">
            <a:xfrm>
              <a:off x="1700" y="1252"/>
              <a:ext cx="273" cy="318"/>
            </a:xfrm>
            <a:prstGeom prst="rect">
              <a:avLst/>
            </a:prstGeom>
            <a:solidFill>
              <a:srgbClr val="0000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76" name="Rectangle 36"/>
            <p:cNvSpPr>
              <a:spLocks noChangeArrowheads="1"/>
            </p:cNvSpPr>
            <p:nvPr/>
          </p:nvSpPr>
          <p:spPr bwMode="auto">
            <a:xfrm>
              <a:off x="1700" y="934"/>
              <a:ext cx="273" cy="318"/>
            </a:xfrm>
            <a:prstGeom prst="rect">
              <a:avLst/>
            </a:prstGeom>
            <a:solidFill>
              <a:srgbClr val="0000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77" name="Rectangle 37"/>
            <p:cNvSpPr>
              <a:spLocks noChangeArrowheads="1"/>
            </p:cNvSpPr>
            <p:nvPr/>
          </p:nvSpPr>
          <p:spPr bwMode="auto">
            <a:xfrm>
              <a:off x="1973" y="1252"/>
              <a:ext cx="272" cy="318"/>
            </a:xfrm>
            <a:prstGeom prst="rect">
              <a:avLst/>
            </a:prstGeom>
            <a:solidFill>
              <a:srgbClr val="0000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6443663" y="5516563"/>
            <a:ext cx="2016125" cy="504825"/>
            <a:chOff x="340" y="1252"/>
            <a:chExt cx="1088" cy="318"/>
          </a:xfrm>
        </p:grpSpPr>
        <p:sp>
          <p:nvSpPr>
            <p:cNvPr id="19470" name="Rectangle 39"/>
            <p:cNvSpPr>
              <a:spLocks noChangeArrowheads="1"/>
            </p:cNvSpPr>
            <p:nvPr/>
          </p:nvSpPr>
          <p:spPr bwMode="auto">
            <a:xfrm>
              <a:off x="883" y="1252"/>
              <a:ext cx="273" cy="318"/>
            </a:xfrm>
            <a:prstGeom prst="rect">
              <a:avLst/>
            </a:prstGeom>
            <a:solidFill>
              <a:srgbClr val="FF00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71" name="Rectangle 40"/>
            <p:cNvSpPr>
              <a:spLocks noChangeArrowheads="1"/>
            </p:cNvSpPr>
            <p:nvPr/>
          </p:nvSpPr>
          <p:spPr bwMode="auto">
            <a:xfrm>
              <a:off x="1156" y="1252"/>
              <a:ext cx="272" cy="318"/>
            </a:xfrm>
            <a:prstGeom prst="rect">
              <a:avLst/>
            </a:prstGeom>
            <a:solidFill>
              <a:srgbClr val="FF00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72" name="Rectangle 41"/>
            <p:cNvSpPr>
              <a:spLocks noChangeArrowheads="1"/>
            </p:cNvSpPr>
            <p:nvPr/>
          </p:nvSpPr>
          <p:spPr bwMode="auto">
            <a:xfrm>
              <a:off x="612" y="1252"/>
              <a:ext cx="273" cy="318"/>
            </a:xfrm>
            <a:prstGeom prst="rect">
              <a:avLst/>
            </a:prstGeom>
            <a:solidFill>
              <a:srgbClr val="FF00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9473" name="Rectangle 42"/>
            <p:cNvSpPr>
              <a:spLocks noChangeArrowheads="1"/>
            </p:cNvSpPr>
            <p:nvPr/>
          </p:nvSpPr>
          <p:spPr bwMode="auto">
            <a:xfrm>
              <a:off x="340" y="1252"/>
              <a:ext cx="272" cy="318"/>
            </a:xfrm>
            <a:prstGeom prst="rect">
              <a:avLst/>
            </a:prstGeom>
            <a:solidFill>
              <a:srgbClr val="FF00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88107" name="Text Box 43"/>
          <p:cNvSpPr txBox="1">
            <a:spLocks noChangeArrowheads="1"/>
          </p:cNvSpPr>
          <p:nvPr/>
        </p:nvSpPr>
        <p:spPr bwMode="auto">
          <a:xfrm>
            <a:off x="323850" y="5373688"/>
            <a:ext cx="5689600" cy="835025"/>
          </a:xfrm>
          <a:prstGeom prst="rect">
            <a:avLst/>
          </a:prstGeom>
          <a:solidFill>
            <a:srgbClr val="FFFF00"/>
          </a:solidFill>
          <a:ln w="12700" algn="ctr">
            <a:solidFill>
              <a:srgbClr val="FA060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latin typeface="Arial" charset="0"/>
              </a:rPr>
              <a:t>Diện tích hình S </a:t>
            </a:r>
            <a:r>
              <a:rPr lang="en-US" i="0" u="sng">
                <a:solidFill>
                  <a:srgbClr val="FA0606"/>
                </a:solidFill>
                <a:latin typeface="Arial" charset="0"/>
              </a:rPr>
              <a:t>bằng tổng</a:t>
            </a:r>
            <a:r>
              <a:rPr lang="en-US" i="0">
                <a:latin typeface="Arial" charset="0"/>
              </a:rPr>
              <a:t> diện tích hình C,hình D,hình E và hình H</a:t>
            </a:r>
          </a:p>
        </p:txBody>
      </p:sp>
      <p:sp>
        <p:nvSpPr>
          <p:cNvPr id="19469" name="Text Box 44"/>
          <p:cNvSpPr txBox="1">
            <a:spLocks noChangeArrowheads="1"/>
          </p:cNvSpPr>
          <p:nvPr/>
        </p:nvSpPr>
        <p:spPr bwMode="auto">
          <a:xfrm>
            <a:off x="479425" y="404813"/>
            <a:ext cx="1293813" cy="4619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 u="sng">
                <a:solidFill>
                  <a:srgbClr val="FF00FF"/>
                </a:solidFill>
                <a:latin typeface="Arial" charset="0"/>
              </a:rPr>
              <a:t>Ví dụ 4:</a:t>
            </a:r>
          </a:p>
        </p:txBody>
      </p:sp>
    </p:spTree>
    <p:extLst>
      <p:ext uri="{BB962C8B-B14F-4D97-AF65-F5344CB8AC3E}">
        <p14:creationId xmlns:p14="http://schemas.microsoft.com/office/powerpoint/2010/main" val="3303669088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03 -0.00301 L -0.33785 0.2854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00" y="144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77 0.01201 L -0.46337 0.1800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800" y="84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51 -2.59764E-6 L -0.44827 -0.031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600" y="-16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77 0.00601 L -0.62882 -0.2297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100" y="-118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881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10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51720" y="561975"/>
            <a:ext cx="5329238" cy="576262"/>
          </a:xfrm>
        </p:spPr>
        <p:txBody>
          <a:bodyPr/>
          <a:lstStyle/>
          <a:p>
            <a:pPr algn="ctr" eaLnBrk="1" hangingPunct="1">
              <a:buNone/>
            </a:pPr>
            <a:r>
              <a:rPr lang="en-US" sz="3200" dirty="0">
                <a:solidFill>
                  <a:srgbClr val="C00000"/>
                </a:solidFill>
                <a:latin typeface="Arial" charset="0"/>
              </a:rPr>
              <a:t>So </a:t>
            </a:r>
            <a:r>
              <a:rPr lang="en-US" sz="3200" dirty="0" err="1">
                <a:solidFill>
                  <a:srgbClr val="C00000"/>
                </a:solidFill>
                <a:latin typeface="Arial" charset="0"/>
              </a:rPr>
              <a:t>sánh</a:t>
            </a:r>
            <a:r>
              <a:rPr lang="en-US" sz="3200" dirty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Arial" charset="0"/>
              </a:rPr>
              <a:t>diện</a:t>
            </a:r>
            <a:r>
              <a:rPr lang="en-US" sz="3200" dirty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Arial" charset="0"/>
              </a:rPr>
              <a:t>tích</a:t>
            </a:r>
            <a:r>
              <a:rPr lang="en-US" sz="3200" dirty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Arial" charset="0"/>
              </a:rPr>
              <a:t>của</a:t>
            </a:r>
            <a:r>
              <a:rPr lang="en-US" sz="3200" dirty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Arial" charset="0"/>
              </a:rPr>
              <a:t>hai</a:t>
            </a:r>
            <a:r>
              <a:rPr lang="en-US" sz="3200" dirty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Arial" charset="0"/>
              </a:rPr>
              <a:t>hình</a:t>
            </a:r>
            <a:r>
              <a:rPr lang="en-US" sz="3200" dirty="0">
                <a:solidFill>
                  <a:srgbClr val="C00000"/>
                </a:solidFill>
                <a:latin typeface="Arial" charset="0"/>
              </a:rPr>
              <a:t> A </a:t>
            </a:r>
            <a:r>
              <a:rPr lang="en-US" sz="3200" dirty="0" err="1">
                <a:solidFill>
                  <a:srgbClr val="C00000"/>
                </a:solidFill>
                <a:latin typeface="Arial" charset="0"/>
              </a:rPr>
              <a:t>và</a:t>
            </a:r>
            <a:r>
              <a:rPr lang="en-US" sz="3200" dirty="0">
                <a:solidFill>
                  <a:srgbClr val="C00000"/>
                </a:solidFill>
                <a:latin typeface="Arial" charset="0"/>
              </a:rPr>
              <a:t> B: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b="1" dirty="0" smtClean="0">
              <a:solidFill>
                <a:srgbClr val="FA0606"/>
              </a:solidFill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476375" y="333375"/>
            <a:ext cx="6284913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i="0">
              <a:latin typeface="Arial" charset="0"/>
            </a:endParaRPr>
          </a:p>
        </p:txBody>
      </p:sp>
      <p:sp>
        <p:nvSpPr>
          <p:cNvPr id="109573" name="Text Box 5"/>
          <p:cNvSpPr txBox="1">
            <a:spLocks noChangeArrowheads="1"/>
          </p:cNvSpPr>
          <p:nvPr/>
        </p:nvSpPr>
        <p:spPr bwMode="auto">
          <a:xfrm>
            <a:off x="179512" y="1844824"/>
            <a:ext cx="8466112" cy="4524315"/>
          </a:xfrm>
          <a:prstGeom prst="rect">
            <a:avLst/>
          </a:prstGeom>
          <a:solidFill>
            <a:srgbClr val="FFFF99"/>
          </a:solidFill>
          <a:ln w="12700" algn="ctr">
            <a:solidFill>
              <a:srgbClr val="FA060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endParaRPr lang="en-US" sz="2800" i="0" dirty="0" smtClean="0">
              <a:solidFill>
                <a:srgbClr val="3333FF"/>
              </a:solidFill>
              <a:latin typeface="Arial" charset="0"/>
            </a:endParaRPr>
          </a:p>
          <a:p>
            <a:pPr algn="l"/>
            <a:r>
              <a:rPr lang="en-US" sz="2800" i="0" dirty="0" err="1" smtClean="0">
                <a:solidFill>
                  <a:srgbClr val="C00000"/>
                </a:solidFill>
                <a:latin typeface="Arial" charset="0"/>
              </a:rPr>
              <a:t>Cách</a:t>
            </a:r>
            <a:r>
              <a:rPr lang="en-US" sz="2800" i="0" dirty="0" smtClean="0">
                <a:solidFill>
                  <a:srgbClr val="C00000"/>
                </a:solidFill>
                <a:latin typeface="Arial" charset="0"/>
              </a:rPr>
              <a:t> 1: </a:t>
            </a:r>
            <a:r>
              <a:rPr lang="en-US" sz="2800" i="0" dirty="0" err="1" smtClean="0">
                <a:solidFill>
                  <a:srgbClr val="C00000"/>
                </a:solidFill>
                <a:latin typeface="Arial" charset="0"/>
              </a:rPr>
              <a:t>Đặt</a:t>
            </a:r>
            <a:r>
              <a:rPr lang="en-US" sz="2800" i="0" dirty="0" smtClean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en-US" sz="2800" i="0" dirty="0" err="1" smtClean="0">
                <a:solidFill>
                  <a:srgbClr val="C00000"/>
                </a:solidFill>
                <a:latin typeface="Arial" charset="0"/>
              </a:rPr>
              <a:t>hình</a:t>
            </a:r>
            <a:endParaRPr lang="en-US" sz="2800" i="0" dirty="0" smtClean="0">
              <a:solidFill>
                <a:srgbClr val="C00000"/>
              </a:solidFill>
              <a:latin typeface="Arial" charset="0"/>
            </a:endParaRPr>
          </a:p>
          <a:p>
            <a:pPr algn="l"/>
            <a:r>
              <a:rPr lang="en-US" sz="2800" i="0" dirty="0" err="1" smtClean="0">
                <a:solidFill>
                  <a:srgbClr val="3333FF"/>
                </a:solidFill>
                <a:latin typeface="Arial" charset="0"/>
              </a:rPr>
              <a:t>Nếu</a:t>
            </a:r>
            <a:r>
              <a:rPr lang="en-US" sz="2800" i="0" dirty="0" smtClean="0">
                <a:solidFill>
                  <a:srgbClr val="3333FF"/>
                </a:solidFill>
                <a:latin typeface="Arial" charset="0"/>
              </a:rPr>
              <a:t> </a:t>
            </a:r>
            <a:r>
              <a:rPr lang="en-US" sz="2800" i="0" dirty="0" err="1" smtClean="0">
                <a:solidFill>
                  <a:srgbClr val="3333FF"/>
                </a:solidFill>
                <a:latin typeface="Arial" charset="0"/>
              </a:rPr>
              <a:t>hình</a:t>
            </a:r>
            <a:r>
              <a:rPr lang="en-US" sz="2800" i="0" dirty="0" smtClean="0">
                <a:solidFill>
                  <a:srgbClr val="3333FF"/>
                </a:solidFill>
                <a:latin typeface="Arial" charset="0"/>
              </a:rPr>
              <a:t> A </a:t>
            </a:r>
            <a:r>
              <a:rPr lang="en-US" sz="2800" i="0" dirty="0" err="1" smtClean="0">
                <a:solidFill>
                  <a:srgbClr val="3333FF"/>
                </a:solidFill>
                <a:latin typeface="Arial" charset="0"/>
              </a:rPr>
              <a:t>nằm</a:t>
            </a:r>
            <a:r>
              <a:rPr lang="en-US" sz="2800" i="0" dirty="0" smtClean="0">
                <a:solidFill>
                  <a:srgbClr val="3333FF"/>
                </a:solidFill>
                <a:latin typeface="Arial" charset="0"/>
              </a:rPr>
              <a:t> </a:t>
            </a:r>
            <a:r>
              <a:rPr lang="en-US" sz="2800" i="0" dirty="0" err="1" smtClean="0">
                <a:solidFill>
                  <a:srgbClr val="3333FF"/>
                </a:solidFill>
                <a:latin typeface="Arial" charset="0"/>
              </a:rPr>
              <a:t>trọn</a:t>
            </a:r>
            <a:r>
              <a:rPr lang="en-US" sz="2800" i="0" dirty="0" smtClean="0">
                <a:solidFill>
                  <a:srgbClr val="3333FF"/>
                </a:solidFill>
                <a:latin typeface="Arial" charset="0"/>
              </a:rPr>
              <a:t> </a:t>
            </a:r>
            <a:r>
              <a:rPr lang="en-US" sz="2800" i="0" dirty="0" err="1" smtClean="0">
                <a:solidFill>
                  <a:srgbClr val="3333FF"/>
                </a:solidFill>
                <a:latin typeface="Arial" charset="0"/>
              </a:rPr>
              <a:t>trong</a:t>
            </a:r>
            <a:r>
              <a:rPr lang="en-US" sz="2800" i="0" dirty="0" smtClean="0">
                <a:solidFill>
                  <a:srgbClr val="3333FF"/>
                </a:solidFill>
                <a:latin typeface="Arial" charset="0"/>
              </a:rPr>
              <a:t> </a:t>
            </a:r>
            <a:r>
              <a:rPr lang="en-US" sz="2800" i="0" dirty="0" err="1" smtClean="0">
                <a:solidFill>
                  <a:srgbClr val="3333FF"/>
                </a:solidFill>
                <a:latin typeface="Arial" charset="0"/>
              </a:rPr>
              <a:t>hình</a:t>
            </a:r>
            <a:r>
              <a:rPr lang="en-US" sz="2800" i="0" dirty="0" smtClean="0">
                <a:solidFill>
                  <a:srgbClr val="3333FF"/>
                </a:solidFill>
                <a:latin typeface="Arial" charset="0"/>
              </a:rPr>
              <a:t> B </a:t>
            </a:r>
            <a:r>
              <a:rPr lang="en-US" sz="2800" i="0" dirty="0" err="1" smtClean="0">
                <a:solidFill>
                  <a:srgbClr val="3333FF"/>
                </a:solidFill>
                <a:latin typeface="Arial" charset="0"/>
              </a:rPr>
              <a:t>thì</a:t>
            </a:r>
            <a:r>
              <a:rPr lang="en-US" sz="2800" i="0" dirty="0" smtClean="0">
                <a:solidFill>
                  <a:srgbClr val="3333FF"/>
                </a:solidFill>
                <a:latin typeface="Arial" charset="0"/>
              </a:rPr>
              <a:t> </a:t>
            </a:r>
            <a:r>
              <a:rPr lang="en-US" sz="2800" i="0" dirty="0" err="1" smtClean="0">
                <a:solidFill>
                  <a:srgbClr val="3333FF"/>
                </a:solidFill>
                <a:latin typeface="Arial" charset="0"/>
              </a:rPr>
              <a:t>diện</a:t>
            </a:r>
            <a:r>
              <a:rPr lang="en-US" sz="2800" i="0" dirty="0" smtClean="0">
                <a:solidFill>
                  <a:srgbClr val="3333FF"/>
                </a:solidFill>
                <a:latin typeface="Arial" charset="0"/>
              </a:rPr>
              <a:t> </a:t>
            </a:r>
            <a:r>
              <a:rPr lang="en-US" sz="2800" i="0" dirty="0" err="1" smtClean="0">
                <a:solidFill>
                  <a:srgbClr val="3333FF"/>
                </a:solidFill>
                <a:latin typeface="Arial" charset="0"/>
              </a:rPr>
              <a:t>tích</a:t>
            </a:r>
            <a:r>
              <a:rPr lang="en-US" sz="2800" i="0" dirty="0" smtClean="0">
                <a:solidFill>
                  <a:srgbClr val="3333FF"/>
                </a:solidFill>
                <a:latin typeface="Arial" charset="0"/>
              </a:rPr>
              <a:t> </a:t>
            </a:r>
            <a:r>
              <a:rPr lang="en-US" sz="2800" i="0" dirty="0" err="1" smtClean="0">
                <a:solidFill>
                  <a:srgbClr val="3333FF"/>
                </a:solidFill>
                <a:latin typeface="Arial" charset="0"/>
              </a:rPr>
              <a:t>hình</a:t>
            </a:r>
            <a:r>
              <a:rPr lang="en-US" sz="2800" i="0" dirty="0" smtClean="0">
                <a:solidFill>
                  <a:srgbClr val="3333FF"/>
                </a:solidFill>
                <a:latin typeface="Arial" charset="0"/>
              </a:rPr>
              <a:t> A </a:t>
            </a:r>
            <a:r>
              <a:rPr lang="en-US" sz="2800" i="0" dirty="0" err="1" smtClean="0">
                <a:solidFill>
                  <a:srgbClr val="3333FF"/>
                </a:solidFill>
                <a:latin typeface="Arial" charset="0"/>
              </a:rPr>
              <a:t>nhỏ</a:t>
            </a:r>
            <a:r>
              <a:rPr lang="en-US" sz="2800" i="0" dirty="0" smtClean="0">
                <a:solidFill>
                  <a:srgbClr val="3333FF"/>
                </a:solidFill>
                <a:latin typeface="Arial" charset="0"/>
              </a:rPr>
              <a:t> </a:t>
            </a:r>
            <a:r>
              <a:rPr lang="en-US" sz="2800" i="0" dirty="0" err="1" smtClean="0">
                <a:solidFill>
                  <a:srgbClr val="3333FF"/>
                </a:solidFill>
                <a:latin typeface="Arial" charset="0"/>
              </a:rPr>
              <a:t>hơn</a:t>
            </a:r>
            <a:r>
              <a:rPr lang="en-US" sz="2800" i="0" dirty="0" smtClean="0">
                <a:solidFill>
                  <a:srgbClr val="3333FF"/>
                </a:solidFill>
                <a:latin typeface="Arial" charset="0"/>
              </a:rPr>
              <a:t> </a:t>
            </a:r>
            <a:r>
              <a:rPr lang="en-US" sz="2800" i="0" dirty="0" err="1" smtClean="0">
                <a:solidFill>
                  <a:srgbClr val="3333FF"/>
                </a:solidFill>
                <a:latin typeface="Arial" charset="0"/>
              </a:rPr>
              <a:t>diện</a:t>
            </a:r>
            <a:r>
              <a:rPr lang="en-US" sz="2800" i="0" dirty="0" smtClean="0">
                <a:solidFill>
                  <a:srgbClr val="3333FF"/>
                </a:solidFill>
                <a:latin typeface="Arial" charset="0"/>
              </a:rPr>
              <a:t> </a:t>
            </a:r>
            <a:r>
              <a:rPr lang="en-US" sz="2800" i="0" dirty="0" err="1" smtClean="0">
                <a:solidFill>
                  <a:srgbClr val="3333FF"/>
                </a:solidFill>
                <a:latin typeface="Arial" charset="0"/>
              </a:rPr>
              <a:t>tích</a:t>
            </a:r>
            <a:r>
              <a:rPr lang="en-US" sz="2800" i="0" dirty="0" smtClean="0">
                <a:solidFill>
                  <a:srgbClr val="3333FF"/>
                </a:solidFill>
                <a:latin typeface="Arial" charset="0"/>
              </a:rPr>
              <a:t> </a:t>
            </a:r>
            <a:r>
              <a:rPr lang="en-US" sz="2800" i="0" dirty="0" err="1" smtClean="0">
                <a:solidFill>
                  <a:srgbClr val="3333FF"/>
                </a:solidFill>
                <a:latin typeface="Arial" charset="0"/>
              </a:rPr>
              <a:t>hình</a:t>
            </a:r>
            <a:r>
              <a:rPr lang="en-US" sz="2800" i="0" dirty="0" smtClean="0">
                <a:solidFill>
                  <a:srgbClr val="3333FF"/>
                </a:solidFill>
                <a:latin typeface="Arial" charset="0"/>
              </a:rPr>
              <a:t> B.</a:t>
            </a:r>
          </a:p>
          <a:p>
            <a:pPr algn="l"/>
            <a:r>
              <a:rPr lang="en-US" sz="2800" i="0" dirty="0" err="1" smtClean="0">
                <a:solidFill>
                  <a:srgbClr val="C00000"/>
                </a:solidFill>
                <a:latin typeface="Arial" charset="0"/>
              </a:rPr>
              <a:t>Cách</a:t>
            </a:r>
            <a:r>
              <a:rPr lang="en-US" sz="2800" i="0" dirty="0" smtClean="0">
                <a:solidFill>
                  <a:srgbClr val="C00000"/>
                </a:solidFill>
                <a:latin typeface="Arial" charset="0"/>
              </a:rPr>
              <a:t> 2 : </a:t>
            </a:r>
            <a:r>
              <a:rPr lang="en-US" sz="2800" i="0" dirty="0" err="1" smtClean="0">
                <a:solidFill>
                  <a:srgbClr val="C00000"/>
                </a:solidFill>
                <a:latin typeface="Arial" charset="0"/>
              </a:rPr>
              <a:t>Đếm</a:t>
            </a:r>
            <a:r>
              <a:rPr lang="en-US" sz="2800" i="0" dirty="0" smtClean="0">
                <a:solidFill>
                  <a:srgbClr val="C00000"/>
                </a:solidFill>
                <a:latin typeface="Arial" charset="0"/>
              </a:rPr>
              <a:t> ô </a:t>
            </a:r>
            <a:r>
              <a:rPr lang="en-US" sz="2800" i="0" dirty="0" err="1" smtClean="0">
                <a:solidFill>
                  <a:srgbClr val="C00000"/>
                </a:solidFill>
                <a:latin typeface="Arial" charset="0"/>
              </a:rPr>
              <a:t>vuông</a:t>
            </a:r>
            <a:endParaRPr lang="en-US" sz="2800" i="0" dirty="0" smtClean="0">
              <a:solidFill>
                <a:srgbClr val="C00000"/>
              </a:solidFill>
              <a:latin typeface="Arial" charset="0"/>
            </a:endParaRPr>
          </a:p>
          <a:p>
            <a:pPr algn="l"/>
            <a:r>
              <a:rPr lang="en-US" sz="2800" i="0" dirty="0" smtClean="0">
                <a:solidFill>
                  <a:srgbClr val="3333FF"/>
                </a:solidFill>
                <a:latin typeface="Arial" charset="0"/>
              </a:rPr>
              <a:t>Chia </a:t>
            </a:r>
            <a:r>
              <a:rPr lang="en-US" sz="2800" i="0" dirty="0" err="1" smtClean="0">
                <a:solidFill>
                  <a:srgbClr val="3333FF"/>
                </a:solidFill>
                <a:latin typeface="Arial" charset="0"/>
              </a:rPr>
              <a:t>hai</a:t>
            </a:r>
            <a:r>
              <a:rPr lang="en-US" sz="2800" i="0" dirty="0" smtClean="0">
                <a:solidFill>
                  <a:srgbClr val="3333FF"/>
                </a:solidFill>
                <a:latin typeface="Arial" charset="0"/>
              </a:rPr>
              <a:t> </a:t>
            </a:r>
            <a:r>
              <a:rPr lang="en-US" sz="2800" i="0" dirty="0" err="1" smtClean="0">
                <a:solidFill>
                  <a:srgbClr val="3333FF"/>
                </a:solidFill>
                <a:latin typeface="Arial" charset="0"/>
              </a:rPr>
              <a:t>hình</a:t>
            </a:r>
            <a:r>
              <a:rPr lang="en-US" sz="2800" i="0" dirty="0" smtClean="0">
                <a:solidFill>
                  <a:srgbClr val="3333FF"/>
                </a:solidFill>
                <a:latin typeface="Arial" charset="0"/>
              </a:rPr>
              <a:t> </a:t>
            </a:r>
            <a:r>
              <a:rPr lang="en-US" sz="2800" i="0" dirty="0" err="1" smtClean="0">
                <a:solidFill>
                  <a:srgbClr val="3333FF"/>
                </a:solidFill>
                <a:latin typeface="Arial" charset="0"/>
              </a:rPr>
              <a:t>thành</a:t>
            </a:r>
            <a:r>
              <a:rPr lang="en-US" sz="2800" i="0" dirty="0" smtClean="0">
                <a:solidFill>
                  <a:srgbClr val="3333FF"/>
                </a:solidFill>
                <a:latin typeface="Arial" charset="0"/>
              </a:rPr>
              <a:t> </a:t>
            </a:r>
            <a:r>
              <a:rPr lang="en-US" sz="2800" i="0" dirty="0" err="1" smtClean="0">
                <a:solidFill>
                  <a:srgbClr val="3333FF"/>
                </a:solidFill>
                <a:latin typeface="Arial" charset="0"/>
              </a:rPr>
              <a:t>các</a:t>
            </a:r>
            <a:r>
              <a:rPr lang="en-US" sz="2800" i="0" dirty="0" smtClean="0">
                <a:solidFill>
                  <a:srgbClr val="3333FF"/>
                </a:solidFill>
                <a:latin typeface="Arial" charset="0"/>
              </a:rPr>
              <a:t> ô </a:t>
            </a:r>
            <a:r>
              <a:rPr lang="en-US" sz="2800" i="0" dirty="0" err="1" smtClean="0">
                <a:solidFill>
                  <a:srgbClr val="3333FF"/>
                </a:solidFill>
                <a:latin typeface="Arial" charset="0"/>
              </a:rPr>
              <a:t>vuông</a:t>
            </a:r>
            <a:r>
              <a:rPr lang="en-US" sz="2800" i="0" dirty="0" smtClean="0">
                <a:solidFill>
                  <a:srgbClr val="3333FF"/>
                </a:solidFill>
                <a:latin typeface="Arial" charset="0"/>
              </a:rPr>
              <a:t> </a:t>
            </a:r>
            <a:r>
              <a:rPr lang="en-US" sz="2800" i="0" dirty="0" err="1" smtClean="0">
                <a:solidFill>
                  <a:srgbClr val="3333FF"/>
                </a:solidFill>
                <a:latin typeface="Arial" charset="0"/>
              </a:rPr>
              <a:t>bằng</a:t>
            </a:r>
            <a:r>
              <a:rPr lang="en-US" sz="2800" i="0" dirty="0" smtClean="0">
                <a:solidFill>
                  <a:srgbClr val="3333FF"/>
                </a:solidFill>
                <a:latin typeface="Arial" charset="0"/>
              </a:rPr>
              <a:t> </a:t>
            </a:r>
            <a:r>
              <a:rPr lang="en-US" sz="2800" i="0" dirty="0" err="1" smtClean="0">
                <a:solidFill>
                  <a:srgbClr val="3333FF"/>
                </a:solidFill>
                <a:latin typeface="Arial" charset="0"/>
              </a:rPr>
              <a:t>nhau</a:t>
            </a:r>
            <a:r>
              <a:rPr lang="en-US" sz="2800" i="0" dirty="0" smtClean="0">
                <a:solidFill>
                  <a:srgbClr val="3333FF"/>
                </a:solidFill>
                <a:latin typeface="Arial" charset="0"/>
              </a:rPr>
              <a:t> </a:t>
            </a:r>
            <a:r>
              <a:rPr lang="en-US" sz="2800" i="0" dirty="0" err="1" smtClean="0">
                <a:solidFill>
                  <a:srgbClr val="3333FF"/>
                </a:solidFill>
                <a:latin typeface="Arial" charset="0"/>
              </a:rPr>
              <a:t>rồi</a:t>
            </a:r>
            <a:r>
              <a:rPr lang="en-US" sz="2800" i="0" dirty="0" smtClean="0">
                <a:solidFill>
                  <a:srgbClr val="3333FF"/>
                </a:solidFill>
                <a:latin typeface="Arial" charset="0"/>
              </a:rPr>
              <a:t> </a:t>
            </a:r>
            <a:r>
              <a:rPr lang="en-US" sz="2800" i="0" dirty="0" err="1" smtClean="0">
                <a:solidFill>
                  <a:srgbClr val="3333FF"/>
                </a:solidFill>
                <a:latin typeface="Arial" charset="0"/>
              </a:rPr>
              <a:t>đếm</a:t>
            </a:r>
            <a:r>
              <a:rPr lang="en-US" sz="2800" i="0" dirty="0" smtClean="0">
                <a:solidFill>
                  <a:srgbClr val="3333FF"/>
                </a:solidFill>
                <a:latin typeface="Arial" charset="0"/>
              </a:rPr>
              <a:t> </a:t>
            </a:r>
            <a:r>
              <a:rPr lang="en-US" sz="2800" i="0" dirty="0" err="1" smtClean="0">
                <a:solidFill>
                  <a:srgbClr val="3333FF"/>
                </a:solidFill>
                <a:latin typeface="Arial" charset="0"/>
              </a:rPr>
              <a:t>số</a:t>
            </a:r>
            <a:r>
              <a:rPr lang="en-US" sz="2800" i="0" dirty="0" smtClean="0">
                <a:solidFill>
                  <a:srgbClr val="3333FF"/>
                </a:solidFill>
                <a:latin typeface="Arial" charset="0"/>
              </a:rPr>
              <a:t> ô </a:t>
            </a:r>
            <a:r>
              <a:rPr lang="en-US" sz="2800" i="0" dirty="0" err="1" smtClean="0">
                <a:solidFill>
                  <a:srgbClr val="3333FF"/>
                </a:solidFill>
                <a:latin typeface="Arial" charset="0"/>
              </a:rPr>
              <a:t>vuông</a:t>
            </a:r>
            <a:r>
              <a:rPr lang="en-US" sz="2800" i="0" dirty="0" smtClean="0">
                <a:solidFill>
                  <a:srgbClr val="3333FF"/>
                </a:solidFill>
                <a:latin typeface="Arial" charset="0"/>
              </a:rPr>
              <a:t>.</a:t>
            </a:r>
          </a:p>
          <a:p>
            <a:pPr algn="l"/>
            <a:r>
              <a:rPr lang="en-US" sz="2800" i="0" dirty="0" err="1" smtClean="0">
                <a:solidFill>
                  <a:srgbClr val="C00000"/>
                </a:solidFill>
                <a:latin typeface="Arial" charset="0"/>
              </a:rPr>
              <a:t>Cách</a:t>
            </a:r>
            <a:r>
              <a:rPr lang="en-US" sz="2800" i="0" dirty="0" smtClean="0">
                <a:solidFill>
                  <a:srgbClr val="C00000"/>
                </a:solidFill>
                <a:latin typeface="Arial" charset="0"/>
              </a:rPr>
              <a:t> 3: </a:t>
            </a:r>
            <a:r>
              <a:rPr lang="en-US" sz="2800" i="0" dirty="0" err="1" smtClean="0">
                <a:solidFill>
                  <a:srgbClr val="C00000"/>
                </a:solidFill>
                <a:latin typeface="Arial" charset="0"/>
              </a:rPr>
              <a:t>Tách</a:t>
            </a:r>
            <a:r>
              <a:rPr lang="en-US" sz="2800" i="0" dirty="0" smtClean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en-US" sz="2800" i="0" dirty="0" err="1" smtClean="0">
                <a:solidFill>
                  <a:srgbClr val="C00000"/>
                </a:solidFill>
                <a:latin typeface="Arial" charset="0"/>
              </a:rPr>
              <a:t>ghép</a:t>
            </a:r>
            <a:endParaRPr lang="en-US" sz="2800" i="0" dirty="0" smtClean="0">
              <a:solidFill>
                <a:srgbClr val="C00000"/>
              </a:solidFill>
              <a:latin typeface="Arial" charset="0"/>
            </a:endParaRPr>
          </a:p>
          <a:p>
            <a:pPr algn="l"/>
            <a:r>
              <a:rPr lang="en-US" sz="2800" i="0" dirty="0" err="1" smtClean="0">
                <a:solidFill>
                  <a:srgbClr val="3333FF"/>
                </a:solidFill>
                <a:latin typeface="Arial" charset="0"/>
              </a:rPr>
              <a:t>Tách</a:t>
            </a:r>
            <a:r>
              <a:rPr lang="en-US" sz="2800" i="0" dirty="0" smtClean="0">
                <a:solidFill>
                  <a:srgbClr val="3333FF"/>
                </a:solidFill>
                <a:latin typeface="Arial" charset="0"/>
              </a:rPr>
              <a:t> </a:t>
            </a:r>
            <a:r>
              <a:rPr lang="en-US" sz="2800" i="0" dirty="0" err="1" smtClean="0">
                <a:solidFill>
                  <a:srgbClr val="3333FF"/>
                </a:solidFill>
                <a:latin typeface="Arial" charset="0"/>
              </a:rPr>
              <a:t>ghép</a:t>
            </a:r>
            <a:r>
              <a:rPr lang="en-US" sz="2800" i="0" dirty="0" smtClean="0">
                <a:solidFill>
                  <a:srgbClr val="3333FF"/>
                </a:solidFill>
                <a:latin typeface="Arial" charset="0"/>
              </a:rPr>
              <a:t> </a:t>
            </a:r>
            <a:r>
              <a:rPr lang="en-US" sz="2800" i="0" dirty="0" err="1" smtClean="0">
                <a:solidFill>
                  <a:srgbClr val="3333FF"/>
                </a:solidFill>
                <a:latin typeface="Arial" charset="0"/>
              </a:rPr>
              <a:t>hình</a:t>
            </a:r>
            <a:r>
              <a:rPr lang="en-US" sz="2800" i="0" dirty="0" smtClean="0">
                <a:solidFill>
                  <a:srgbClr val="3333FF"/>
                </a:solidFill>
                <a:latin typeface="Arial" charset="0"/>
              </a:rPr>
              <a:t> A </a:t>
            </a:r>
            <a:r>
              <a:rPr lang="en-US" sz="2800" i="0" dirty="0" err="1" smtClean="0">
                <a:solidFill>
                  <a:srgbClr val="3333FF"/>
                </a:solidFill>
                <a:latin typeface="Arial" charset="0"/>
              </a:rPr>
              <a:t>thành</a:t>
            </a:r>
            <a:r>
              <a:rPr lang="en-US" sz="2800" i="0" dirty="0" smtClean="0">
                <a:solidFill>
                  <a:srgbClr val="3333FF"/>
                </a:solidFill>
                <a:latin typeface="Arial" charset="0"/>
              </a:rPr>
              <a:t> </a:t>
            </a:r>
            <a:r>
              <a:rPr lang="en-US" sz="2800" i="0" dirty="0" err="1" smtClean="0">
                <a:solidFill>
                  <a:srgbClr val="3333FF"/>
                </a:solidFill>
                <a:latin typeface="Arial" charset="0"/>
              </a:rPr>
              <a:t>hình</a:t>
            </a:r>
            <a:r>
              <a:rPr lang="en-US" sz="2800" i="0" dirty="0" smtClean="0">
                <a:solidFill>
                  <a:srgbClr val="3333FF"/>
                </a:solidFill>
                <a:latin typeface="Arial" charset="0"/>
              </a:rPr>
              <a:t> B </a:t>
            </a:r>
            <a:r>
              <a:rPr lang="en-US" sz="2800" i="0" dirty="0" err="1" smtClean="0">
                <a:solidFill>
                  <a:srgbClr val="3333FF"/>
                </a:solidFill>
                <a:latin typeface="Arial" charset="0"/>
              </a:rPr>
              <a:t>và</a:t>
            </a:r>
            <a:r>
              <a:rPr lang="en-US" sz="2800" i="0" dirty="0" smtClean="0">
                <a:solidFill>
                  <a:srgbClr val="3333FF"/>
                </a:solidFill>
                <a:latin typeface="Arial" charset="0"/>
              </a:rPr>
              <a:t> </a:t>
            </a:r>
            <a:r>
              <a:rPr lang="en-US" sz="2800" i="0" dirty="0" err="1" smtClean="0">
                <a:solidFill>
                  <a:srgbClr val="3333FF"/>
                </a:solidFill>
                <a:latin typeface="Arial" charset="0"/>
              </a:rPr>
              <a:t>ngược</a:t>
            </a:r>
            <a:r>
              <a:rPr lang="en-US" sz="2800" i="0" dirty="0" smtClean="0">
                <a:solidFill>
                  <a:srgbClr val="3333FF"/>
                </a:solidFill>
                <a:latin typeface="Arial" charset="0"/>
              </a:rPr>
              <a:t> </a:t>
            </a:r>
            <a:r>
              <a:rPr lang="en-US" sz="2800" i="0" dirty="0" err="1" smtClean="0">
                <a:solidFill>
                  <a:srgbClr val="3333FF"/>
                </a:solidFill>
                <a:latin typeface="Arial" charset="0"/>
              </a:rPr>
              <a:t>lại</a:t>
            </a:r>
            <a:r>
              <a:rPr lang="en-US" sz="2800" i="0" dirty="0" smtClean="0">
                <a:solidFill>
                  <a:srgbClr val="3333FF"/>
                </a:solidFill>
                <a:latin typeface="Arial" charset="0"/>
              </a:rPr>
              <a:t>.</a:t>
            </a:r>
          </a:p>
          <a:p>
            <a:pPr algn="l"/>
            <a:endParaRPr lang="en-US" sz="3600" i="0" dirty="0" smtClean="0">
              <a:solidFill>
                <a:srgbClr val="3333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569305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7440"/>
                            </p:stCondLst>
                            <p:childTnLst>
                              <p:par>
                                <p:cTn id="11" presetID="2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2" dur="500" fill="hold"/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3" grpId="0" animBg="1"/>
      <p:bldP spid="109573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907704" y="2636912"/>
            <a:ext cx="5329238" cy="92333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i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Luyện</a:t>
            </a:r>
            <a:r>
              <a:rPr lang="en-US" sz="5400" i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5400" i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tập</a:t>
            </a:r>
            <a:endParaRPr lang="en-US" sz="5400" i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875879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repeatCount="indefinite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Grp="1" noChangeArrowheads="1"/>
          </p:cNvSpPr>
          <p:nvPr>
            <p:ph type="title"/>
          </p:nvPr>
        </p:nvSpPr>
        <p:spPr>
          <a:xfrm>
            <a:off x="626574" y="438944"/>
            <a:ext cx="6870700" cy="503237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Arial" charset="0"/>
              </a:rPr>
              <a:t>    </a:t>
            </a:r>
            <a:r>
              <a:rPr lang="en-US" sz="2400" b="1" dirty="0" err="1" smtClean="0">
                <a:solidFill>
                  <a:schemeClr val="folHlink"/>
                </a:solidFill>
                <a:latin typeface="Arial" charset="0"/>
              </a:rPr>
              <a:t>Câu</a:t>
            </a:r>
            <a:r>
              <a:rPr lang="en-US" sz="2400" b="1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n-US" sz="2400" b="1" dirty="0" err="1" smtClean="0">
                <a:solidFill>
                  <a:schemeClr val="folHlink"/>
                </a:solidFill>
                <a:latin typeface="Arial" charset="0"/>
              </a:rPr>
              <a:t>nào</a:t>
            </a:r>
            <a:r>
              <a:rPr lang="en-US" sz="2400" b="1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vi-VN" sz="2400" b="1" u="sng" dirty="0" smtClean="0">
                <a:solidFill>
                  <a:schemeClr val="folHlink"/>
                </a:solidFill>
                <a:latin typeface="Arial" charset="0"/>
              </a:rPr>
              <a:t>đ</a:t>
            </a:r>
            <a:r>
              <a:rPr lang="en-US" sz="2400" b="1" u="sng" dirty="0" err="1" smtClean="0">
                <a:solidFill>
                  <a:schemeClr val="folHlink"/>
                </a:solidFill>
                <a:latin typeface="Arial" charset="0"/>
              </a:rPr>
              <a:t>úng</a:t>
            </a:r>
            <a:r>
              <a:rPr lang="en-US" sz="2400" b="1" dirty="0" smtClean="0">
                <a:solidFill>
                  <a:schemeClr val="folHlink"/>
                </a:solidFill>
                <a:latin typeface="Arial" charset="0"/>
              </a:rPr>
              <a:t>, </a:t>
            </a:r>
            <a:r>
              <a:rPr lang="en-US" sz="2400" b="1" dirty="0" err="1" smtClean="0">
                <a:solidFill>
                  <a:schemeClr val="folHlink"/>
                </a:solidFill>
                <a:latin typeface="Arial" charset="0"/>
              </a:rPr>
              <a:t>câu</a:t>
            </a:r>
            <a:r>
              <a:rPr lang="en-US" sz="2400" b="1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n-US" sz="2400" b="1" dirty="0" err="1" smtClean="0">
                <a:solidFill>
                  <a:schemeClr val="folHlink"/>
                </a:solidFill>
                <a:latin typeface="Arial" charset="0"/>
              </a:rPr>
              <a:t>nào</a:t>
            </a:r>
            <a:r>
              <a:rPr lang="en-US" sz="2400" b="1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n-US" sz="2400" b="1" u="sng" dirty="0" err="1" smtClean="0">
                <a:solidFill>
                  <a:schemeClr val="folHlink"/>
                </a:solidFill>
                <a:latin typeface="Arial" charset="0"/>
              </a:rPr>
              <a:t>sai</a:t>
            </a:r>
            <a:r>
              <a:rPr lang="en-US" sz="2400" b="1" dirty="0" smtClean="0">
                <a:solidFill>
                  <a:schemeClr val="folHlink"/>
                </a:solidFill>
                <a:latin typeface="Arial" charset="0"/>
              </a:rPr>
              <a:t>?</a:t>
            </a: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68313" y="981075"/>
            <a:ext cx="4103687" cy="251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33400" indent="-533400" eaLnBrk="1" hangingPunct="1">
              <a:lnSpc>
                <a:spcPct val="80000"/>
              </a:lnSpc>
              <a:buFontTx/>
              <a:buAutoNum type="alphaLcParenR"/>
            </a:pPr>
            <a:r>
              <a:rPr lang="en-US" sz="2000" b="0" i="0" kern="0" dirty="0" err="1" smtClean="0">
                <a:latin typeface="Arial" charset="0"/>
              </a:rPr>
              <a:t>Diện</a:t>
            </a:r>
            <a:r>
              <a:rPr lang="en-US" sz="2000" b="0" i="0" kern="0" dirty="0" smtClean="0">
                <a:latin typeface="Arial" charset="0"/>
              </a:rPr>
              <a:t> </a:t>
            </a:r>
            <a:r>
              <a:rPr lang="en-US" sz="2000" b="0" i="0" kern="0" dirty="0" err="1" smtClean="0">
                <a:latin typeface="Arial" charset="0"/>
              </a:rPr>
              <a:t>tích</a:t>
            </a:r>
            <a:r>
              <a:rPr lang="en-US" sz="2000" b="0" i="0" kern="0" dirty="0" smtClean="0">
                <a:latin typeface="Arial" charset="0"/>
              </a:rPr>
              <a:t> </a:t>
            </a:r>
            <a:r>
              <a:rPr lang="en-US" sz="2000" b="0" i="0" kern="0" dirty="0" err="1" smtClean="0">
                <a:latin typeface="Arial" charset="0"/>
              </a:rPr>
              <a:t>hình</a:t>
            </a:r>
            <a:r>
              <a:rPr lang="en-US" sz="2000" b="0" i="0" kern="0" dirty="0" smtClean="0">
                <a:latin typeface="Arial" charset="0"/>
              </a:rPr>
              <a:t> tam </a:t>
            </a:r>
            <a:r>
              <a:rPr lang="en-US" sz="2000" b="0" i="0" kern="0" dirty="0" err="1" smtClean="0">
                <a:latin typeface="Arial" charset="0"/>
              </a:rPr>
              <a:t>giác</a:t>
            </a:r>
            <a:r>
              <a:rPr lang="en-US" sz="2000" b="0" i="0" kern="0" dirty="0" smtClean="0">
                <a:latin typeface="Arial" charset="0"/>
              </a:rPr>
              <a:t> ABC </a:t>
            </a:r>
            <a:r>
              <a:rPr lang="en-US" sz="2000" b="0" i="0" kern="0" dirty="0" err="1" smtClean="0">
                <a:solidFill>
                  <a:srgbClr val="FF0000"/>
                </a:solidFill>
                <a:latin typeface="Arial" charset="0"/>
              </a:rPr>
              <a:t>lớn</a:t>
            </a:r>
            <a:r>
              <a:rPr lang="en-US" sz="2000" b="0" i="0" kern="0" dirty="0" smtClean="0">
                <a:solidFill>
                  <a:srgbClr val="FF0000"/>
                </a:solidFill>
                <a:latin typeface="Arial" charset="0"/>
              </a:rPr>
              <a:t> h</a:t>
            </a:r>
            <a:r>
              <a:rPr lang="vi-VN" sz="2000" b="0" i="0" kern="0" dirty="0" smtClean="0">
                <a:solidFill>
                  <a:srgbClr val="FF0000"/>
                </a:solidFill>
                <a:latin typeface="Arial" charset="0"/>
              </a:rPr>
              <a:t>ơ</a:t>
            </a:r>
            <a:r>
              <a:rPr lang="en-US" sz="2000" b="0" i="0" kern="0" dirty="0" smtClean="0">
                <a:solidFill>
                  <a:srgbClr val="FF0000"/>
                </a:solidFill>
                <a:latin typeface="Arial" charset="0"/>
              </a:rPr>
              <a:t>n</a:t>
            </a:r>
            <a:r>
              <a:rPr lang="en-US" sz="2000" b="0" i="0" kern="0" dirty="0" smtClean="0">
                <a:latin typeface="Arial" charset="0"/>
              </a:rPr>
              <a:t> </a:t>
            </a:r>
            <a:r>
              <a:rPr lang="en-US" sz="2000" b="0" i="0" kern="0" dirty="0" err="1" smtClean="0">
                <a:latin typeface="Arial" charset="0"/>
              </a:rPr>
              <a:t>diện</a:t>
            </a:r>
            <a:r>
              <a:rPr lang="en-US" sz="2000" b="0" i="0" kern="0" dirty="0" smtClean="0">
                <a:latin typeface="Arial" charset="0"/>
              </a:rPr>
              <a:t> </a:t>
            </a:r>
            <a:r>
              <a:rPr lang="en-US" sz="2000" b="0" i="0" kern="0" dirty="0" err="1" smtClean="0">
                <a:latin typeface="Arial" charset="0"/>
              </a:rPr>
              <a:t>tích</a:t>
            </a:r>
            <a:r>
              <a:rPr lang="en-US" sz="2000" b="0" i="0" kern="0" dirty="0" smtClean="0">
                <a:latin typeface="Arial" charset="0"/>
              </a:rPr>
              <a:t> </a:t>
            </a:r>
            <a:r>
              <a:rPr lang="en-US" sz="2000" b="0" i="0" kern="0" dirty="0" err="1" smtClean="0">
                <a:latin typeface="Arial" charset="0"/>
              </a:rPr>
              <a:t>hình</a:t>
            </a:r>
            <a:r>
              <a:rPr lang="en-US" sz="2000" b="0" i="0" kern="0" dirty="0" smtClean="0">
                <a:latin typeface="Arial" charset="0"/>
              </a:rPr>
              <a:t> </a:t>
            </a:r>
            <a:r>
              <a:rPr lang="en-US" sz="2000" b="0" i="0" kern="0" dirty="0" err="1" smtClean="0">
                <a:latin typeface="Arial" charset="0"/>
              </a:rPr>
              <a:t>tứ</a:t>
            </a:r>
            <a:r>
              <a:rPr lang="en-US" sz="2000" b="0" i="0" kern="0" dirty="0" smtClean="0">
                <a:latin typeface="Arial" charset="0"/>
              </a:rPr>
              <a:t> </a:t>
            </a:r>
            <a:r>
              <a:rPr lang="en-US" sz="2000" b="0" i="0" kern="0" dirty="0" err="1" smtClean="0">
                <a:latin typeface="Arial" charset="0"/>
              </a:rPr>
              <a:t>giác</a:t>
            </a:r>
            <a:r>
              <a:rPr lang="en-US" sz="2000" b="0" i="0" kern="0" dirty="0" smtClean="0">
                <a:latin typeface="Arial" charset="0"/>
              </a:rPr>
              <a:t> ABCD.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lphaLcParenR"/>
            </a:pPr>
            <a:r>
              <a:rPr lang="en-US" sz="2000" b="0" i="0" kern="0" dirty="0" err="1" smtClean="0">
                <a:latin typeface="Arial" charset="0"/>
              </a:rPr>
              <a:t>Diện</a:t>
            </a:r>
            <a:r>
              <a:rPr lang="en-US" sz="2000" b="0" i="0" kern="0" dirty="0" smtClean="0">
                <a:latin typeface="Arial" charset="0"/>
              </a:rPr>
              <a:t> </a:t>
            </a:r>
            <a:r>
              <a:rPr lang="en-US" sz="2000" b="0" i="0" kern="0" dirty="0" err="1" smtClean="0">
                <a:latin typeface="Arial" charset="0"/>
              </a:rPr>
              <a:t>tích</a:t>
            </a:r>
            <a:r>
              <a:rPr lang="en-US" sz="2000" b="0" i="0" kern="0" dirty="0" smtClean="0">
                <a:latin typeface="Arial" charset="0"/>
              </a:rPr>
              <a:t> </a:t>
            </a:r>
            <a:r>
              <a:rPr lang="en-US" sz="2000" b="0" i="0" kern="0" dirty="0" err="1" smtClean="0">
                <a:latin typeface="Arial" charset="0"/>
              </a:rPr>
              <a:t>hình</a:t>
            </a:r>
            <a:r>
              <a:rPr lang="en-US" sz="2000" b="0" i="0" kern="0" dirty="0" smtClean="0">
                <a:latin typeface="Arial" charset="0"/>
              </a:rPr>
              <a:t> tam </a:t>
            </a:r>
            <a:r>
              <a:rPr lang="en-US" sz="2000" b="0" i="0" kern="0" dirty="0" err="1" smtClean="0">
                <a:latin typeface="Arial" charset="0"/>
              </a:rPr>
              <a:t>giác</a:t>
            </a:r>
            <a:r>
              <a:rPr lang="en-US" sz="2000" b="0" i="0" kern="0" dirty="0" smtClean="0">
                <a:latin typeface="Arial" charset="0"/>
              </a:rPr>
              <a:t> ABC </a:t>
            </a:r>
            <a:r>
              <a:rPr lang="en-US" sz="2000" b="0" i="0" kern="0" dirty="0" err="1" smtClean="0">
                <a:solidFill>
                  <a:srgbClr val="FF0000"/>
                </a:solidFill>
                <a:latin typeface="Arial" charset="0"/>
              </a:rPr>
              <a:t>bé</a:t>
            </a:r>
            <a:r>
              <a:rPr lang="en-US" sz="2000" b="0" i="0" kern="0" dirty="0" smtClean="0">
                <a:solidFill>
                  <a:srgbClr val="FF0000"/>
                </a:solidFill>
                <a:latin typeface="Arial" charset="0"/>
              </a:rPr>
              <a:t> h</a:t>
            </a:r>
            <a:r>
              <a:rPr lang="vi-VN" sz="2000" b="0" i="0" kern="0" dirty="0" smtClean="0">
                <a:solidFill>
                  <a:srgbClr val="FF0000"/>
                </a:solidFill>
                <a:latin typeface="Arial" charset="0"/>
              </a:rPr>
              <a:t>ơ</a:t>
            </a:r>
            <a:r>
              <a:rPr lang="en-US" sz="2000" b="0" i="0" kern="0" dirty="0" smtClean="0">
                <a:solidFill>
                  <a:srgbClr val="FF0000"/>
                </a:solidFill>
                <a:latin typeface="Arial" charset="0"/>
              </a:rPr>
              <a:t>n</a:t>
            </a:r>
            <a:r>
              <a:rPr lang="en-US" sz="2000" b="0" i="0" kern="0" dirty="0" smtClean="0">
                <a:latin typeface="Arial" charset="0"/>
              </a:rPr>
              <a:t> </a:t>
            </a:r>
            <a:r>
              <a:rPr lang="en-US" sz="2000" b="0" i="0" kern="0" dirty="0" err="1" smtClean="0">
                <a:latin typeface="Arial" charset="0"/>
              </a:rPr>
              <a:t>diện</a:t>
            </a:r>
            <a:r>
              <a:rPr lang="en-US" sz="2000" b="0" i="0" kern="0" dirty="0" smtClean="0">
                <a:latin typeface="Arial" charset="0"/>
              </a:rPr>
              <a:t> </a:t>
            </a:r>
            <a:r>
              <a:rPr lang="en-US" sz="2000" b="0" i="0" kern="0" dirty="0" err="1" smtClean="0">
                <a:latin typeface="Arial" charset="0"/>
              </a:rPr>
              <a:t>tích</a:t>
            </a:r>
            <a:r>
              <a:rPr lang="en-US" sz="2000" b="0" i="0" kern="0" dirty="0" smtClean="0">
                <a:latin typeface="Arial" charset="0"/>
              </a:rPr>
              <a:t> </a:t>
            </a:r>
            <a:r>
              <a:rPr lang="en-US" sz="2000" b="0" i="0" kern="0" dirty="0" err="1" smtClean="0">
                <a:latin typeface="Arial" charset="0"/>
              </a:rPr>
              <a:t>hình</a:t>
            </a:r>
            <a:r>
              <a:rPr lang="en-US" sz="2000" b="0" i="0" kern="0" dirty="0" smtClean="0">
                <a:latin typeface="Arial" charset="0"/>
              </a:rPr>
              <a:t> </a:t>
            </a:r>
            <a:r>
              <a:rPr lang="en-US" sz="2000" b="0" i="0" kern="0" dirty="0" err="1" smtClean="0">
                <a:latin typeface="Arial" charset="0"/>
              </a:rPr>
              <a:t>tứ</a:t>
            </a:r>
            <a:r>
              <a:rPr lang="en-US" sz="2000" b="0" i="0" kern="0" dirty="0" smtClean="0">
                <a:latin typeface="Arial" charset="0"/>
              </a:rPr>
              <a:t> </a:t>
            </a:r>
            <a:r>
              <a:rPr lang="en-US" sz="2000" b="0" i="0" kern="0" dirty="0" err="1" smtClean="0">
                <a:latin typeface="Arial" charset="0"/>
              </a:rPr>
              <a:t>giác</a:t>
            </a:r>
            <a:r>
              <a:rPr lang="en-US" sz="2000" b="0" i="0" kern="0" dirty="0" smtClean="0">
                <a:latin typeface="Arial" charset="0"/>
              </a:rPr>
              <a:t> ABCD.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lphaLcParenR"/>
            </a:pPr>
            <a:r>
              <a:rPr lang="en-US" sz="2000" b="0" i="0" kern="0" dirty="0" err="1" smtClean="0">
                <a:latin typeface="Arial" charset="0"/>
              </a:rPr>
              <a:t>Diện</a:t>
            </a:r>
            <a:r>
              <a:rPr lang="en-US" sz="2000" b="0" i="0" kern="0" dirty="0" smtClean="0">
                <a:latin typeface="Arial" charset="0"/>
              </a:rPr>
              <a:t> </a:t>
            </a:r>
            <a:r>
              <a:rPr lang="en-US" sz="2000" b="0" i="0" kern="0" dirty="0" err="1" smtClean="0">
                <a:latin typeface="Arial" charset="0"/>
              </a:rPr>
              <a:t>tích</a:t>
            </a:r>
            <a:r>
              <a:rPr lang="en-US" sz="2000" b="0" i="0" kern="0" dirty="0" smtClean="0">
                <a:latin typeface="Arial" charset="0"/>
              </a:rPr>
              <a:t> </a:t>
            </a:r>
            <a:r>
              <a:rPr lang="en-US" sz="2000" b="0" i="0" kern="0" dirty="0" err="1" smtClean="0">
                <a:latin typeface="Arial" charset="0"/>
              </a:rPr>
              <a:t>hình</a:t>
            </a:r>
            <a:r>
              <a:rPr lang="en-US" sz="2000" b="0" i="0" kern="0" dirty="0" smtClean="0">
                <a:latin typeface="Arial" charset="0"/>
              </a:rPr>
              <a:t> tam </a:t>
            </a:r>
            <a:r>
              <a:rPr lang="en-US" sz="2000" b="0" i="0" kern="0" dirty="0" err="1" smtClean="0">
                <a:latin typeface="Arial" charset="0"/>
              </a:rPr>
              <a:t>giác</a:t>
            </a:r>
            <a:r>
              <a:rPr lang="en-US" sz="2000" b="0" i="0" kern="0" dirty="0" smtClean="0">
                <a:latin typeface="Arial" charset="0"/>
              </a:rPr>
              <a:t> ABC</a:t>
            </a:r>
            <a:r>
              <a:rPr lang="en-US" sz="2000" b="0" i="0" kern="0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000" b="0" i="0" kern="0" dirty="0" err="1" smtClean="0">
                <a:solidFill>
                  <a:srgbClr val="FF0000"/>
                </a:solidFill>
                <a:latin typeface="Arial" charset="0"/>
              </a:rPr>
              <a:t>bằng</a:t>
            </a:r>
            <a:r>
              <a:rPr lang="en-US" sz="2000" b="0" i="0" kern="0" dirty="0" smtClean="0">
                <a:latin typeface="Arial" charset="0"/>
              </a:rPr>
              <a:t> </a:t>
            </a:r>
            <a:r>
              <a:rPr lang="en-US" sz="2000" b="0" i="0" kern="0" dirty="0" err="1" smtClean="0">
                <a:latin typeface="Arial" charset="0"/>
              </a:rPr>
              <a:t>diện</a:t>
            </a:r>
            <a:r>
              <a:rPr lang="en-US" sz="2000" b="0" i="0" kern="0" dirty="0" smtClean="0">
                <a:latin typeface="Arial" charset="0"/>
              </a:rPr>
              <a:t> </a:t>
            </a:r>
            <a:r>
              <a:rPr lang="en-US" sz="2000" b="0" i="0" kern="0" dirty="0" err="1" smtClean="0">
                <a:latin typeface="Arial" charset="0"/>
              </a:rPr>
              <a:t>tích</a:t>
            </a:r>
            <a:r>
              <a:rPr lang="en-US" sz="2000" b="0" i="0" kern="0" dirty="0" smtClean="0">
                <a:latin typeface="Arial" charset="0"/>
              </a:rPr>
              <a:t> </a:t>
            </a:r>
            <a:r>
              <a:rPr lang="en-US" sz="2000" b="0" i="0" kern="0" dirty="0" err="1" smtClean="0">
                <a:latin typeface="Arial" charset="0"/>
              </a:rPr>
              <a:t>hình</a:t>
            </a:r>
            <a:r>
              <a:rPr lang="en-US" sz="2000" b="0" i="0" kern="0" dirty="0" smtClean="0">
                <a:latin typeface="Arial" charset="0"/>
              </a:rPr>
              <a:t> </a:t>
            </a:r>
            <a:r>
              <a:rPr lang="en-US" sz="2000" b="0" i="0" kern="0" dirty="0" err="1" smtClean="0">
                <a:latin typeface="Arial" charset="0"/>
              </a:rPr>
              <a:t>tứ</a:t>
            </a:r>
            <a:r>
              <a:rPr lang="en-US" sz="2000" b="0" i="0" kern="0" dirty="0" smtClean="0">
                <a:latin typeface="Arial" charset="0"/>
              </a:rPr>
              <a:t> </a:t>
            </a:r>
            <a:r>
              <a:rPr lang="en-US" sz="2000" b="0" i="0" kern="0" dirty="0" err="1" smtClean="0">
                <a:latin typeface="Arial" charset="0"/>
              </a:rPr>
              <a:t>giác</a:t>
            </a:r>
            <a:r>
              <a:rPr lang="en-US" sz="2000" b="0" i="0" kern="0" dirty="0" smtClean="0">
                <a:latin typeface="Arial" charset="0"/>
              </a:rPr>
              <a:t> ABCD.</a:t>
            </a:r>
          </a:p>
        </p:txBody>
      </p:sp>
      <p:grpSp>
        <p:nvGrpSpPr>
          <p:cNvPr id="10" name="Group 7"/>
          <p:cNvGrpSpPr>
            <a:grpSpLocks noChangeAspect="1"/>
          </p:cNvGrpSpPr>
          <p:nvPr/>
        </p:nvGrpSpPr>
        <p:grpSpPr bwMode="auto">
          <a:xfrm>
            <a:off x="3492500" y="3429000"/>
            <a:ext cx="4137025" cy="2987675"/>
            <a:chOff x="3093" y="11003"/>
            <a:chExt cx="5437" cy="4032"/>
          </a:xfrm>
        </p:grpSpPr>
        <p:sp>
          <p:nvSpPr>
            <p:cNvPr id="11" name="AutoShape 8"/>
            <p:cNvSpPr>
              <a:spLocks noChangeAspect="1" noChangeArrowheads="1"/>
            </p:cNvSpPr>
            <p:nvPr/>
          </p:nvSpPr>
          <p:spPr bwMode="auto">
            <a:xfrm>
              <a:off x="3093" y="11003"/>
              <a:ext cx="5437" cy="403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" name="AutoShape 9"/>
            <p:cNvSpPr>
              <a:spLocks noChangeArrowheads="1"/>
            </p:cNvSpPr>
            <p:nvPr/>
          </p:nvSpPr>
          <p:spPr bwMode="auto">
            <a:xfrm>
              <a:off x="3124" y="11018"/>
              <a:ext cx="5375" cy="2469"/>
            </a:xfrm>
            <a:prstGeom prst="triangle">
              <a:avLst>
                <a:gd name="adj" fmla="val 27185"/>
              </a:avLst>
            </a:prstGeom>
            <a:solidFill>
              <a:srgbClr val="FF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" name="AutoShape 10"/>
            <p:cNvSpPr>
              <a:spLocks noChangeArrowheads="1"/>
            </p:cNvSpPr>
            <p:nvPr/>
          </p:nvSpPr>
          <p:spPr bwMode="auto">
            <a:xfrm>
              <a:off x="3124" y="13487"/>
              <a:ext cx="5375" cy="1542"/>
            </a:xfrm>
            <a:prstGeom prst="flowChartMerge">
              <a:avLst/>
            </a:prstGeom>
            <a:solidFill>
              <a:srgbClr val="FF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3059113" y="5041021"/>
            <a:ext cx="409575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 dirty="0">
                <a:latin typeface="Arial" charset="0"/>
              </a:rPr>
              <a:t>A</a:t>
            </a: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4368006" y="2968628"/>
            <a:ext cx="407987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 dirty="0">
                <a:latin typeface="Arial" charset="0"/>
              </a:rPr>
              <a:t>B</a:t>
            </a: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7693025" y="5041021"/>
            <a:ext cx="407988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 dirty="0">
                <a:latin typeface="Arial" charset="0"/>
              </a:rPr>
              <a:t>C</a:t>
            </a: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5364163" y="6400800"/>
            <a:ext cx="358775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0">
                <a:latin typeface="Arial" charset="0"/>
              </a:rPr>
              <a:t>D</a:t>
            </a:r>
          </a:p>
        </p:txBody>
      </p:sp>
      <p:sp>
        <p:nvSpPr>
          <p:cNvPr id="18" name="WordArt 16"/>
          <p:cNvSpPr>
            <a:spLocks noChangeArrowheads="1" noChangeShapeType="1" noTextEdit="1"/>
          </p:cNvSpPr>
          <p:nvPr/>
        </p:nvSpPr>
        <p:spPr bwMode="auto">
          <a:xfrm>
            <a:off x="539750" y="404813"/>
            <a:ext cx="503238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1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5003800" y="1196975"/>
            <a:ext cx="1008063" cy="469900"/>
          </a:xfrm>
          <a:prstGeom prst="rect">
            <a:avLst/>
          </a:prstGeom>
          <a:noFill/>
          <a:ln w="12700" algn="ctr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solidFill>
                  <a:srgbClr val="0000FF"/>
                </a:solidFill>
                <a:latin typeface="Arial" charset="0"/>
              </a:rPr>
              <a:t>Sai</a:t>
            </a: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5003800" y="2708275"/>
            <a:ext cx="1008063" cy="469900"/>
          </a:xfrm>
          <a:prstGeom prst="rect">
            <a:avLst/>
          </a:prstGeom>
          <a:noFill/>
          <a:ln w="12700" algn="ctr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 dirty="0" err="1">
                <a:solidFill>
                  <a:srgbClr val="0000FF"/>
                </a:solidFill>
                <a:latin typeface="Arial" charset="0"/>
              </a:rPr>
              <a:t>Sai</a:t>
            </a:r>
            <a:endParaRPr lang="en-US" i="0" dirty="0">
              <a:solidFill>
                <a:srgbClr val="0000FF"/>
              </a:solidFill>
              <a:latin typeface="Arial" charset="0"/>
            </a:endParaRPr>
          </a:p>
        </p:txBody>
      </p:sp>
      <p:grpSp>
        <p:nvGrpSpPr>
          <p:cNvPr id="21" name="Group 25"/>
          <p:cNvGrpSpPr>
            <a:grpSpLocks noChangeAspect="1"/>
          </p:cNvGrpSpPr>
          <p:nvPr/>
        </p:nvGrpSpPr>
        <p:grpSpPr bwMode="auto">
          <a:xfrm>
            <a:off x="3460750" y="3419475"/>
            <a:ext cx="4210050" cy="1943100"/>
            <a:chOff x="3045" y="11003"/>
            <a:chExt cx="5533" cy="2622"/>
          </a:xfrm>
        </p:grpSpPr>
        <p:sp>
          <p:nvSpPr>
            <p:cNvPr id="22" name="AutoShape 26"/>
            <p:cNvSpPr>
              <a:spLocks noChangeAspect="1" noChangeArrowheads="1"/>
            </p:cNvSpPr>
            <p:nvPr/>
          </p:nvSpPr>
          <p:spPr bwMode="auto">
            <a:xfrm>
              <a:off x="3045" y="11003"/>
              <a:ext cx="5533" cy="26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" name="AutoShape 27"/>
            <p:cNvSpPr>
              <a:spLocks noChangeArrowheads="1"/>
            </p:cNvSpPr>
            <p:nvPr/>
          </p:nvSpPr>
          <p:spPr bwMode="auto">
            <a:xfrm>
              <a:off x="3124" y="11018"/>
              <a:ext cx="5375" cy="2469"/>
            </a:xfrm>
            <a:prstGeom prst="triangle">
              <a:avLst>
                <a:gd name="adj" fmla="val 27185"/>
              </a:avLst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24" name="Text Box 28"/>
          <p:cNvSpPr txBox="1">
            <a:spLocks noChangeArrowheads="1"/>
          </p:cNvSpPr>
          <p:nvPr/>
        </p:nvSpPr>
        <p:spPr bwMode="auto">
          <a:xfrm>
            <a:off x="5003800" y="1196975"/>
            <a:ext cx="1008063" cy="4699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i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25" name="Text Box 29"/>
          <p:cNvSpPr txBox="1">
            <a:spLocks noChangeArrowheads="1"/>
          </p:cNvSpPr>
          <p:nvPr/>
        </p:nvSpPr>
        <p:spPr bwMode="auto">
          <a:xfrm>
            <a:off x="5003800" y="1916113"/>
            <a:ext cx="1008063" cy="469900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i="0">
              <a:solidFill>
                <a:srgbClr val="FA0606"/>
              </a:solidFill>
              <a:latin typeface="Arial" charset="0"/>
            </a:endParaRPr>
          </a:p>
        </p:txBody>
      </p:sp>
      <p:sp>
        <p:nvSpPr>
          <p:cNvPr id="26" name="Text Box 30"/>
          <p:cNvSpPr txBox="1">
            <a:spLocks noChangeArrowheads="1"/>
          </p:cNvSpPr>
          <p:nvPr/>
        </p:nvSpPr>
        <p:spPr bwMode="auto">
          <a:xfrm>
            <a:off x="5003800" y="2708275"/>
            <a:ext cx="1008063" cy="4699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i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27" name="Text Box 18"/>
          <p:cNvSpPr txBox="1">
            <a:spLocks noChangeArrowheads="1"/>
          </p:cNvSpPr>
          <p:nvPr/>
        </p:nvSpPr>
        <p:spPr bwMode="auto">
          <a:xfrm>
            <a:off x="5022850" y="1916113"/>
            <a:ext cx="969963" cy="461962"/>
          </a:xfrm>
          <a:prstGeom prst="rect">
            <a:avLst/>
          </a:prstGeom>
          <a:solidFill>
            <a:srgbClr val="FFFF99"/>
          </a:solidFill>
          <a:ln w="12700" algn="ctr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 dirty="0" err="1">
                <a:solidFill>
                  <a:schemeClr val="hlink"/>
                </a:solidFill>
                <a:latin typeface="Arial" charset="0"/>
              </a:rPr>
              <a:t>Đúng</a:t>
            </a:r>
            <a:endParaRPr lang="en-US" i="0" dirty="0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28" name="j0212955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j0214098.wav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101013" y="61658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9" name="Group 34"/>
          <p:cNvGrpSpPr>
            <a:grpSpLocks/>
          </p:cNvGrpSpPr>
          <p:nvPr/>
        </p:nvGrpSpPr>
        <p:grpSpPr bwMode="auto">
          <a:xfrm>
            <a:off x="0" y="3429000"/>
            <a:ext cx="2362200" cy="2590800"/>
            <a:chOff x="336" y="960"/>
            <a:chExt cx="1824" cy="1536"/>
          </a:xfrm>
        </p:grpSpPr>
        <p:pic>
          <p:nvPicPr>
            <p:cNvPr id="30" name="Picture 35" descr="AG00317_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36" y="1296"/>
              <a:ext cx="960" cy="1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1" name="Group 36"/>
            <p:cNvGrpSpPr>
              <a:grpSpLocks/>
            </p:cNvGrpSpPr>
            <p:nvPr/>
          </p:nvGrpSpPr>
          <p:grpSpPr bwMode="auto">
            <a:xfrm>
              <a:off x="1056" y="960"/>
              <a:ext cx="1104" cy="672"/>
              <a:chOff x="3258" y="2574"/>
              <a:chExt cx="1104" cy="672"/>
            </a:xfrm>
          </p:grpSpPr>
          <p:sp>
            <p:nvSpPr>
              <p:cNvPr id="32" name="AutoShape 37"/>
              <p:cNvSpPr>
                <a:spLocks noChangeArrowheads="1"/>
              </p:cNvSpPr>
              <p:nvPr/>
            </p:nvSpPr>
            <p:spPr bwMode="auto">
              <a:xfrm>
                <a:off x="3258" y="2610"/>
                <a:ext cx="1104" cy="576"/>
              </a:xfrm>
              <a:prstGeom prst="wedgeEllipseCallout">
                <a:avLst>
                  <a:gd name="adj1" fmla="val -43750"/>
                  <a:gd name="adj2" fmla="val 70000"/>
                </a:avLst>
              </a:prstGeom>
              <a:solidFill>
                <a:srgbClr val="FFCCFF"/>
              </a:solidFill>
              <a:ln w="28575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1" hangingPunct="1"/>
                <a:endParaRPr lang="en-US" b="0" i="0">
                  <a:latin typeface="Arial" charset="0"/>
                  <a:cs typeface="Arial" charset="0"/>
                </a:endParaRPr>
              </a:p>
            </p:txBody>
          </p:sp>
          <p:pic>
            <p:nvPicPr>
              <p:cNvPr id="33" name="Picture 38" descr="TBFAQ"/>
              <p:cNvPicPr>
                <a:picLocks noChangeAspect="1" noChangeArrowheads="1" noCrop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3525" y="2574"/>
                <a:ext cx="576" cy="6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3633459394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6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6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2" presetID="10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5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4" dur="4745" fill="hold"/>
                                        <p:tgtEl>
                                          <p:spTgt spid="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6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"/>
                </p:tgtEl>
              </p:cMediaNode>
            </p:audio>
          </p:childTnLst>
        </p:cTn>
      </p:par>
    </p:tnLst>
    <p:bldLst>
      <p:bldP spid="8" grpId="0"/>
      <p:bldP spid="9" grpId="0" build="p"/>
      <p:bldP spid="18" grpId="0"/>
      <p:bldP spid="19" grpId="0" animBg="1"/>
      <p:bldP spid="27" grpId="0" animBg="1"/>
      <p:bldP spid="27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893763" y="1997075"/>
            <a:ext cx="36957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800">
              <a:latin typeface="Arial" charset="0"/>
            </a:endParaRPr>
          </a:p>
        </p:txBody>
      </p:sp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893763" y="1997075"/>
            <a:ext cx="24003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800">
              <a:latin typeface="Arial" charset="0"/>
            </a:endParaRPr>
          </a:p>
        </p:txBody>
      </p:sp>
      <p:sp>
        <p:nvSpPr>
          <p:cNvPr id="2052" name="Rectangle 13"/>
          <p:cNvSpPr>
            <a:spLocks noChangeArrowheads="1"/>
          </p:cNvSpPr>
          <p:nvPr/>
        </p:nvSpPr>
        <p:spPr bwMode="auto">
          <a:xfrm>
            <a:off x="304800" y="936625"/>
            <a:ext cx="5562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 i="1" u="sng">
                <a:latin typeface="Times New Roman" pitchFamily="18" charset="0"/>
              </a:rPr>
              <a:t>Kiểm tra bài cũ </a:t>
            </a:r>
            <a:r>
              <a:rPr lang="en-US" altLang="vi-VN" b="1" i="1">
                <a:latin typeface="Times New Roman" pitchFamily="18" charset="0"/>
              </a:rPr>
              <a:t>: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609600" y="1535113"/>
            <a:ext cx="8153400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>
                <a:latin typeface="Times New Roman" pitchFamily="18" charset="0"/>
              </a:rPr>
              <a:t>   1) Tính chu vi hình tứ giác ABCD có độ dài các cạnh lần lượt như sau: 3cm, 5cm, 7cm, 4cm?</a:t>
            </a:r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735013" y="4114800"/>
            <a:ext cx="8001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>
                <a:latin typeface="Times New Roman" pitchFamily="18" charset="0"/>
              </a:rPr>
              <a:t>2) Tính chu vi hình tam giác ABC có độ dài các cạnh lần lượt là: 8cm, 6cm, 5cm?</a:t>
            </a:r>
          </a:p>
        </p:txBody>
      </p:sp>
      <p:sp>
        <p:nvSpPr>
          <p:cNvPr id="2055" name="Rectangle 13"/>
          <p:cNvSpPr>
            <a:spLocks noChangeArrowheads="1"/>
          </p:cNvSpPr>
          <p:nvPr/>
        </p:nvSpPr>
        <p:spPr bwMode="auto">
          <a:xfrm>
            <a:off x="1503363" y="6350"/>
            <a:ext cx="61722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vi-VN" sz="2400" b="1" dirty="0" err="1">
                <a:latin typeface="Times New Roman" pitchFamily="18" charset="0"/>
              </a:rPr>
              <a:t>Thứ</a:t>
            </a:r>
            <a:r>
              <a:rPr lang="en-US" altLang="vi-VN" sz="2400" b="1" dirty="0">
                <a:latin typeface="Times New Roman" pitchFamily="18" charset="0"/>
              </a:rPr>
              <a:t> </a:t>
            </a:r>
            <a:r>
              <a:rPr lang="vi-VN" altLang="vi-VN" sz="2400" dirty="0">
                <a:latin typeface="Times New Roman" pitchFamily="18" charset="0"/>
              </a:rPr>
              <a:t>năm</a:t>
            </a:r>
            <a:r>
              <a:rPr lang="en-US" altLang="vi-VN" sz="2400" b="1" dirty="0" smtClean="0">
                <a:latin typeface="Times New Roman" pitchFamily="18" charset="0"/>
              </a:rPr>
              <a:t> </a:t>
            </a:r>
            <a:r>
              <a:rPr lang="en-US" altLang="vi-VN" sz="2400" dirty="0" err="1" smtClean="0">
                <a:latin typeface="Times New Roman" pitchFamily="18" charset="0"/>
              </a:rPr>
              <a:t>n</a:t>
            </a:r>
            <a:r>
              <a:rPr lang="en-US" altLang="vi-VN" sz="2400" b="1" dirty="0" err="1" smtClean="0">
                <a:latin typeface="Times New Roman" pitchFamily="18" charset="0"/>
              </a:rPr>
              <a:t>gày</a:t>
            </a:r>
            <a:r>
              <a:rPr lang="en-US" altLang="vi-VN" sz="2400" b="1" dirty="0" smtClean="0">
                <a:latin typeface="Times New Roman" pitchFamily="18" charset="0"/>
              </a:rPr>
              <a:t> </a:t>
            </a:r>
            <a:r>
              <a:rPr lang="en-US" altLang="vi-VN" sz="2400" b="1" dirty="0" smtClean="0">
                <a:latin typeface="Times New Roman" pitchFamily="18" charset="0"/>
              </a:rPr>
              <a:t>3</a:t>
            </a:r>
            <a:r>
              <a:rPr lang="vi-VN" altLang="vi-VN" sz="2400" b="1" dirty="0" smtClean="0">
                <a:latin typeface="Times New Roman" pitchFamily="18" charset="0"/>
              </a:rPr>
              <a:t>1</a:t>
            </a:r>
            <a:r>
              <a:rPr lang="en-US" altLang="vi-VN" sz="2400" b="1" dirty="0" smtClean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</a:t>
            </a:r>
            <a:r>
              <a:rPr lang="en-US" altLang="vi-VN" sz="2400" b="1" dirty="0" err="1" smtClean="0">
                <a:latin typeface="Times New Roman" pitchFamily="18" charset="0"/>
              </a:rPr>
              <a:t>háng</a:t>
            </a:r>
            <a:r>
              <a:rPr lang="en-US" altLang="vi-VN" sz="2400" b="1" dirty="0" smtClean="0">
                <a:latin typeface="Times New Roman" pitchFamily="18" charset="0"/>
              </a:rPr>
              <a:t> 03 </a:t>
            </a:r>
            <a:r>
              <a:rPr lang="en-US" altLang="vi-VN" sz="2400" dirty="0" err="1">
                <a:latin typeface="Times New Roman" pitchFamily="18" charset="0"/>
              </a:rPr>
              <a:t>n</a:t>
            </a:r>
            <a:r>
              <a:rPr lang="en-US" altLang="vi-VN" sz="2400" b="1" dirty="0" err="1" smtClean="0">
                <a:latin typeface="Times New Roman" pitchFamily="18" charset="0"/>
              </a:rPr>
              <a:t>ăm</a:t>
            </a:r>
            <a:r>
              <a:rPr lang="en-US" altLang="vi-VN" sz="2400" b="1" dirty="0" smtClean="0">
                <a:latin typeface="Times New Roman" pitchFamily="18" charset="0"/>
              </a:rPr>
              <a:t> 2022</a:t>
            </a:r>
            <a:endParaRPr lang="en-US" altLang="vi-VN" sz="2400" b="1" dirty="0">
              <a:latin typeface="Times New Roman" pitchFamily="18" charset="0"/>
            </a:endParaRPr>
          </a:p>
        </p:txBody>
      </p:sp>
      <p:sp>
        <p:nvSpPr>
          <p:cNvPr id="2056" name="Rectangle 13"/>
          <p:cNvSpPr>
            <a:spLocks noChangeArrowheads="1"/>
          </p:cNvSpPr>
          <p:nvPr/>
        </p:nvSpPr>
        <p:spPr bwMode="auto">
          <a:xfrm>
            <a:off x="1503363" y="406400"/>
            <a:ext cx="6172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 u="sng">
                <a:latin typeface="Times New Roman" pitchFamily="18" charset="0"/>
              </a:rPr>
              <a:t>TOÁN</a:t>
            </a:r>
          </a:p>
        </p:txBody>
      </p:sp>
      <p:sp>
        <p:nvSpPr>
          <p:cNvPr id="13" name="Text Box 17"/>
          <p:cNvSpPr txBox="1">
            <a:spLocks noChangeArrowheads="1"/>
          </p:cNvSpPr>
          <p:nvPr/>
        </p:nvSpPr>
        <p:spPr bwMode="auto">
          <a:xfrm>
            <a:off x="685800" y="2667000"/>
            <a:ext cx="7162800" cy="116998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  </a:t>
            </a:r>
            <a:r>
              <a:rPr lang="en-US" sz="2800" dirty="0">
                <a:latin typeface="Times New Roman" pitchFamily="18" charset="0"/>
              </a:rPr>
              <a:t>Chu vi </a:t>
            </a:r>
            <a:r>
              <a:rPr lang="en-US" sz="2800" dirty="0" err="1">
                <a:latin typeface="Times New Roman" pitchFamily="18" charset="0"/>
              </a:rPr>
              <a:t>hình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tư</a:t>
            </a:r>
            <a:r>
              <a:rPr lang="en-US" sz="2800" dirty="0">
                <a:latin typeface="Times New Roman" pitchFamily="18" charset="0"/>
              </a:rPr>
              <a:t>́ </a:t>
            </a:r>
            <a:r>
              <a:rPr lang="en-US" sz="2800" dirty="0" err="1">
                <a:latin typeface="Times New Roman" pitchFamily="18" charset="0"/>
              </a:rPr>
              <a:t>giác</a:t>
            </a:r>
            <a:r>
              <a:rPr lang="en-US" sz="2800" dirty="0">
                <a:latin typeface="Times New Roman" pitchFamily="18" charset="0"/>
              </a:rPr>
              <a:t> ABCD </a:t>
            </a:r>
            <a:r>
              <a:rPr lang="en-US" sz="2800" dirty="0" err="1">
                <a:latin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độ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dài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</a:rPr>
              <a:t> : 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800" dirty="0">
                <a:latin typeface="Times New Roman" pitchFamily="18" charset="0"/>
              </a:rPr>
              <a:t>         3cm  +  5cm  +  7cm  +  4cm  = 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19 ( cm ) </a:t>
            </a:r>
          </a:p>
        </p:txBody>
      </p:sp>
      <p:sp>
        <p:nvSpPr>
          <p:cNvPr id="14" name="Text Box 18"/>
          <p:cNvSpPr txBox="1">
            <a:spLocks noChangeArrowheads="1"/>
          </p:cNvSpPr>
          <p:nvPr/>
        </p:nvSpPr>
        <p:spPr bwMode="auto">
          <a:xfrm>
            <a:off x="685800" y="5192713"/>
            <a:ext cx="7162800" cy="1169987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>
                <a:latin typeface="Times New Roman" pitchFamily="18" charset="0"/>
              </a:rPr>
              <a:t>   Chu vi hình tam giác ABC có độ dài là 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>
                <a:latin typeface="Times New Roman" pitchFamily="18" charset="0"/>
              </a:rPr>
              <a:t>          8cm  +  6cm  +  5cm  =  </a:t>
            </a:r>
            <a:r>
              <a:rPr lang="en-US" altLang="vi-VN" sz="2800" b="1">
                <a:solidFill>
                  <a:srgbClr val="FF0000"/>
                </a:solidFill>
                <a:latin typeface="Times New Roman" pitchFamily="18" charset="0"/>
              </a:rPr>
              <a:t>19 ( cm )</a:t>
            </a:r>
          </a:p>
        </p:txBody>
      </p:sp>
    </p:spTree>
    <p:extLst>
      <p:ext uri="{BB962C8B-B14F-4D97-AF65-F5344CB8AC3E}">
        <p14:creationId xmlns:p14="http://schemas.microsoft.com/office/powerpoint/2010/main" val="2905165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3" grpId="0"/>
      <p:bldP spid="4114" grpId="0"/>
      <p:bldP spid="13" grpId="0" animBg="1"/>
      <p:bldP spid="1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4813"/>
            <a:ext cx="6870700" cy="503237"/>
          </a:xfrm>
        </p:spPr>
        <p:txBody>
          <a:bodyPr/>
          <a:lstStyle/>
          <a:p>
            <a:pPr eaLnBrk="1" hangingPunct="1"/>
            <a:r>
              <a:rPr lang="en-US" sz="2400" smtClean="0">
                <a:latin typeface="Arial" charset="0"/>
              </a:rPr>
              <a:t>    </a:t>
            </a:r>
            <a:endParaRPr lang="en-US" sz="2400" b="1" smtClean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76375" y="-315913"/>
            <a:ext cx="6697663" cy="2908301"/>
          </a:xfrm>
          <a:noFill/>
        </p:spPr>
        <p:txBody>
          <a:bodyPr/>
          <a:lstStyle/>
          <a:p>
            <a:pPr marL="533400" indent="-533400" eaLnBrk="1" hangingPunct="1">
              <a:buFontTx/>
              <a:buNone/>
            </a:pPr>
            <a:endParaRPr lang="en-US" smtClean="0">
              <a:latin typeface="Arial" charset="0"/>
            </a:endParaRPr>
          </a:p>
          <a:p>
            <a:pPr marL="533400" indent="-533400" eaLnBrk="1" hangingPunct="1">
              <a:buFontTx/>
              <a:buAutoNum type="alphaLcParenR"/>
            </a:pPr>
            <a:r>
              <a:rPr lang="en-US" b="1" smtClean="0">
                <a:solidFill>
                  <a:schemeClr val="folHlink"/>
                </a:solidFill>
                <a:latin typeface="Arial" charset="0"/>
              </a:rPr>
              <a:t>Hình P gồm bao nhiêu ôvuông? Hình Q gồm bao nhiêu ô vuông?</a:t>
            </a:r>
          </a:p>
          <a:p>
            <a:pPr marL="533400" indent="-533400" eaLnBrk="1" hangingPunct="1">
              <a:buFontTx/>
              <a:buAutoNum type="alphaLcParenR"/>
            </a:pPr>
            <a:r>
              <a:rPr lang="en-US" b="1" smtClean="0">
                <a:solidFill>
                  <a:schemeClr val="folHlink"/>
                </a:solidFill>
                <a:latin typeface="Arial" charset="0"/>
              </a:rPr>
              <a:t>So sánh diện tích hình P với diện tích hình Q.</a:t>
            </a:r>
            <a:endParaRPr lang="en-US" smtClean="0">
              <a:latin typeface="Arial" charset="0"/>
            </a:endParaRPr>
          </a:p>
        </p:txBody>
      </p:sp>
      <p:sp>
        <p:nvSpPr>
          <p:cNvPr id="23556" name="WordArt 12"/>
          <p:cNvSpPr>
            <a:spLocks noChangeArrowheads="1" noChangeShapeType="1" noTextEdit="1"/>
          </p:cNvSpPr>
          <p:nvPr/>
        </p:nvSpPr>
        <p:spPr bwMode="auto">
          <a:xfrm>
            <a:off x="539750" y="404813"/>
            <a:ext cx="576263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2</a:t>
            </a:r>
          </a:p>
        </p:txBody>
      </p:sp>
      <p:grpSp>
        <p:nvGrpSpPr>
          <p:cNvPr id="2" name="Group 13"/>
          <p:cNvGrpSpPr>
            <a:grpSpLocks noChangeAspect="1"/>
          </p:cNvGrpSpPr>
          <p:nvPr/>
        </p:nvGrpSpPr>
        <p:grpSpPr bwMode="auto">
          <a:xfrm>
            <a:off x="1835150" y="2359025"/>
            <a:ext cx="3638550" cy="3667125"/>
            <a:chOff x="147" y="9810"/>
            <a:chExt cx="4781" cy="4950"/>
          </a:xfrm>
        </p:grpSpPr>
        <p:sp>
          <p:nvSpPr>
            <p:cNvPr id="23596" name="AutoShape 14"/>
            <p:cNvSpPr>
              <a:spLocks noChangeAspect="1" noChangeArrowheads="1"/>
            </p:cNvSpPr>
            <p:nvPr/>
          </p:nvSpPr>
          <p:spPr bwMode="auto">
            <a:xfrm>
              <a:off x="147" y="9810"/>
              <a:ext cx="4781" cy="4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97" name="Rectangle 15"/>
            <p:cNvSpPr>
              <a:spLocks noChangeArrowheads="1"/>
            </p:cNvSpPr>
            <p:nvPr/>
          </p:nvSpPr>
          <p:spPr bwMode="auto">
            <a:xfrm>
              <a:off x="153" y="9817"/>
              <a:ext cx="1201" cy="123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98" name="Rectangle 16"/>
            <p:cNvSpPr>
              <a:spLocks noChangeArrowheads="1"/>
            </p:cNvSpPr>
            <p:nvPr/>
          </p:nvSpPr>
          <p:spPr bwMode="auto">
            <a:xfrm>
              <a:off x="1343" y="9817"/>
              <a:ext cx="1201" cy="123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99" name="Rectangle 17"/>
            <p:cNvSpPr>
              <a:spLocks noChangeArrowheads="1"/>
            </p:cNvSpPr>
            <p:nvPr/>
          </p:nvSpPr>
          <p:spPr bwMode="auto">
            <a:xfrm>
              <a:off x="2532" y="9817"/>
              <a:ext cx="1201" cy="123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i="0">
                <a:latin typeface="Arial" charset="0"/>
              </a:endParaRPr>
            </a:p>
          </p:txBody>
        </p:sp>
        <p:sp>
          <p:nvSpPr>
            <p:cNvPr id="23600" name="Rectangle 18"/>
            <p:cNvSpPr>
              <a:spLocks noChangeArrowheads="1"/>
            </p:cNvSpPr>
            <p:nvPr/>
          </p:nvSpPr>
          <p:spPr bwMode="auto">
            <a:xfrm>
              <a:off x="153" y="11051"/>
              <a:ext cx="1201" cy="123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01" name="Rectangle 19"/>
            <p:cNvSpPr>
              <a:spLocks noChangeArrowheads="1"/>
            </p:cNvSpPr>
            <p:nvPr/>
          </p:nvSpPr>
          <p:spPr bwMode="auto">
            <a:xfrm>
              <a:off x="3721" y="9817"/>
              <a:ext cx="1200" cy="123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02" name="Rectangle 20"/>
            <p:cNvSpPr>
              <a:spLocks noChangeArrowheads="1"/>
            </p:cNvSpPr>
            <p:nvPr/>
          </p:nvSpPr>
          <p:spPr bwMode="auto">
            <a:xfrm>
              <a:off x="153" y="12286"/>
              <a:ext cx="1201" cy="123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03" name="Rectangle 21"/>
            <p:cNvSpPr>
              <a:spLocks noChangeArrowheads="1"/>
            </p:cNvSpPr>
            <p:nvPr/>
          </p:nvSpPr>
          <p:spPr bwMode="auto">
            <a:xfrm>
              <a:off x="1343" y="11051"/>
              <a:ext cx="1200" cy="1235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04" name="Rectangle 22"/>
            <p:cNvSpPr>
              <a:spLocks noChangeArrowheads="1"/>
            </p:cNvSpPr>
            <p:nvPr/>
          </p:nvSpPr>
          <p:spPr bwMode="auto">
            <a:xfrm>
              <a:off x="153" y="13520"/>
              <a:ext cx="1201" cy="123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05" name="Rectangle 23"/>
            <p:cNvSpPr>
              <a:spLocks noChangeArrowheads="1"/>
            </p:cNvSpPr>
            <p:nvPr/>
          </p:nvSpPr>
          <p:spPr bwMode="auto">
            <a:xfrm>
              <a:off x="1343" y="12286"/>
              <a:ext cx="1199" cy="123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06" name="Rectangle 24"/>
            <p:cNvSpPr>
              <a:spLocks noChangeArrowheads="1"/>
            </p:cNvSpPr>
            <p:nvPr/>
          </p:nvSpPr>
          <p:spPr bwMode="auto">
            <a:xfrm>
              <a:off x="2532" y="11051"/>
              <a:ext cx="1201" cy="1239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607" name="Rectangle 25"/>
            <p:cNvSpPr>
              <a:spLocks noChangeArrowheads="1"/>
            </p:cNvSpPr>
            <p:nvPr/>
          </p:nvSpPr>
          <p:spPr bwMode="auto">
            <a:xfrm>
              <a:off x="2532" y="12286"/>
              <a:ext cx="1201" cy="123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3" name="Group 26"/>
          <p:cNvGrpSpPr>
            <a:grpSpLocks noChangeAspect="1"/>
          </p:cNvGrpSpPr>
          <p:nvPr/>
        </p:nvGrpSpPr>
        <p:grpSpPr bwMode="auto">
          <a:xfrm>
            <a:off x="5076825" y="2349500"/>
            <a:ext cx="3636963" cy="3667125"/>
            <a:chOff x="1203" y="5869"/>
            <a:chExt cx="4779" cy="4951"/>
          </a:xfrm>
        </p:grpSpPr>
        <p:sp>
          <p:nvSpPr>
            <p:cNvPr id="23585" name="AutoShape 27"/>
            <p:cNvSpPr>
              <a:spLocks noChangeAspect="1" noChangeArrowheads="1"/>
            </p:cNvSpPr>
            <p:nvPr/>
          </p:nvSpPr>
          <p:spPr bwMode="auto">
            <a:xfrm>
              <a:off x="1203" y="5869"/>
              <a:ext cx="4779" cy="49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86" name="Rectangle 28"/>
            <p:cNvSpPr>
              <a:spLocks noChangeArrowheads="1"/>
            </p:cNvSpPr>
            <p:nvPr/>
          </p:nvSpPr>
          <p:spPr bwMode="auto">
            <a:xfrm>
              <a:off x="2398" y="5876"/>
              <a:ext cx="1201" cy="1234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i="0">
                <a:latin typeface="Arial" charset="0"/>
              </a:endParaRPr>
            </a:p>
          </p:txBody>
        </p:sp>
        <p:sp>
          <p:nvSpPr>
            <p:cNvPr id="23587" name="Rectangle 29"/>
            <p:cNvSpPr>
              <a:spLocks noChangeArrowheads="1"/>
            </p:cNvSpPr>
            <p:nvPr/>
          </p:nvSpPr>
          <p:spPr bwMode="auto">
            <a:xfrm>
              <a:off x="3587" y="5876"/>
              <a:ext cx="1200" cy="1234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88" name="Rectangle 30"/>
            <p:cNvSpPr>
              <a:spLocks noChangeArrowheads="1"/>
            </p:cNvSpPr>
            <p:nvPr/>
          </p:nvSpPr>
          <p:spPr bwMode="auto">
            <a:xfrm>
              <a:off x="2398" y="7110"/>
              <a:ext cx="1200" cy="1234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89" name="Rectangle 31"/>
            <p:cNvSpPr>
              <a:spLocks noChangeArrowheads="1"/>
            </p:cNvSpPr>
            <p:nvPr/>
          </p:nvSpPr>
          <p:spPr bwMode="auto">
            <a:xfrm>
              <a:off x="2398" y="8344"/>
              <a:ext cx="1200" cy="1236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90" name="Rectangle 32"/>
            <p:cNvSpPr>
              <a:spLocks noChangeArrowheads="1"/>
            </p:cNvSpPr>
            <p:nvPr/>
          </p:nvSpPr>
          <p:spPr bwMode="auto">
            <a:xfrm>
              <a:off x="3587" y="8344"/>
              <a:ext cx="1201" cy="1236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91" name="Rectangle 33"/>
            <p:cNvSpPr>
              <a:spLocks noChangeArrowheads="1"/>
            </p:cNvSpPr>
            <p:nvPr/>
          </p:nvSpPr>
          <p:spPr bwMode="auto">
            <a:xfrm>
              <a:off x="2398" y="9579"/>
              <a:ext cx="1199" cy="1233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92" name="Rectangle 34"/>
            <p:cNvSpPr>
              <a:spLocks noChangeArrowheads="1"/>
            </p:cNvSpPr>
            <p:nvPr/>
          </p:nvSpPr>
          <p:spPr bwMode="auto">
            <a:xfrm>
              <a:off x="3587" y="7110"/>
              <a:ext cx="1200" cy="1235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93" name="Rectangle 35"/>
            <p:cNvSpPr>
              <a:spLocks noChangeArrowheads="1"/>
            </p:cNvSpPr>
            <p:nvPr/>
          </p:nvSpPr>
          <p:spPr bwMode="auto">
            <a:xfrm>
              <a:off x="1209" y="9579"/>
              <a:ext cx="1199" cy="1233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94" name="Rectangle 36"/>
            <p:cNvSpPr>
              <a:spLocks noChangeArrowheads="1"/>
            </p:cNvSpPr>
            <p:nvPr/>
          </p:nvSpPr>
          <p:spPr bwMode="auto">
            <a:xfrm>
              <a:off x="3587" y="9579"/>
              <a:ext cx="1200" cy="1233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3595" name="Rectangle 37"/>
            <p:cNvSpPr>
              <a:spLocks noChangeArrowheads="1"/>
            </p:cNvSpPr>
            <p:nvPr/>
          </p:nvSpPr>
          <p:spPr bwMode="auto">
            <a:xfrm>
              <a:off x="4776" y="9579"/>
              <a:ext cx="1200" cy="1234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63527" name="Text Box 39"/>
          <p:cNvSpPr txBox="1">
            <a:spLocks noChangeArrowheads="1"/>
          </p:cNvSpPr>
          <p:nvPr/>
        </p:nvSpPr>
        <p:spPr bwMode="auto">
          <a:xfrm>
            <a:off x="2771775" y="6165850"/>
            <a:ext cx="1728788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latin typeface="Arial" charset="0"/>
              </a:rPr>
              <a:t>Hình</a:t>
            </a:r>
            <a:r>
              <a:rPr lang="en-US" b="0" i="0">
                <a:latin typeface="Arial" charset="0"/>
              </a:rPr>
              <a:t> </a:t>
            </a:r>
            <a:r>
              <a:rPr lang="en-US" b="0" i="0">
                <a:solidFill>
                  <a:schemeClr val="hlink"/>
                </a:solidFill>
                <a:latin typeface="Arial" charset="0"/>
              </a:rPr>
              <a:t>P</a:t>
            </a:r>
          </a:p>
        </p:txBody>
      </p:sp>
      <p:sp>
        <p:nvSpPr>
          <p:cNvPr id="63528" name="Text Box 40"/>
          <p:cNvSpPr txBox="1">
            <a:spLocks noChangeArrowheads="1"/>
          </p:cNvSpPr>
          <p:nvPr/>
        </p:nvSpPr>
        <p:spPr bwMode="auto">
          <a:xfrm>
            <a:off x="6716713" y="6165850"/>
            <a:ext cx="1192212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latin typeface="Arial" charset="0"/>
              </a:rPr>
              <a:t>Hình </a:t>
            </a:r>
            <a:r>
              <a:rPr lang="en-US" i="0">
                <a:solidFill>
                  <a:srgbClr val="46D4F6"/>
                </a:solidFill>
                <a:latin typeface="Arial" charset="0"/>
              </a:rPr>
              <a:t>Q</a:t>
            </a:r>
          </a:p>
        </p:txBody>
      </p:sp>
      <p:sp>
        <p:nvSpPr>
          <p:cNvPr id="63529" name="Text Box 41"/>
          <p:cNvSpPr txBox="1">
            <a:spLocks noChangeArrowheads="1"/>
          </p:cNvSpPr>
          <p:nvPr/>
        </p:nvSpPr>
        <p:spPr bwMode="auto">
          <a:xfrm>
            <a:off x="2076450" y="2667000"/>
            <a:ext cx="385763" cy="5191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0">
                <a:solidFill>
                  <a:srgbClr val="FFFF66"/>
                </a:solidFill>
                <a:latin typeface="Arial" charset="0"/>
              </a:rPr>
              <a:t>1</a:t>
            </a:r>
          </a:p>
        </p:txBody>
      </p:sp>
      <p:sp>
        <p:nvSpPr>
          <p:cNvPr id="63531" name="Text Box 43"/>
          <p:cNvSpPr txBox="1">
            <a:spLocks noChangeArrowheads="1"/>
          </p:cNvSpPr>
          <p:nvPr/>
        </p:nvSpPr>
        <p:spPr bwMode="auto">
          <a:xfrm>
            <a:off x="2987675" y="2636838"/>
            <a:ext cx="431800" cy="5191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0">
                <a:solidFill>
                  <a:srgbClr val="FFFF66"/>
                </a:solidFill>
                <a:latin typeface="Arial" charset="0"/>
              </a:rPr>
              <a:t>2</a:t>
            </a:r>
          </a:p>
        </p:txBody>
      </p:sp>
      <p:sp>
        <p:nvSpPr>
          <p:cNvPr id="63533" name="Text Box 45"/>
          <p:cNvSpPr txBox="1">
            <a:spLocks noChangeArrowheads="1"/>
          </p:cNvSpPr>
          <p:nvPr/>
        </p:nvSpPr>
        <p:spPr bwMode="auto">
          <a:xfrm>
            <a:off x="3924300" y="2636838"/>
            <a:ext cx="385763" cy="5191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0">
                <a:solidFill>
                  <a:srgbClr val="FFFF66"/>
                </a:solidFill>
                <a:latin typeface="Arial" charset="0"/>
              </a:rPr>
              <a:t>3</a:t>
            </a:r>
          </a:p>
        </p:txBody>
      </p:sp>
      <p:sp>
        <p:nvSpPr>
          <p:cNvPr id="63535" name="Text Box 47"/>
          <p:cNvSpPr txBox="1">
            <a:spLocks noChangeArrowheads="1"/>
          </p:cNvSpPr>
          <p:nvPr/>
        </p:nvSpPr>
        <p:spPr bwMode="auto">
          <a:xfrm>
            <a:off x="4787900" y="2636838"/>
            <a:ext cx="287338" cy="5191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0">
                <a:solidFill>
                  <a:srgbClr val="FFFF66"/>
                </a:solidFill>
                <a:latin typeface="Arial" charset="0"/>
              </a:rPr>
              <a:t>4</a:t>
            </a:r>
          </a:p>
        </p:txBody>
      </p:sp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2076450" y="3532188"/>
            <a:ext cx="385763" cy="5191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0">
                <a:solidFill>
                  <a:srgbClr val="FFFF66"/>
                </a:solidFill>
                <a:latin typeface="Arial" charset="0"/>
              </a:rPr>
              <a:t>5</a:t>
            </a:r>
          </a:p>
        </p:txBody>
      </p:sp>
      <p:sp>
        <p:nvSpPr>
          <p:cNvPr id="63537" name="Text Box 49"/>
          <p:cNvSpPr txBox="1">
            <a:spLocks noChangeArrowheads="1"/>
          </p:cNvSpPr>
          <p:nvPr/>
        </p:nvSpPr>
        <p:spPr bwMode="auto">
          <a:xfrm>
            <a:off x="2987675" y="3500438"/>
            <a:ext cx="385763" cy="5191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0">
                <a:solidFill>
                  <a:srgbClr val="FFFF66"/>
                </a:solidFill>
                <a:latin typeface="Arial" charset="0"/>
              </a:rPr>
              <a:t>6</a:t>
            </a:r>
          </a:p>
        </p:txBody>
      </p:sp>
      <p:sp>
        <p:nvSpPr>
          <p:cNvPr id="63538" name="Text Box 50"/>
          <p:cNvSpPr txBox="1">
            <a:spLocks noChangeArrowheads="1"/>
          </p:cNvSpPr>
          <p:nvPr/>
        </p:nvSpPr>
        <p:spPr bwMode="auto">
          <a:xfrm>
            <a:off x="3924300" y="3573463"/>
            <a:ext cx="385763" cy="5191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0">
                <a:solidFill>
                  <a:srgbClr val="FFFF66"/>
                </a:solidFill>
                <a:latin typeface="Arial" charset="0"/>
              </a:rPr>
              <a:t>7</a:t>
            </a:r>
          </a:p>
        </p:txBody>
      </p:sp>
      <p:sp>
        <p:nvSpPr>
          <p:cNvPr id="63539" name="Text Box 51"/>
          <p:cNvSpPr txBox="1">
            <a:spLocks noChangeArrowheads="1"/>
          </p:cNvSpPr>
          <p:nvPr/>
        </p:nvSpPr>
        <p:spPr bwMode="auto">
          <a:xfrm>
            <a:off x="2051050" y="4508500"/>
            <a:ext cx="385763" cy="5191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0">
                <a:solidFill>
                  <a:srgbClr val="FFFF66"/>
                </a:solidFill>
                <a:latin typeface="Arial" charset="0"/>
              </a:rPr>
              <a:t>8</a:t>
            </a:r>
          </a:p>
        </p:txBody>
      </p:sp>
      <p:sp>
        <p:nvSpPr>
          <p:cNvPr id="63540" name="Text Box 52"/>
          <p:cNvSpPr txBox="1">
            <a:spLocks noChangeArrowheads="1"/>
          </p:cNvSpPr>
          <p:nvPr/>
        </p:nvSpPr>
        <p:spPr bwMode="auto">
          <a:xfrm>
            <a:off x="2987675" y="4508500"/>
            <a:ext cx="385763" cy="5191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0">
                <a:solidFill>
                  <a:srgbClr val="FFFF66"/>
                </a:solidFill>
                <a:latin typeface="Arial" charset="0"/>
              </a:rPr>
              <a:t>9</a:t>
            </a:r>
          </a:p>
        </p:txBody>
      </p:sp>
      <p:sp>
        <p:nvSpPr>
          <p:cNvPr id="63541" name="Text Box 53"/>
          <p:cNvSpPr txBox="1">
            <a:spLocks noChangeArrowheads="1"/>
          </p:cNvSpPr>
          <p:nvPr/>
        </p:nvSpPr>
        <p:spPr bwMode="auto">
          <a:xfrm>
            <a:off x="1951038" y="5373688"/>
            <a:ext cx="587375" cy="5191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0">
                <a:solidFill>
                  <a:srgbClr val="FFFF66"/>
                </a:solidFill>
                <a:latin typeface="Arial" charset="0"/>
              </a:rPr>
              <a:t>11</a:t>
            </a:r>
          </a:p>
        </p:txBody>
      </p:sp>
      <p:sp>
        <p:nvSpPr>
          <p:cNvPr id="63542" name="Text Box 54"/>
          <p:cNvSpPr txBox="1">
            <a:spLocks noChangeArrowheads="1"/>
          </p:cNvSpPr>
          <p:nvPr/>
        </p:nvSpPr>
        <p:spPr bwMode="auto">
          <a:xfrm>
            <a:off x="3751263" y="4437063"/>
            <a:ext cx="587375" cy="5191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0">
                <a:solidFill>
                  <a:srgbClr val="FFFF66"/>
                </a:solidFill>
                <a:latin typeface="Arial" charset="0"/>
              </a:rPr>
              <a:t>10</a:t>
            </a:r>
          </a:p>
        </p:txBody>
      </p:sp>
      <p:sp>
        <p:nvSpPr>
          <p:cNvPr id="63544" name="Text Box 56"/>
          <p:cNvSpPr txBox="1">
            <a:spLocks noChangeArrowheads="1"/>
          </p:cNvSpPr>
          <p:nvPr/>
        </p:nvSpPr>
        <p:spPr bwMode="auto">
          <a:xfrm>
            <a:off x="6227763" y="2565400"/>
            <a:ext cx="385762" cy="5191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0">
                <a:solidFill>
                  <a:srgbClr val="FF0000"/>
                </a:solidFill>
                <a:latin typeface="Arial" charset="0"/>
              </a:rPr>
              <a:t>1</a:t>
            </a:r>
          </a:p>
        </p:txBody>
      </p:sp>
      <p:sp>
        <p:nvSpPr>
          <p:cNvPr id="63545" name="Text Box 57"/>
          <p:cNvSpPr txBox="1">
            <a:spLocks noChangeArrowheads="1"/>
          </p:cNvSpPr>
          <p:nvPr/>
        </p:nvSpPr>
        <p:spPr bwMode="auto">
          <a:xfrm>
            <a:off x="7164388" y="2565400"/>
            <a:ext cx="385762" cy="5191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0">
                <a:solidFill>
                  <a:srgbClr val="FF0000"/>
                </a:solidFill>
                <a:latin typeface="Arial" charset="0"/>
              </a:rPr>
              <a:t>2</a:t>
            </a:r>
          </a:p>
        </p:txBody>
      </p:sp>
      <p:sp>
        <p:nvSpPr>
          <p:cNvPr id="63546" name="Text Box 58"/>
          <p:cNvSpPr txBox="1">
            <a:spLocks noChangeArrowheads="1"/>
          </p:cNvSpPr>
          <p:nvPr/>
        </p:nvSpPr>
        <p:spPr bwMode="auto">
          <a:xfrm>
            <a:off x="6227763" y="3429000"/>
            <a:ext cx="385762" cy="5191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0">
                <a:solidFill>
                  <a:srgbClr val="FF0000"/>
                </a:solidFill>
                <a:latin typeface="Arial" charset="0"/>
              </a:rPr>
              <a:t>3</a:t>
            </a:r>
          </a:p>
        </p:txBody>
      </p:sp>
      <p:sp>
        <p:nvSpPr>
          <p:cNvPr id="63547" name="Text Box 59"/>
          <p:cNvSpPr txBox="1">
            <a:spLocks noChangeArrowheads="1"/>
          </p:cNvSpPr>
          <p:nvPr/>
        </p:nvSpPr>
        <p:spPr bwMode="auto">
          <a:xfrm>
            <a:off x="7164388" y="3429000"/>
            <a:ext cx="385762" cy="5191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0">
                <a:solidFill>
                  <a:srgbClr val="FF0000"/>
                </a:solidFill>
                <a:latin typeface="Arial" charset="0"/>
              </a:rPr>
              <a:t>4</a:t>
            </a:r>
          </a:p>
        </p:txBody>
      </p:sp>
      <p:sp>
        <p:nvSpPr>
          <p:cNvPr id="63548" name="Text Box 60"/>
          <p:cNvSpPr txBox="1">
            <a:spLocks noChangeArrowheads="1"/>
          </p:cNvSpPr>
          <p:nvPr/>
        </p:nvSpPr>
        <p:spPr bwMode="auto">
          <a:xfrm>
            <a:off x="6227763" y="4365625"/>
            <a:ext cx="385762" cy="5191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0">
                <a:solidFill>
                  <a:srgbClr val="FF0000"/>
                </a:solidFill>
                <a:latin typeface="Arial" charset="0"/>
              </a:rPr>
              <a:t>5</a:t>
            </a:r>
          </a:p>
        </p:txBody>
      </p:sp>
      <p:sp>
        <p:nvSpPr>
          <p:cNvPr id="63549" name="Text Box 61"/>
          <p:cNvSpPr txBox="1">
            <a:spLocks noChangeArrowheads="1"/>
          </p:cNvSpPr>
          <p:nvPr/>
        </p:nvSpPr>
        <p:spPr bwMode="auto">
          <a:xfrm>
            <a:off x="7092950" y="4365625"/>
            <a:ext cx="433388" cy="5191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i="0">
                <a:solidFill>
                  <a:srgbClr val="FF0000"/>
                </a:solidFill>
                <a:latin typeface="Arial" charset="0"/>
              </a:rPr>
              <a:t>6</a:t>
            </a:r>
          </a:p>
        </p:txBody>
      </p:sp>
      <p:sp>
        <p:nvSpPr>
          <p:cNvPr id="63550" name="Text Box 62"/>
          <p:cNvSpPr txBox="1">
            <a:spLocks noChangeArrowheads="1"/>
          </p:cNvSpPr>
          <p:nvPr/>
        </p:nvSpPr>
        <p:spPr bwMode="auto">
          <a:xfrm>
            <a:off x="5292725" y="5229225"/>
            <a:ext cx="385763" cy="5191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0">
                <a:solidFill>
                  <a:srgbClr val="FF0000"/>
                </a:solidFill>
                <a:latin typeface="Arial" charset="0"/>
              </a:rPr>
              <a:t>7</a:t>
            </a:r>
          </a:p>
        </p:txBody>
      </p:sp>
      <p:sp>
        <p:nvSpPr>
          <p:cNvPr id="63551" name="Text Box 63"/>
          <p:cNvSpPr txBox="1">
            <a:spLocks noChangeArrowheads="1"/>
          </p:cNvSpPr>
          <p:nvPr/>
        </p:nvSpPr>
        <p:spPr bwMode="auto">
          <a:xfrm>
            <a:off x="6227763" y="5229225"/>
            <a:ext cx="385762" cy="5191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0">
                <a:solidFill>
                  <a:srgbClr val="FF0000"/>
                </a:solidFill>
                <a:latin typeface="Arial" charset="0"/>
              </a:rPr>
              <a:t>8</a:t>
            </a:r>
          </a:p>
        </p:txBody>
      </p:sp>
      <p:sp>
        <p:nvSpPr>
          <p:cNvPr id="63552" name="Text Box 64"/>
          <p:cNvSpPr txBox="1">
            <a:spLocks noChangeArrowheads="1"/>
          </p:cNvSpPr>
          <p:nvPr/>
        </p:nvSpPr>
        <p:spPr bwMode="auto">
          <a:xfrm>
            <a:off x="7164388" y="5229225"/>
            <a:ext cx="385762" cy="5191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0">
                <a:solidFill>
                  <a:srgbClr val="FF0000"/>
                </a:solidFill>
                <a:latin typeface="Arial" charset="0"/>
              </a:rPr>
              <a:t>9</a:t>
            </a:r>
          </a:p>
        </p:txBody>
      </p:sp>
      <p:sp>
        <p:nvSpPr>
          <p:cNvPr id="63553" name="Text Box 65"/>
          <p:cNvSpPr txBox="1">
            <a:spLocks noChangeArrowheads="1"/>
          </p:cNvSpPr>
          <p:nvPr/>
        </p:nvSpPr>
        <p:spPr bwMode="auto">
          <a:xfrm>
            <a:off x="7927975" y="5229225"/>
            <a:ext cx="587375" cy="5191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0">
                <a:solidFill>
                  <a:srgbClr val="FF0000"/>
                </a:solidFill>
                <a:latin typeface="Arial" charset="0"/>
              </a:rPr>
              <a:t>10</a:t>
            </a:r>
          </a:p>
        </p:txBody>
      </p:sp>
      <p:sp>
        <p:nvSpPr>
          <p:cNvPr id="63559" name="Rectangle 71"/>
          <p:cNvSpPr>
            <a:spLocks noChangeArrowheads="1"/>
          </p:cNvSpPr>
          <p:nvPr/>
        </p:nvSpPr>
        <p:spPr bwMode="auto">
          <a:xfrm>
            <a:off x="1482725" y="44450"/>
            <a:ext cx="6697663" cy="10636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4988" indent="-534988" algn="l" eaLnBrk="1" hangingPunct="1">
              <a:spcBef>
                <a:spcPct val="20000"/>
              </a:spcBef>
            </a:pPr>
            <a:r>
              <a:rPr lang="en-US" sz="2800" i="0">
                <a:solidFill>
                  <a:schemeClr val="folHlink"/>
                </a:solidFill>
                <a:latin typeface="Arial" charset="0"/>
              </a:rPr>
              <a:t>a) Hình  </a:t>
            </a:r>
            <a:r>
              <a:rPr lang="en-US" sz="2800" i="0">
                <a:solidFill>
                  <a:schemeClr val="hlink"/>
                </a:solidFill>
                <a:latin typeface="Arial" charset="0"/>
              </a:rPr>
              <a:t>P</a:t>
            </a:r>
            <a:r>
              <a:rPr lang="en-US" sz="2800" i="0">
                <a:solidFill>
                  <a:schemeClr val="folHlink"/>
                </a:solidFill>
                <a:latin typeface="Arial" charset="0"/>
              </a:rPr>
              <a:t> gồm </a:t>
            </a:r>
            <a:r>
              <a:rPr lang="en-US" sz="2800" i="0">
                <a:solidFill>
                  <a:schemeClr val="tx2"/>
                </a:solidFill>
                <a:latin typeface="Arial" charset="0"/>
              </a:rPr>
              <a:t>11 ô vuông</a:t>
            </a:r>
            <a:r>
              <a:rPr lang="en-US" sz="2800" i="0">
                <a:solidFill>
                  <a:schemeClr val="folHlink"/>
                </a:solidFill>
                <a:latin typeface="Arial" charset="0"/>
              </a:rPr>
              <a:t>               Hình </a:t>
            </a:r>
            <a:r>
              <a:rPr lang="en-US" sz="2800" i="0">
                <a:solidFill>
                  <a:srgbClr val="46D4F6"/>
                </a:solidFill>
                <a:latin typeface="Arial" charset="0"/>
              </a:rPr>
              <a:t>Q</a:t>
            </a:r>
            <a:r>
              <a:rPr lang="en-US" sz="2800" i="0">
                <a:solidFill>
                  <a:schemeClr val="folHlink"/>
                </a:solidFill>
                <a:latin typeface="Arial" charset="0"/>
              </a:rPr>
              <a:t> gồm </a:t>
            </a:r>
            <a:r>
              <a:rPr lang="en-US" sz="2800" i="0">
                <a:solidFill>
                  <a:schemeClr val="tx2"/>
                </a:solidFill>
                <a:latin typeface="Arial" charset="0"/>
              </a:rPr>
              <a:t>10 ô vuông</a:t>
            </a:r>
            <a:endParaRPr lang="en-US" sz="2800" b="0" i="0">
              <a:latin typeface="Arial" charset="0"/>
            </a:endParaRPr>
          </a:p>
        </p:txBody>
      </p:sp>
      <p:sp>
        <p:nvSpPr>
          <p:cNvPr id="63560" name="Rectangle 72"/>
          <p:cNvSpPr>
            <a:spLocks noChangeArrowheads="1"/>
          </p:cNvSpPr>
          <p:nvPr/>
        </p:nvSpPr>
        <p:spPr bwMode="auto">
          <a:xfrm>
            <a:off x="1470025" y="1196975"/>
            <a:ext cx="6697663" cy="9366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33400" indent="-533400" algn="l" eaLnBrk="1" hangingPunct="1">
              <a:spcBef>
                <a:spcPct val="20000"/>
              </a:spcBef>
            </a:pPr>
            <a:r>
              <a:rPr lang="en-US" sz="2800" i="0">
                <a:solidFill>
                  <a:schemeClr val="folHlink"/>
                </a:solidFill>
                <a:latin typeface="Arial" charset="0"/>
              </a:rPr>
              <a:t>b) Diện tích hình </a:t>
            </a:r>
            <a:r>
              <a:rPr lang="en-US" sz="2800" i="0">
                <a:solidFill>
                  <a:schemeClr val="hlink"/>
                </a:solidFill>
                <a:latin typeface="Arial" charset="0"/>
              </a:rPr>
              <a:t>P</a:t>
            </a:r>
            <a:r>
              <a:rPr lang="en-US" sz="2800" i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n-US" sz="2800" i="0" u="sng">
                <a:solidFill>
                  <a:schemeClr val="tx2"/>
                </a:solidFill>
                <a:latin typeface="Arial" charset="0"/>
              </a:rPr>
              <a:t>lớn h</a:t>
            </a:r>
            <a:r>
              <a:rPr lang="vi-VN" sz="2800" i="0" u="sng">
                <a:solidFill>
                  <a:schemeClr val="tx2"/>
                </a:solidFill>
                <a:latin typeface="Arial" charset="0"/>
              </a:rPr>
              <a:t>ơ</a:t>
            </a:r>
            <a:r>
              <a:rPr lang="en-US" sz="2800" i="0" u="sng">
                <a:solidFill>
                  <a:schemeClr val="tx2"/>
                </a:solidFill>
                <a:latin typeface="Arial" charset="0"/>
              </a:rPr>
              <a:t>n</a:t>
            </a:r>
            <a:r>
              <a:rPr lang="en-US" sz="2800" i="0">
                <a:solidFill>
                  <a:schemeClr val="folHlink"/>
                </a:solidFill>
                <a:latin typeface="Arial" charset="0"/>
              </a:rPr>
              <a:t> diện tích hình </a:t>
            </a:r>
            <a:r>
              <a:rPr lang="en-US" sz="2800" i="0">
                <a:solidFill>
                  <a:srgbClr val="46D4F6"/>
                </a:solidFill>
                <a:latin typeface="Arial" charset="0"/>
              </a:rPr>
              <a:t>Q</a:t>
            </a:r>
            <a:r>
              <a:rPr lang="en-US" sz="2800" i="0">
                <a:solidFill>
                  <a:schemeClr val="folHlink"/>
                </a:solidFill>
                <a:latin typeface="Arial" charset="0"/>
              </a:rPr>
              <a:t>.</a:t>
            </a:r>
            <a:endParaRPr lang="en-US" sz="2800" b="0" i="0">
              <a:latin typeface="Arial" charset="0"/>
            </a:endParaRPr>
          </a:p>
        </p:txBody>
      </p:sp>
      <p:pic>
        <p:nvPicPr>
          <p:cNvPr id="63561" name="j0212986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j0214098.wav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316913" y="623728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63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63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8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3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63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1000"/>
                                        <p:tgtEl>
                                          <p:spTgt spid="635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1000"/>
                                        <p:tgtEl>
                                          <p:spTgt spid="635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1000"/>
                                        <p:tgtEl>
                                          <p:spTgt spid="635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1000"/>
                                        <p:tgtEl>
                                          <p:spTgt spid="635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8" dur="1000"/>
                                        <p:tgtEl>
                                          <p:spTgt spid="635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1" dur="1000"/>
                                        <p:tgtEl>
                                          <p:spTgt spid="635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4" dur="1000"/>
                                        <p:tgtEl>
                                          <p:spTgt spid="635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1000"/>
                                        <p:tgtEl>
                                          <p:spTgt spid="635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0" dur="1000"/>
                                        <p:tgtEl>
                                          <p:spTgt spid="635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3" dur="1000"/>
                                        <p:tgtEl>
                                          <p:spTgt spid="635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6" dur="1000"/>
                                        <p:tgtEl>
                                          <p:spTgt spid="635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1" dur="1000"/>
                                        <p:tgtEl>
                                          <p:spTgt spid="635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4" dur="500"/>
                                        <p:tgtEl>
                                          <p:spTgt spid="635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7" dur="1000"/>
                                        <p:tgtEl>
                                          <p:spTgt spid="635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0" dur="1000"/>
                                        <p:tgtEl>
                                          <p:spTgt spid="635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3" dur="1000"/>
                                        <p:tgtEl>
                                          <p:spTgt spid="635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6" dur="1000"/>
                                        <p:tgtEl>
                                          <p:spTgt spid="635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9" dur="1000"/>
                                        <p:tgtEl>
                                          <p:spTgt spid="635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2" dur="1000"/>
                                        <p:tgtEl>
                                          <p:spTgt spid="635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5" dur="1000"/>
                                        <p:tgtEl>
                                          <p:spTgt spid="635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8" dur="1000"/>
                                        <p:tgtEl>
                                          <p:spTgt spid="635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3" dur="500"/>
                                        <p:tgtEl>
                                          <p:spTgt spid="635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6" dur="500"/>
                                        <p:tgtEl>
                                          <p:spTgt spid="63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1" dur="500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6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6" dur="500"/>
                                        <p:tgtEl>
                                          <p:spTgt spid="6356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9" dur="500"/>
                                        <p:tgtEl>
                                          <p:spTgt spid="6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0" presetID="2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11" dur="500" fill="hold"/>
                                        <p:tgtEl>
                                          <p:spTgt spid="6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2" dur="500" fill="hold"/>
                                        <p:tgtEl>
                                          <p:spTgt spid="6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3" dur="500" fill="hold"/>
                                        <p:tgtEl>
                                          <p:spTgt spid="6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6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6" dur="1" fill="hold"/>
                                        <p:tgtEl>
                                          <p:spTgt spid="6356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3561"/>
                </p:tgtEl>
              </p:cMediaNode>
            </p:audio>
          </p:childTnLst>
        </p:cTn>
      </p:par>
    </p:tnLst>
    <p:bldLst>
      <p:bldP spid="63491" grpId="0" build="p"/>
      <p:bldP spid="63527" grpId="0"/>
      <p:bldP spid="63528" grpId="0"/>
      <p:bldP spid="63529" grpId="0"/>
      <p:bldP spid="63531" grpId="0"/>
      <p:bldP spid="63533" grpId="0"/>
      <p:bldP spid="63535" grpId="0"/>
      <p:bldP spid="63536" grpId="0"/>
      <p:bldP spid="63537" grpId="0"/>
      <p:bldP spid="63538" grpId="0"/>
      <p:bldP spid="63539" grpId="0"/>
      <p:bldP spid="63540" grpId="0"/>
      <p:bldP spid="63541" grpId="0"/>
      <p:bldP spid="63542" grpId="0"/>
      <p:bldP spid="63544" grpId="0"/>
      <p:bldP spid="63545" grpId="0"/>
      <p:bldP spid="63546" grpId="0"/>
      <p:bldP spid="63547" grpId="0"/>
      <p:bldP spid="63548" grpId="0"/>
      <p:bldP spid="63549" grpId="0"/>
      <p:bldP spid="63550" grpId="0"/>
      <p:bldP spid="63551" grpId="0"/>
      <p:bldP spid="63552" grpId="0"/>
      <p:bldP spid="63553" grpId="0"/>
      <p:bldP spid="63560" grpId="0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WordArt 67"/>
          <p:cNvSpPr>
            <a:spLocks noChangeArrowheads="1" noChangeShapeType="1" noTextEdit="1"/>
          </p:cNvSpPr>
          <p:nvPr/>
        </p:nvSpPr>
        <p:spPr bwMode="auto">
          <a:xfrm>
            <a:off x="539750" y="404813"/>
            <a:ext cx="576263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3</a:t>
            </a:r>
          </a:p>
        </p:txBody>
      </p:sp>
      <p:sp>
        <p:nvSpPr>
          <p:cNvPr id="64580" name="Text Box 68"/>
          <p:cNvSpPr txBox="1">
            <a:spLocks noChangeArrowheads="1"/>
          </p:cNvSpPr>
          <p:nvPr/>
        </p:nvSpPr>
        <p:spPr bwMode="auto">
          <a:xfrm>
            <a:off x="88900" y="1052513"/>
            <a:ext cx="8351838" cy="5191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0">
                <a:solidFill>
                  <a:schemeClr val="folHlink"/>
                </a:solidFill>
                <a:latin typeface="Arial" charset="0"/>
              </a:rPr>
              <a:t>So sánh diện tích hình A với diện tích hình B.</a:t>
            </a:r>
          </a:p>
        </p:txBody>
      </p:sp>
      <p:grpSp>
        <p:nvGrpSpPr>
          <p:cNvPr id="2" name="Group 95"/>
          <p:cNvGrpSpPr>
            <a:grpSpLocks noChangeAspect="1"/>
          </p:cNvGrpSpPr>
          <p:nvPr/>
        </p:nvGrpSpPr>
        <p:grpSpPr bwMode="auto">
          <a:xfrm rot="-5400000">
            <a:off x="5817394" y="2504282"/>
            <a:ext cx="2762250" cy="2754312"/>
            <a:chOff x="2646" y="4490"/>
            <a:chExt cx="4349" cy="4337"/>
          </a:xfrm>
        </p:grpSpPr>
        <p:sp>
          <p:nvSpPr>
            <p:cNvPr id="24598" name="AutoShape 96"/>
            <p:cNvSpPr>
              <a:spLocks noChangeAspect="1" noChangeArrowheads="1"/>
            </p:cNvSpPr>
            <p:nvPr/>
          </p:nvSpPr>
          <p:spPr bwMode="auto">
            <a:xfrm>
              <a:off x="2646" y="4490"/>
              <a:ext cx="4349" cy="4337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grpSp>
          <p:nvGrpSpPr>
            <p:cNvPr id="24599" name="Group 97"/>
            <p:cNvGrpSpPr>
              <a:grpSpLocks/>
            </p:cNvGrpSpPr>
            <p:nvPr/>
          </p:nvGrpSpPr>
          <p:grpSpPr bwMode="auto">
            <a:xfrm>
              <a:off x="2654" y="4498"/>
              <a:ext cx="4320" cy="4321"/>
              <a:chOff x="2654" y="4498"/>
              <a:chExt cx="4320" cy="4321"/>
            </a:xfrm>
          </p:grpSpPr>
          <p:sp>
            <p:nvSpPr>
              <p:cNvPr id="24601" name="Rectangle 98"/>
              <p:cNvSpPr>
                <a:spLocks noChangeArrowheads="1"/>
              </p:cNvSpPr>
              <p:nvPr/>
            </p:nvSpPr>
            <p:spPr bwMode="auto">
              <a:xfrm>
                <a:off x="2654" y="4498"/>
                <a:ext cx="1441" cy="1440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4602" name="Rectangle 99"/>
              <p:cNvSpPr>
                <a:spLocks noChangeArrowheads="1"/>
              </p:cNvSpPr>
              <p:nvPr/>
            </p:nvSpPr>
            <p:spPr bwMode="auto">
              <a:xfrm>
                <a:off x="4098" y="4498"/>
                <a:ext cx="1440" cy="1440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4603" name="Rectangle 100"/>
              <p:cNvSpPr>
                <a:spLocks noChangeArrowheads="1"/>
              </p:cNvSpPr>
              <p:nvPr/>
            </p:nvSpPr>
            <p:spPr bwMode="auto">
              <a:xfrm>
                <a:off x="5535" y="4498"/>
                <a:ext cx="1439" cy="1440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4604" name="Rectangle 101"/>
              <p:cNvSpPr>
                <a:spLocks noChangeArrowheads="1"/>
              </p:cNvSpPr>
              <p:nvPr/>
            </p:nvSpPr>
            <p:spPr bwMode="auto">
              <a:xfrm>
                <a:off x="2655" y="5938"/>
                <a:ext cx="1440" cy="1440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4605" name="Rectangle 102"/>
              <p:cNvSpPr>
                <a:spLocks noChangeArrowheads="1"/>
              </p:cNvSpPr>
              <p:nvPr/>
            </p:nvSpPr>
            <p:spPr bwMode="auto">
              <a:xfrm>
                <a:off x="4090" y="5938"/>
                <a:ext cx="1440" cy="1440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4606" name="Rectangle 103"/>
              <p:cNvSpPr>
                <a:spLocks noChangeArrowheads="1"/>
              </p:cNvSpPr>
              <p:nvPr/>
            </p:nvSpPr>
            <p:spPr bwMode="auto">
              <a:xfrm>
                <a:off x="5530" y="5938"/>
                <a:ext cx="1440" cy="1439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4607" name="Rectangle 104"/>
              <p:cNvSpPr>
                <a:spLocks noChangeArrowheads="1"/>
              </p:cNvSpPr>
              <p:nvPr/>
            </p:nvSpPr>
            <p:spPr bwMode="auto">
              <a:xfrm>
                <a:off x="2658" y="7378"/>
                <a:ext cx="1441" cy="1441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4608" name="Rectangle 105"/>
              <p:cNvSpPr>
                <a:spLocks noChangeArrowheads="1"/>
              </p:cNvSpPr>
              <p:nvPr/>
            </p:nvSpPr>
            <p:spPr bwMode="auto">
              <a:xfrm>
                <a:off x="4097" y="7378"/>
                <a:ext cx="1440" cy="1440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4609" name="Rectangle 106"/>
              <p:cNvSpPr>
                <a:spLocks noChangeArrowheads="1"/>
              </p:cNvSpPr>
              <p:nvPr/>
            </p:nvSpPr>
            <p:spPr bwMode="auto">
              <a:xfrm>
                <a:off x="5532" y="7378"/>
                <a:ext cx="1440" cy="1440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</p:grpSp>
        <p:sp>
          <p:nvSpPr>
            <p:cNvPr id="24600" name="Line 107"/>
            <p:cNvSpPr>
              <a:spLocks noChangeShapeType="1"/>
            </p:cNvSpPr>
            <p:nvPr/>
          </p:nvSpPr>
          <p:spPr bwMode="auto">
            <a:xfrm flipV="1">
              <a:off x="2655" y="4498"/>
              <a:ext cx="4332" cy="432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39"/>
          <p:cNvGrpSpPr>
            <a:grpSpLocks/>
          </p:cNvGrpSpPr>
          <p:nvPr/>
        </p:nvGrpSpPr>
        <p:grpSpPr bwMode="auto">
          <a:xfrm>
            <a:off x="228600" y="2503488"/>
            <a:ext cx="5480050" cy="2743200"/>
            <a:chOff x="158" y="1616"/>
            <a:chExt cx="3452" cy="1728"/>
          </a:xfrm>
        </p:grpSpPr>
        <p:grpSp>
          <p:nvGrpSpPr>
            <p:cNvPr id="24584" name="Group 108"/>
            <p:cNvGrpSpPr>
              <a:grpSpLocks/>
            </p:cNvGrpSpPr>
            <p:nvPr/>
          </p:nvGrpSpPr>
          <p:grpSpPr bwMode="auto">
            <a:xfrm>
              <a:off x="158" y="1616"/>
              <a:ext cx="1727" cy="1728"/>
              <a:chOff x="6004" y="10079"/>
              <a:chExt cx="4319" cy="4321"/>
            </a:xfrm>
          </p:grpSpPr>
          <p:sp>
            <p:nvSpPr>
              <p:cNvPr id="24592" name="Rectangle 109"/>
              <p:cNvSpPr>
                <a:spLocks noChangeArrowheads="1"/>
              </p:cNvSpPr>
              <p:nvPr/>
            </p:nvSpPr>
            <p:spPr bwMode="auto">
              <a:xfrm>
                <a:off x="8883" y="11519"/>
                <a:ext cx="1440" cy="1440"/>
              </a:xfrm>
              <a:prstGeom prst="rect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4593" name="Rectangle 110"/>
              <p:cNvSpPr>
                <a:spLocks noChangeArrowheads="1"/>
              </p:cNvSpPr>
              <p:nvPr/>
            </p:nvSpPr>
            <p:spPr bwMode="auto">
              <a:xfrm>
                <a:off x="8883" y="12959"/>
                <a:ext cx="1440" cy="1440"/>
              </a:xfrm>
              <a:prstGeom prst="rect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4594" name="Rectangle 111"/>
              <p:cNvSpPr>
                <a:spLocks noChangeArrowheads="1"/>
              </p:cNvSpPr>
              <p:nvPr/>
            </p:nvSpPr>
            <p:spPr bwMode="auto">
              <a:xfrm>
                <a:off x="7443" y="12959"/>
                <a:ext cx="1440" cy="1440"/>
              </a:xfrm>
              <a:prstGeom prst="rect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4595" name="AutoShape 112"/>
              <p:cNvSpPr>
                <a:spLocks noChangeArrowheads="1"/>
              </p:cNvSpPr>
              <p:nvPr/>
            </p:nvSpPr>
            <p:spPr bwMode="auto">
              <a:xfrm rot="-5400000">
                <a:off x="6004" y="12960"/>
                <a:ext cx="1440" cy="1440"/>
              </a:xfrm>
              <a:prstGeom prst="rtTriangle">
                <a:avLst/>
              </a:prstGeom>
              <a:solidFill>
                <a:srgbClr val="FFFF00"/>
              </a:solidFill>
              <a:ln w="9525" algn="ctr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4596" name="AutoShape 113"/>
              <p:cNvSpPr>
                <a:spLocks noChangeArrowheads="1"/>
              </p:cNvSpPr>
              <p:nvPr/>
            </p:nvSpPr>
            <p:spPr bwMode="auto">
              <a:xfrm rot="-5400000">
                <a:off x="8883" y="10079"/>
                <a:ext cx="1440" cy="1440"/>
              </a:xfrm>
              <a:prstGeom prst="rtTriangle">
                <a:avLst/>
              </a:prstGeom>
              <a:solidFill>
                <a:srgbClr val="FFFF00"/>
              </a:solidFill>
              <a:ln w="9525" algn="ctr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4597" name="AutoShape 114"/>
              <p:cNvSpPr>
                <a:spLocks noChangeArrowheads="1"/>
              </p:cNvSpPr>
              <p:nvPr/>
            </p:nvSpPr>
            <p:spPr bwMode="auto">
              <a:xfrm rot="-5400000">
                <a:off x="7443" y="11519"/>
                <a:ext cx="1440" cy="1440"/>
              </a:xfrm>
              <a:prstGeom prst="rtTriangle">
                <a:avLst/>
              </a:prstGeom>
              <a:solidFill>
                <a:srgbClr val="FFFF00"/>
              </a:solidFill>
              <a:ln w="9525" algn="ctr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24585" name="Group 115"/>
            <p:cNvGrpSpPr>
              <a:grpSpLocks/>
            </p:cNvGrpSpPr>
            <p:nvPr/>
          </p:nvGrpSpPr>
          <p:grpSpPr bwMode="auto">
            <a:xfrm rot="5400000">
              <a:off x="1882" y="1617"/>
              <a:ext cx="1727" cy="1728"/>
              <a:chOff x="6004" y="10079"/>
              <a:chExt cx="4319" cy="4321"/>
            </a:xfrm>
          </p:grpSpPr>
          <p:sp>
            <p:nvSpPr>
              <p:cNvPr id="24586" name="Rectangle 116"/>
              <p:cNvSpPr>
                <a:spLocks noChangeArrowheads="1"/>
              </p:cNvSpPr>
              <p:nvPr/>
            </p:nvSpPr>
            <p:spPr bwMode="auto">
              <a:xfrm>
                <a:off x="8883" y="11519"/>
                <a:ext cx="1440" cy="1440"/>
              </a:xfrm>
              <a:prstGeom prst="rect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4587" name="Rectangle 117"/>
              <p:cNvSpPr>
                <a:spLocks noChangeArrowheads="1"/>
              </p:cNvSpPr>
              <p:nvPr/>
            </p:nvSpPr>
            <p:spPr bwMode="auto">
              <a:xfrm>
                <a:off x="8883" y="12959"/>
                <a:ext cx="1440" cy="1440"/>
              </a:xfrm>
              <a:prstGeom prst="rect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4588" name="Rectangle 118"/>
              <p:cNvSpPr>
                <a:spLocks noChangeArrowheads="1"/>
              </p:cNvSpPr>
              <p:nvPr/>
            </p:nvSpPr>
            <p:spPr bwMode="auto">
              <a:xfrm>
                <a:off x="7443" y="12959"/>
                <a:ext cx="1440" cy="1440"/>
              </a:xfrm>
              <a:prstGeom prst="rect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4589" name="AutoShape 119"/>
              <p:cNvSpPr>
                <a:spLocks noChangeArrowheads="1"/>
              </p:cNvSpPr>
              <p:nvPr/>
            </p:nvSpPr>
            <p:spPr bwMode="auto">
              <a:xfrm rot="-5400000">
                <a:off x="6004" y="12960"/>
                <a:ext cx="1440" cy="1440"/>
              </a:xfrm>
              <a:prstGeom prst="rtTriangle">
                <a:avLst/>
              </a:prstGeom>
              <a:solidFill>
                <a:srgbClr val="FFFF00"/>
              </a:solidFill>
              <a:ln w="9525" algn="ctr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4590" name="AutoShape 120"/>
              <p:cNvSpPr>
                <a:spLocks noChangeArrowheads="1"/>
              </p:cNvSpPr>
              <p:nvPr/>
            </p:nvSpPr>
            <p:spPr bwMode="auto">
              <a:xfrm rot="-5400000">
                <a:off x="8883" y="10079"/>
                <a:ext cx="1440" cy="1440"/>
              </a:xfrm>
              <a:prstGeom prst="rtTriangle">
                <a:avLst/>
              </a:prstGeom>
              <a:solidFill>
                <a:srgbClr val="FFFF00"/>
              </a:solidFill>
              <a:ln w="9525" algn="ctr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4591" name="AutoShape 121"/>
              <p:cNvSpPr>
                <a:spLocks noChangeArrowheads="1"/>
              </p:cNvSpPr>
              <p:nvPr/>
            </p:nvSpPr>
            <p:spPr bwMode="auto">
              <a:xfrm rot="-5400000">
                <a:off x="7443" y="11519"/>
                <a:ext cx="1440" cy="1440"/>
              </a:xfrm>
              <a:prstGeom prst="rtTriangle">
                <a:avLst/>
              </a:prstGeom>
              <a:solidFill>
                <a:srgbClr val="FFFF00"/>
              </a:solidFill>
              <a:ln w="9525" algn="ctr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</p:grpSp>
      </p:grpSp>
      <p:sp>
        <p:nvSpPr>
          <p:cNvPr id="24582" name="Text Box 122"/>
          <p:cNvSpPr txBox="1">
            <a:spLocks noChangeArrowheads="1"/>
          </p:cNvSpPr>
          <p:nvPr/>
        </p:nvSpPr>
        <p:spPr bwMode="auto">
          <a:xfrm>
            <a:off x="1893888" y="5734050"/>
            <a:ext cx="118745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latin typeface="Arial" charset="0"/>
              </a:rPr>
              <a:t>Hình A</a:t>
            </a:r>
          </a:p>
        </p:txBody>
      </p:sp>
      <p:sp>
        <p:nvSpPr>
          <p:cNvPr id="24583" name="Text Box 123"/>
          <p:cNvSpPr txBox="1">
            <a:spLocks noChangeArrowheads="1"/>
          </p:cNvSpPr>
          <p:nvPr/>
        </p:nvSpPr>
        <p:spPr bwMode="auto">
          <a:xfrm>
            <a:off x="6651625" y="5734050"/>
            <a:ext cx="1176338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latin typeface="Arial" charset="0"/>
              </a:rPr>
              <a:t>Hình B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45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8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WordArt 2"/>
          <p:cNvSpPr>
            <a:spLocks noChangeArrowheads="1" noChangeShapeType="1" noTextEdit="1"/>
          </p:cNvSpPr>
          <p:nvPr/>
        </p:nvSpPr>
        <p:spPr bwMode="auto">
          <a:xfrm>
            <a:off x="539750" y="404813"/>
            <a:ext cx="576263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3</a:t>
            </a:r>
          </a:p>
        </p:txBody>
      </p:sp>
      <p:sp>
        <p:nvSpPr>
          <p:cNvPr id="25603" name="AutoShape 4"/>
          <p:cNvSpPr>
            <a:spLocks noChangeAspect="1" noChangeArrowheads="1"/>
          </p:cNvSpPr>
          <p:nvPr/>
        </p:nvSpPr>
        <p:spPr bwMode="auto">
          <a:xfrm>
            <a:off x="5818188" y="2565400"/>
            <a:ext cx="2762250" cy="27543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Arial" charset="0"/>
            </a:endParaRPr>
          </a:p>
        </p:txBody>
      </p:sp>
      <p:sp>
        <p:nvSpPr>
          <p:cNvPr id="110595" name="Text Box 3"/>
          <p:cNvSpPr txBox="1">
            <a:spLocks noChangeArrowheads="1"/>
          </p:cNvSpPr>
          <p:nvPr/>
        </p:nvSpPr>
        <p:spPr bwMode="auto">
          <a:xfrm>
            <a:off x="1042988" y="1125538"/>
            <a:ext cx="7058025" cy="5191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0">
                <a:solidFill>
                  <a:schemeClr val="folHlink"/>
                </a:solidFill>
                <a:latin typeface="Arial" charset="0"/>
              </a:rPr>
              <a:t>Diện tích hình </a:t>
            </a:r>
            <a:r>
              <a:rPr lang="en-US" sz="2800" i="0">
                <a:solidFill>
                  <a:srgbClr val="0000FF"/>
                </a:solidFill>
                <a:latin typeface="Arial" charset="0"/>
              </a:rPr>
              <a:t>B</a:t>
            </a:r>
            <a:r>
              <a:rPr lang="en-US" sz="2800" i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n-US" sz="2800" i="0" u="sng">
                <a:solidFill>
                  <a:srgbClr val="FA0606"/>
                </a:solidFill>
                <a:latin typeface="Arial" charset="0"/>
              </a:rPr>
              <a:t>bằng</a:t>
            </a:r>
            <a:r>
              <a:rPr lang="en-US" sz="2800" i="0">
                <a:solidFill>
                  <a:schemeClr val="folHlink"/>
                </a:solidFill>
                <a:latin typeface="Arial" charset="0"/>
              </a:rPr>
              <a:t> diện tích hình A</a:t>
            </a:r>
          </a:p>
        </p:txBody>
      </p:sp>
      <p:grpSp>
        <p:nvGrpSpPr>
          <p:cNvPr id="25605" name="Group 5"/>
          <p:cNvGrpSpPr>
            <a:grpSpLocks/>
          </p:cNvGrpSpPr>
          <p:nvPr/>
        </p:nvGrpSpPr>
        <p:grpSpPr bwMode="auto">
          <a:xfrm>
            <a:off x="6011863" y="2543175"/>
            <a:ext cx="2744787" cy="2744788"/>
            <a:chOff x="2654" y="4498"/>
            <a:chExt cx="4320" cy="4321"/>
          </a:xfrm>
        </p:grpSpPr>
        <p:sp>
          <p:nvSpPr>
            <p:cNvPr id="25646" name="Rectangle 6"/>
            <p:cNvSpPr>
              <a:spLocks noChangeArrowheads="1"/>
            </p:cNvSpPr>
            <p:nvPr/>
          </p:nvSpPr>
          <p:spPr bwMode="auto">
            <a:xfrm>
              <a:off x="2654" y="4498"/>
              <a:ext cx="1441" cy="14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47" name="Rectangle 7"/>
            <p:cNvSpPr>
              <a:spLocks noChangeArrowheads="1"/>
            </p:cNvSpPr>
            <p:nvPr/>
          </p:nvSpPr>
          <p:spPr bwMode="auto">
            <a:xfrm>
              <a:off x="4098" y="4498"/>
              <a:ext cx="1440" cy="14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48" name="Rectangle 8"/>
            <p:cNvSpPr>
              <a:spLocks noChangeArrowheads="1"/>
            </p:cNvSpPr>
            <p:nvPr/>
          </p:nvSpPr>
          <p:spPr bwMode="auto">
            <a:xfrm>
              <a:off x="5535" y="4498"/>
              <a:ext cx="1439" cy="14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49" name="Rectangle 9"/>
            <p:cNvSpPr>
              <a:spLocks noChangeArrowheads="1"/>
            </p:cNvSpPr>
            <p:nvPr/>
          </p:nvSpPr>
          <p:spPr bwMode="auto">
            <a:xfrm>
              <a:off x="2655" y="5938"/>
              <a:ext cx="1440" cy="14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50" name="Rectangle 10"/>
            <p:cNvSpPr>
              <a:spLocks noChangeArrowheads="1"/>
            </p:cNvSpPr>
            <p:nvPr/>
          </p:nvSpPr>
          <p:spPr bwMode="auto">
            <a:xfrm>
              <a:off x="4090" y="5938"/>
              <a:ext cx="1440" cy="14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51" name="Rectangle 11"/>
            <p:cNvSpPr>
              <a:spLocks noChangeArrowheads="1"/>
            </p:cNvSpPr>
            <p:nvPr/>
          </p:nvSpPr>
          <p:spPr bwMode="auto">
            <a:xfrm>
              <a:off x="5530" y="5938"/>
              <a:ext cx="1440" cy="143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52" name="Rectangle 12"/>
            <p:cNvSpPr>
              <a:spLocks noChangeArrowheads="1"/>
            </p:cNvSpPr>
            <p:nvPr/>
          </p:nvSpPr>
          <p:spPr bwMode="auto">
            <a:xfrm>
              <a:off x="2658" y="7378"/>
              <a:ext cx="1441" cy="144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53" name="Rectangle 13"/>
            <p:cNvSpPr>
              <a:spLocks noChangeArrowheads="1"/>
            </p:cNvSpPr>
            <p:nvPr/>
          </p:nvSpPr>
          <p:spPr bwMode="auto">
            <a:xfrm>
              <a:off x="4097" y="7378"/>
              <a:ext cx="1440" cy="14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54" name="Rectangle 14"/>
            <p:cNvSpPr>
              <a:spLocks noChangeArrowheads="1"/>
            </p:cNvSpPr>
            <p:nvPr/>
          </p:nvSpPr>
          <p:spPr bwMode="auto">
            <a:xfrm>
              <a:off x="5532" y="7378"/>
              <a:ext cx="1440" cy="14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25606" name="Group 15"/>
          <p:cNvGrpSpPr>
            <a:grpSpLocks/>
          </p:cNvGrpSpPr>
          <p:nvPr/>
        </p:nvGrpSpPr>
        <p:grpSpPr bwMode="auto">
          <a:xfrm>
            <a:off x="241300" y="2559050"/>
            <a:ext cx="5480050" cy="2743200"/>
            <a:chOff x="158" y="1616"/>
            <a:chExt cx="3452" cy="1728"/>
          </a:xfrm>
        </p:grpSpPr>
        <p:grpSp>
          <p:nvGrpSpPr>
            <p:cNvPr id="25632" name="Group 16"/>
            <p:cNvGrpSpPr>
              <a:grpSpLocks/>
            </p:cNvGrpSpPr>
            <p:nvPr/>
          </p:nvGrpSpPr>
          <p:grpSpPr bwMode="auto">
            <a:xfrm>
              <a:off x="158" y="1616"/>
              <a:ext cx="1727" cy="1728"/>
              <a:chOff x="6004" y="10079"/>
              <a:chExt cx="4319" cy="4321"/>
            </a:xfrm>
          </p:grpSpPr>
          <p:sp>
            <p:nvSpPr>
              <p:cNvPr id="25640" name="Rectangle 17"/>
              <p:cNvSpPr>
                <a:spLocks noChangeArrowheads="1"/>
              </p:cNvSpPr>
              <p:nvPr/>
            </p:nvSpPr>
            <p:spPr bwMode="auto">
              <a:xfrm>
                <a:off x="8883" y="11519"/>
                <a:ext cx="1440" cy="1440"/>
              </a:xfrm>
              <a:prstGeom prst="rect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5641" name="Rectangle 18"/>
              <p:cNvSpPr>
                <a:spLocks noChangeArrowheads="1"/>
              </p:cNvSpPr>
              <p:nvPr/>
            </p:nvSpPr>
            <p:spPr bwMode="auto">
              <a:xfrm>
                <a:off x="8883" y="12959"/>
                <a:ext cx="1440" cy="1440"/>
              </a:xfrm>
              <a:prstGeom prst="rect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5642" name="Rectangle 19"/>
              <p:cNvSpPr>
                <a:spLocks noChangeArrowheads="1"/>
              </p:cNvSpPr>
              <p:nvPr/>
            </p:nvSpPr>
            <p:spPr bwMode="auto">
              <a:xfrm>
                <a:off x="7443" y="12959"/>
                <a:ext cx="1440" cy="1440"/>
              </a:xfrm>
              <a:prstGeom prst="rect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5643" name="AutoShape 20"/>
              <p:cNvSpPr>
                <a:spLocks noChangeArrowheads="1"/>
              </p:cNvSpPr>
              <p:nvPr/>
            </p:nvSpPr>
            <p:spPr bwMode="auto">
              <a:xfrm rot="-5400000">
                <a:off x="6004" y="12960"/>
                <a:ext cx="1440" cy="1440"/>
              </a:xfrm>
              <a:prstGeom prst="rtTriangle">
                <a:avLst/>
              </a:prstGeom>
              <a:solidFill>
                <a:srgbClr val="FFFF00"/>
              </a:solidFill>
              <a:ln w="9525" algn="ctr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5644" name="AutoShape 21"/>
              <p:cNvSpPr>
                <a:spLocks noChangeArrowheads="1"/>
              </p:cNvSpPr>
              <p:nvPr/>
            </p:nvSpPr>
            <p:spPr bwMode="auto">
              <a:xfrm rot="-5400000">
                <a:off x="8883" y="10079"/>
                <a:ext cx="1440" cy="1440"/>
              </a:xfrm>
              <a:prstGeom prst="rtTriangle">
                <a:avLst/>
              </a:prstGeom>
              <a:solidFill>
                <a:srgbClr val="FFFF00"/>
              </a:solidFill>
              <a:ln w="9525" algn="ctr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5645" name="AutoShape 22"/>
              <p:cNvSpPr>
                <a:spLocks noChangeArrowheads="1"/>
              </p:cNvSpPr>
              <p:nvPr/>
            </p:nvSpPr>
            <p:spPr bwMode="auto">
              <a:xfrm rot="-5400000">
                <a:off x="7443" y="11519"/>
                <a:ext cx="1440" cy="1440"/>
              </a:xfrm>
              <a:prstGeom prst="rtTriangle">
                <a:avLst/>
              </a:prstGeom>
              <a:solidFill>
                <a:srgbClr val="FFFF00"/>
              </a:solidFill>
              <a:ln w="9525" algn="ctr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25633" name="Group 23"/>
            <p:cNvGrpSpPr>
              <a:grpSpLocks/>
            </p:cNvGrpSpPr>
            <p:nvPr/>
          </p:nvGrpSpPr>
          <p:grpSpPr bwMode="auto">
            <a:xfrm rot="5400000">
              <a:off x="1882" y="1617"/>
              <a:ext cx="1727" cy="1728"/>
              <a:chOff x="6004" y="10079"/>
              <a:chExt cx="4319" cy="4321"/>
            </a:xfrm>
          </p:grpSpPr>
          <p:sp>
            <p:nvSpPr>
              <p:cNvPr id="25634" name="Rectangle 24"/>
              <p:cNvSpPr>
                <a:spLocks noChangeArrowheads="1"/>
              </p:cNvSpPr>
              <p:nvPr/>
            </p:nvSpPr>
            <p:spPr bwMode="auto">
              <a:xfrm>
                <a:off x="8883" y="11519"/>
                <a:ext cx="1440" cy="1440"/>
              </a:xfrm>
              <a:prstGeom prst="rect">
                <a:avLst/>
              </a:prstGeom>
              <a:solidFill>
                <a:srgbClr val="FFFF00"/>
              </a:solidFill>
              <a:ln w="9525" algn="ctr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5635" name="Rectangle 25"/>
              <p:cNvSpPr>
                <a:spLocks noChangeArrowheads="1"/>
              </p:cNvSpPr>
              <p:nvPr/>
            </p:nvSpPr>
            <p:spPr bwMode="auto">
              <a:xfrm>
                <a:off x="8883" y="12959"/>
                <a:ext cx="1440" cy="1440"/>
              </a:xfrm>
              <a:prstGeom prst="rect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5636" name="Rectangle 26"/>
              <p:cNvSpPr>
                <a:spLocks noChangeArrowheads="1"/>
              </p:cNvSpPr>
              <p:nvPr/>
            </p:nvSpPr>
            <p:spPr bwMode="auto">
              <a:xfrm>
                <a:off x="7443" y="12959"/>
                <a:ext cx="1440" cy="1440"/>
              </a:xfrm>
              <a:prstGeom prst="rect">
                <a:avLst/>
              </a:prstGeom>
              <a:solidFill>
                <a:srgbClr val="FFFF00"/>
              </a:solidFill>
              <a:ln w="9525" algn="ctr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5637" name="AutoShape 27"/>
              <p:cNvSpPr>
                <a:spLocks noChangeArrowheads="1"/>
              </p:cNvSpPr>
              <p:nvPr/>
            </p:nvSpPr>
            <p:spPr bwMode="auto">
              <a:xfrm rot="-5400000">
                <a:off x="6004" y="12960"/>
                <a:ext cx="1440" cy="1440"/>
              </a:xfrm>
              <a:prstGeom prst="rtTriangle">
                <a:avLst/>
              </a:prstGeom>
              <a:solidFill>
                <a:srgbClr val="FFFF00"/>
              </a:solidFill>
              <a:ln w="9525" algn="ctr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5638" name="AutoShape 28"/>
              <p:cNvSpPr>
                <a:spLocks noChangeArrowheads="1"/>
              </p:cNvSpPr>
              <p:nvPr/>
            </p:nvSpPr>
            <p:spPr bwMode="auto">
              <a:xfrm rot="-5400000">
                <a:off x="8883" y="10079"/>
                <a:ext cx="1440" cy="1440"/>
              </a:xfrm>
              <a:prstGeom prst="rtTriangle">
                <a:avLst/>
              </a:prstGeom>
              <a:solidFill>
                <a:srgbClr val="FFFF00"/>
              </a:solidFill>
              <a:ln w="9525" algn="ctr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5639" name="AutoShape 29"/>
              <p:cNvSpPr>
                <a:spLocks noChangeArrowheads="1"/>
              </p:cNvSpPr>
              <p:nvPr/>
            </p:nvSpPr>
            <p:spPr bwMode="auto">
              <a:xfrm rot="-5400000">
                <a:off x="7443" y="11519"/>
                <a:ext cx="1440" cy="1440"/>
              </a:xfrm>
              <a:prstGeom prst="rtTriangle">
                <a:avLst/>
              </a:prstGeom>
              <a:solidFill>
                <a:srgbClr val="FFFF00"/>
              </a:solidFill>
              <a:ln w="9525" algn="ctr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</p:grpSp>
      </p:grpSp>
      <p:sp>
        <p:nvSpPr>
          <p:cNvPr id="25607" name="Text Box 31"/>
          <p:cNvSpPr txBox="1">
            <a:spLocks noChangeArrowheads="1"/>
          </p:cNvSpPr>
          <p:nvPr/>
        </p:nvSpPr>
        <p:spPr bwMode="auto">
          <a:xfrm>
            <a:off x="1893888" y="5734050"/>
            <a:ext cx="118745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latin typeface="Arial" charset="0"/>
              </a:rPr>
              <a:t>Hình A</a:t>
            </a:r>
          </a:p>
        </p:txBody>
      </p:sp>
      <p:sp>
        <p:nvSpPr>
          <p:cNvPr id="25608" name="Text Box 32"/>
          <p:cNvSpPr txBox="1">
            <a:spLocks noChangeArrowheads="1"/>
          </p:cNvSpPr>
          <p:nvPr/>
        </p:nvSpPr>
        <p:spPr bwMode="auto">
          <a:xfrm>
            <a:off x="6651625" y="5734050"/>
            <a:ext cx="1176338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latin typeface="Arial" charset="0"/>
              </a:rPr>
              <a:t>Hình B</a:t>
            </a:r>
          </a:p>
        </p:txBody>
      </p:sp>
      <p:grpSp>
        <p:nvGrpSpPr>
          <p:cNvPr id="6" name="Group 33"/>
          <p:cNvGrpSpPr>
            <a:grpSpLocks/>
          </p:cNvGrpSpPr>
          <p:nvPr/>
        </p:nvGrpSpPr>
        <p:grpSpPr bwMode="auto">
          <a:xfrm rot="-5400000">
            <a:off x="6012656" y="2542382"/>
            <a:ext cx="2741613" cy="2743200"/>
            <a:chOff x="6004" y="10079"/>
            <a:chExt cx="4319" cy="4321"/>
          </a:xfrm>
        </p:grpSpPr>
        <p:sp>
          <p:nvSpPr>
            <p:cNvPr id="25626" name="Rectangle 34"/>
            <p:cNvSpPr>
              <a:spLocks noChangeArrowheads="1"/>
            </p:cNvSpPr>
            <p:nvPr/>
          </p:nvSpPr>
          <p:spPr bwMode="auto">
            <a:xfrm>
              <a:off x="8883" y="11519"/>
              <a:ext cx="1440" cy="1440"/>
            </a:xfrm>
            <a:prstGeom prst="rect">
              <a:avLst/>
            </a:prstGeom>
            <a:solidFill>
              <a:srgbClr val="0000FF"/>
            </a:solidFill>
            <a:ln w="9525" algn="ctr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27" name="Rectangle 35"/>
            <p:cNvSpPr>
              <a:spLocks noChangeArrowheads="1"/>
            </p:cNvSpPr>
            <p:nvPr/>
          </p:nvSpPr>
          <p:spPr bwMode="auto">
            <a:xfrm>
              <a:off x="8883" y="12959"/>
              <a:ext cx="1440" cy="1440"/>
            </a:xfrm>
            <a:prstGeom prst="rect">
              <a:avLst/>
            </a:prstGeom>
            <a:solidFill>
              <a:srgbClr val="0000FF"/>
            </a:solidFill>
            <a:ln w="9525" algn="ctr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28" name="Rectangle 36"/>
            <p:cNvSpPr>
              <a:spLocks noChangeArrowheads="1"/>
            </p:cNvSpPr>
            <p:nvPr/>
          </p:nvSpPr>
          <p:spPr bwMode="auto">
            <a:xfrm>
              <a:off x="7443" y="12959"/>
              <a:ext cx="1440" cy="1440"/>
            </a:xfrm>
            <a:prstGeom prst="rect">
              <a:avLst/>
            </a:prstGeom>
            <a:solidFill>
              <a:srgbClr val="0000FF"/>
            </a:solidFill>
            <a:ln w="9525" algn="ctr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29" name="AutoShape 37"/>
            <p:cNvSpPr>
              <a:spLocks noChangeArrowheads="1"/>
            </p:cNvSpPr>
            <p:nvPr/>
          </p:nvSpPr>
          <p:spPr bwMode="auto">
            <a:xfrm rot="-5400000">
              <a:off x="6004" y="12960"/>
              <a:ext cx="1440" cy="1440"/>
            </a:xfrm>
            <a:prstGeom prst="rtTriangle">
              <a:avLst/>
            </a:prstGeom>
            <a:solidFill>
              <a:srgbClr val="0000FF"/>
            </a:solidFill>
            <a:ln w="9525" algn="ctr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30" name="AutoShape 38"/>
            <p:cNvSpPr>
              <a:spLocks noChangeArrowheads="1"/>
            </p:cNvSpPr>
            <p:nvPr/>
          </p:nvSpPr>
          <p:spPr bwMode="auto">
            <a:xfrm rot="-5400000">
              <a:off x="8883" y="10079"/>
              <a:ext cx="1440" cy="1440"/>
            </a:xfrm>
            <a:prstGeom prst="rtTriangle">
              <a:avLst/>
            </a:prstGeom>
            <a:solidFill>
              <a:srgbClr val="0000FF"/>
            </a:solidFill>
            <a:ln w="9525" algn="ctr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31" name="AutoShape 39"/>
            <p:cNvSpPr>
              <a:spLocks noChangeArrowheads="1"/>
            </p:cNvSpPr>
            <p:nvPr/>
          </p:nvSpPr>
          <p:spPr bwMode="auto">
            <a:xfrm rot="-5400000">
              <a:off x="7443" y="11519"/>
              <a:ext cx="1440" cy="1440"/>
            </a:xfrm>
            <a:prstGeom prst="rtTriangle">
              <a:avLst/>
            </a:prstGeom>
            <a:solidFill>
              <a:srgbClr val="0000FF"/>
            </a:solidFill>
            <a:ln w="9525" algn="ctr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7" name="Group 40"/>
          <p:cNvGrpSpPr>
            <a:grpSpLocks/>
          </p:cNvGrpSpPr>
          <p:nvPr/>
        </p:nvGrpSpPr>
        <p:grpSpPr bwMode="auto">
          <a:xfrm rot="5400000">
            <a:off x="6012656" y="2548732"/>
            <a:ext cx="2741613" cy="2743200"/>
            <a:chOff x="6004" y="10079"/>
            <a:chExt cx="4319" cy="4321"/>
          </a:xfrm>
        </p:grpSpPr>
        <p:sp>
          <p:nvSpPr>
            <p:cNvPr id="25620" name="Rectangle 41"/>
            <p:cNvSpPr>
              <a:spLocks noChangeArrowheads="1"/>
            </p:cNvSpPr>
            <p:nvPr/>
          </p:nvSpPr>
          <p:spPr bwMode="auto">
            <a:xfrm>
              <a:off x="8883" y="11519"/>
              <a:ext cx="1440" cy="1440"/>
            </a:xfrm>
            <a:prstGeom prst="rect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21" name="Rectangle 42"/>
            <p:cNvSpPr>
              <a:spLocks noChangeArrowheads="1"/>
            </p:cNvSpPr>
            <p:nvPr/>
          </p:nvSpPr>
          <p:spPr bwMode="auto">
            <a:xfrm>
              <a:off x="8883" y="12959"/>
              <a:ext cx="1440" cy="1440"/>
            </a:xfrm>
            <a:prstGeom prst="rect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22" name="Rectangle 43"/>
            <p:cNvSpPr>
              <a:spLocks noChangeArrowheads="1"/>
            </p:cNvSpPr>
            <p:nvPr/>
          </p:nvSpPr>
          <p:spPr bwMode="auto">
            <a:xfrm>
              <a:off x="7443" y="12959"/>
              <a:ext cx="1440" cy="1440"/>
            </a:xfrm>
            <a:prstGeom prst="rect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23" name="AutoShape 44"/>
            <p:cNvSpPr>
              <a:spLocks noChangeArrowheads="1"/>
            </p:cNvSpPr>
            <p:nvPr/>
          </p:nvSpPr>
          <p:spPr bwMode="auto">
            <a:xfrm rot="-5400000">
              <a:off x="6004" y="12960"/>
              <a:ext cx="1440" cy="1440"/>
            </a:xfrm>
            <a:prstGeom prst="rtTriangle">
              <a:avLst/>
            </a:prstGeom>
            <a:solidFill>
              <a:srgbClr val="0000FF"/>
            </a:solidFill>
            <a:ln w="9525" algn="ctr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24" name="AutoShape 45"/>
            <p:cNvSpPr>
              <a:spLocks noChangeArrowheads="1"/>
            </p:cNvSpPr>
            <p:nvPr/>
          </p:nvSpPr>
          <p:spPr bwMode="auto">
            <a:xfrm rot="-5400000">
              <a:off x="8883" y="10079"/>
              <a:ext cx="1440" cy="1440"/>
            </a:xfrm>
            <a:prstGeom prst="rtTriangle">
              <a:avLst/>
            </a:prstGeom>
            <a:solidFill>
              <a:srgbClr val="0000FF"/>
            </a:solidFill>
            <a:ln w="9525" algn="ctr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25" name="AutoShape 46"/>
            <p:cNvSpPr>
              <a:spLocks noChangeArrowheads="1"/>
            </p:cNvSpPr>
            <p:nvPr/>
          </p:nvSpPr>
          <p:spPr bwMode="auto">
            <a:xfrm rot="-5400000">
              <a:off x="7443" y="11519"/>
              <a:ext cx="1440" cy="1440"/>
            </a:xfrm>
            <a:prstGeom prst="rtTriangle">
              <a:avLst/>
            </a:prstGeom>
            <a:solidFill>
              <a:srgbClr val="0000FF"/>
            </a:solidFill>
            <a:ln w="9525" algn="ctr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25611" name="Text Box 54"/>
          <p:cNvSpPr txBox="1">
            <a:spLocks noChangeArrowheads="1"/>
          </p:cNvSpPr>
          <p:nvPr/>
        </p:nvSpPr>
        <p:spPr bwMode="auto">
          <a:xfrm>
            <a:off x="1514475" y="333375"/>
            <a:ext cx="1296988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 u="sng">
                <a:latin typeface="Arial" charset="0"/>
              </a:rPr>
              <a:t>Cách 1:</a:t>
            </a:r>
          </a:p>
        </p:txBody>
      </p:sp>
      <p:grpSp>
        <p:nvGrpSpPr>
          <p:cNvPr id="8" name="Group 47"/>
          <p:cNvGrpSpPr>
            <a:grpSpLocks/>
          </p:cNvGrpSpPr>
          <p:nvPr/>
        </p:nvGrpSpPr>
        <p:grpSpPr bwMode="auto">
          <a:xfrm>
            <a:off x="6011863" y="2565400"/>
            <a:ext cx="2741612" cy="2743200"/>
            <a:chOff x="6004" y="10079"/>
            <a:chExt cx="4319" cy="4321"/>
          </a:xfrm>
        </p:grpSpPr>
        <p:sp>
          <p:nvSpPr>
            <p:cNvPr id="25614" name="Rectangle 48"/>
            <p:cNvSpPr>
              <a:spLocks noChangeArrowheads="1"/>
            </p:cNvSpPr>
            <p:nvPr/>
          </p:nvSpPr>
          <p:spPr bwMode="auto">
            <a:xfrm>
              <a:off x="8883" y="11519"/>
              <a:ext cx="1440" cy="1440"/>
            </a:xfrm>
            <a:prstGeom prst="rect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15" name="Rectangle 49"/>
            <p:cNvSpPr>
              <a:spLocks noChangeArrowheads="1"/>
            </p:cNvSpPr>
            <p:nvPr/>
          </p:nvSpPr>
          <p:spPr bwMode="auto">
            <a:xfrm>
              <a:off x="8883" y="12959"/>
              <a:ext cx="1440" cy="1440"/>
            </a:xfrm>
            <a:prstGeom prst="rect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16" name="Rectangle 50"/>
            <p:cNvSpPr>
              <a:spLocks noChangeArrowheads="1"/>
            </p:cNvSpPr>
            <p:nvPr/>
          </p:nvSpPr>
          <p:spPr bwMode="auto">
            <a:xfrm>
              <a:off x="7443" y="12959"/>
              <a:ext cx="1440" cy="1440"/>
            </a:xfrm>
            <a:prstGeom prst="rect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17" name="AutoShape 51"/>
            <p:cNvSpPr>
              <a:spLocks noChangeArrowheads="1"/>
            </p:cNvSpPr>
            <p:nvPr/>
          </p:nvSpPr>
          <p:spPr bwMode="auto">
            <a:xfrm rot="-5400000">
              <a:off x="6004" y="12960"/>
              <a:ext cx="1440" cy="1440"/>
            </a:xfrm>
            <a:prstGeom prst="rtTriangle">
              <a:avLst/>
            </a:prstGeom>
            <a:solidFill>
              <a:srgbClr val="0000FF"/>
            </a:solidFill>
            <a:ln w="9525" algn="ctr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18" name="AutoShape 52"/>
            <p:cNvSpPr>
              <a:spLocks noChangeArrowheads="1"/>
            </p:cNvSpPr>
            <p:nvPr/>
          </p:nvSpPr>
          <p:spPr bwMode="auto">
            <a:xfrm rot="-5400000">
              <a:off x="8883" y="10079"/>
              <a:ext cx="1440" cy="1440"/>
            </a:xfrm>
            <a:prstGeom prst="rtTriangle">
              <a:avLst/>
            </a:prstGeom>
            <a:solidFill>
              <a:srgbClr val="0000FF"/>
            </a:solidFill>
            <a:ln w="9525" algn="ctr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5619" name="AutoShape 53"/>
            <p:cNvSpPr>
              <a:spLocks noChangeArrowheads="1"/>
            </p:cNvSpPr>
            <p:nvPr/>
          </p:nvSpPr>
          <p:spPr bwMode="auto">
            <a:xfrm rot="-5400000">
              <a:off x="7443" y="11519"/>
              <a:ext cx="1440" cy="1440"/>
            </a:xfrm>
            <a:prstGeom prst="rtTriangle">
              <a:avLst/>
            </a:prstGeom>
            <a:solidFill>
              <a:srgbClr val="0000FF"/>
            </a:solidFill>
            <a:ln w="9525" algn="ctr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110648" name="Line 56"/>
          <p:cNvSpPr>
            <a:spLocks noChangeShapeType="1"/>
          </p:cNvSpPr>
          <p:nvPr/>
        </p:nvSpPr>
        <p:spPr bwMode="auto">
          <a:xfrm>
            <a:off x="5978525" y="2501900"/>
            <a:ext cx="2808288" cy="2808288"/>
          </a:xfrm>
          <a:prstGeom prst="line">
            <a:avLst/>
          </a:prstGeom>
          <a:noFill/>
          <a:ln w="5715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4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106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3 2.22222E-6 L -0.33212 0.0020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" y="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07407E-6 L -0.63021 -0.0004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5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/>
      <p:bldP spid="11064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32100" y="2543175"/>
            <a:ext cx="2771775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WordArt 3"/>
          <p:cNvSpPr>
            <a:spLocks noChangeArrowheads="1" noChangeShapeType="1" noTextEdit="1"/>
          </p:cNvSpPr>
          <p:nvPr/>
        </p:nvSpPr>
        <p:spPr bwMode="auto">
          <a:xfrm>
            <a:off x="539750" y="404813"/>
            <a:ext cx="576263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3</a:t>
            </a:r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71550" y="1125538"/>
            <a:ext cx="7058025" cy="5191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0">
                <a:solidFill>
                  <a:schemeClr val="folHlink"/>
                </a:solidFill>
                <a:latin typeface="Arial" charset="0"/>
              </a:rPr>
              <a:t>Diện tích hình A </a:t>
            </a:r>
            <a:r>
              <a:rPr lang="en-US" sz="2800" i="0" u="sng">
                <a:solidFill>
                  <a:srgbClr val="FA0606"/>
                </a:solidFill>
                <a:latin typeface="Arial" charset="0"/>
              </a:rPr>
              <a:t>bằng</a:t>
            </a:r>
            <a:r>
              <a:rPr lang="en-US" sz="2800" i="0">
                <a:solidFill>
                  <a:schemeClr val="folHlink"/>
                </a:solidFill>
                <a:latin typeface="Arial" charset="0"/>
              </a:rPr>
              <a:t> diện tích hình B</a:t>
            </a:r>
          </a:p>
        </p:txBody>
      </p:sp>
      <p:grpSp>
        <p:nvGrpSpPr>
          <p:cNvPr id="26629" name="Group 15"/>
          <p:cNvGrpSpPr>
            <a:grpSpLocks/>
          </p:cNvGrpSpPr>
          <p:nvPr/>
        </p:nvGrpSpPr>
        <p:grpSpPr bwMode="auto">
          <a:xfrm>
            <a:off x="106363" y="2544763"/>
            <a:ext cx="5480050" cy="2743200"/>
            <a:chOff x="158" y="1616"/>
            <a:chExt cx="3452" cy="1728"/>
          </a:xfrm>
        </p:grpSpPr>
        <p:grpSp>
          <p:nvGrpSpPr>
            <p:cNvPr id="26659" name="Group 16"/>
            <p:cNvGrpSpPr>
              <a:grpSpLocks/>
            </p:cNvGrpSpPr>
            <p:nvPr/>
          </p:nvGrpSpPr>
          <p:grpSpPr bwMode="auto">
            <a:xfrm>
              <a:off x="158" y="1616"/>
              <a:ext cx="1727" cy="1728"/>
              <a:chOff x="6004" y="10079"/>
              <a:chExt cx="4319" cy="4321"/>
            </a:xfrm>
          </p:grpSpPr>
          <p:sp>
            <p:nvSpPr>
              <p:cNvPr id="26667" name="Rectangle 17"/>
              <p:cNvSpPr>
                <a:spLocks noChangeArrowheads="1"/>
              </p:cNvSpPr>
              <p:nvPr/>
            </p:nvSpPr>
            <p:spPr bwMode="auto">
              <a:xfrm>
                <a:off x="8883" y="11519"/>
                <a:ext cx="1440" cy="1440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6668" name="Rectangle 18"/>
              <p:cNvSpPr>
                <a:spLocks noChangeArrowheads="1"/>
              </p:cNvSpPr>
              <p:nvPr/>
            </p:nvSpPr>
            <p:spPr bwMode="auto">
              <a:xfrm>
                <a:off x="8883" y="12959"/>
                <a:ext cx="1440" cy="1440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6669" name="Rectangle 19"/>
              <p:cNvSpPr>
                <a:spLocks noChangeArrowheads="1"/>
              </p:cNvSpPr>
              <p:nvPr/>
            </p:nvSpPr>
            <p:spPr bwMode="auto">
              <a:xfrm>
                <a:off x="7443" y="12959"/>
                <a:ext cx="1440" cy="1440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6670" name="AutoShape 20"/>
              <p:cNvSpPr>
                <a:spLocks noChangeArrowheads="1"/>
              </p:cNvSpPr>
              <p:nvPr/>
            </p:nvSpPr>
            <p:spPr bwMode="auto">
              <a:xfrm rot="-5400000">
                <a:off x="6004" y="12960"/>
                <a:ext cx="1440" cy="1440"/>
              </a:xfrm>
              <a:prstGeom prst="rtTriangle">
                <a:avLst/>
              </a:prstGeom>
              <a:solidFill>
                <a:schemeClr val="bg1"/>
              </a:solidFill>
              <a:ln w="9525" algn="ctr">
                <a:solidFill>
                  <a:srgbClr val="00008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6671" name="AutoShape 21"/>
              <p:cNvSpPr>
                <a:spLocks noChangeArrowheads="1"/>
              </p:cNvSpPr>
              <p:nvPr/>
            </p:nvSpPr>
            <p:spPr bwMode="auto">
              <a:xfrm rot="-5400000">
                <a:off x="8883" y="10079"/>
                <a:ext cx="1440" cy="1440"/>
              </a:xfrm>
              <a:prstGeom prst="rtTriangle">
                <a:avLst/>
              </a:prstGeom>
              <a:solidFill>
                <a:schemeClr val="bg1"/>
              </a:solidFill>
              <a:ln w="9525" algn="ctr">
                <a:solidFill>
                  <a:srgbClr val="00008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6672" name="AutoShape 22"/>
              <p:cNvSpPr>
                <a:spLocks noChangeArrowheads="1"/>
              </p:cNvSpPr>
              <p:nvPr/>
            </p:nvSpPr>
            <p:spPr bwMode="auto">
              <a:xfrm rot="-5400000">
                <a:off x="7443" y="11519"/>
                <a:ext cx="1440" cy="1440"/>
              </a:xfrm>
              <a:prstGeom prst="rtTriangle">
                <a:avLst/>
              </a:prstGeom>
              <a:solidFill>
                <a:schemeClr val="bg1"/>
              </a:solidFill>
              <a:ln w="9525" algn="ctr">
                <a:solidFill>
                  <a:srgbClr val="00008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26660" name="Group 23"/>
            <p:cNvGrpSpPr>
              <a:grpSpLocks/>
            </p:cNvGrpSpPr>
            <p:nvPr/>
          </p:nvGrpSpPr>
          <p:grpSpPr bwMode="auto">
            <a:xfrm rot="5400000">
              <a:off x="1882" y="1617"/>
              <a:ext cx="1727" cy="1728"/>
              <a:chOff x="6004" y="10079"/>
              <a:chExt cx="4319" cy="4321"/>
            </a:xfrm>
          </p:grpSpPr>
          <p:sp>
            <p:nvSpPr>
              <p:cNvPr id="26661" name="Rectangle 24"/>
              <p:cNvSpPr>
                <a:spLocks noChangeArrowheads="1"/>
              </p:cNvSpPr>
              <p:nvPr/>
            </p:nvSpPr>
            <p:spPr bwMode="auto">
              <a:xfrm>
                <a:off x="8883" y="11519"/>
                <a:ext cx="1440" cy="1440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rgbClr val="00008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6662" name="Rectangle 25"/>
              <p:cNvSpPr>
                <a:spLocks noChangeArrowheads="1"/>
              </p:cNvSpPr>
              <p:nvPr/>
            </p:nvSpPr>
            <p:spPr bwMode="auto">
              <a:xfrm>
                <a:off x="8883" y="12959"/>
                <a:ext cx="1440" cy="1440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6663" name="Rectangle 26"/>
              <p:cNvSpPr>
                <a:spLocks noChangeArrowheads="1"/>
              </p:cNvSpPr>
              <p:nvPr/>
            </p:nvSpPr>
            <p:spPr bwMode="auto">
              <a:xfrm>
                <a:off x="7443" y="12959"/>
                <a:ext cx="1440" cy="1440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rgbClr val="00008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6664" name="AutoShape 27"/>
              <p:cNvSpPr>
                <a:spLocks noChangeArrowheads="1"/>
              </p:cNvSpPr>
              <p:nvPr/>
            </p:nvSpPr>
            <p:spPr bwMode="auto">
              <a:xfrm rot="-5400000">
                <a:off x="6004" y="12960"/>
                <a:ext cx="1440" cy="1440"/>
              </a:xfrm>
              <a:prstGeom prst="rtTriangle">
                <a:avLst/>
              </a:prstGeom>
              <a:solidFill>
                <a:schemeClr val="bg1"/>
              </a:solidFill>
              <a:ln w="9525" algn="ctr">
                <a:solidFill>
                  <a:srgbClr val="00008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6665" name="AutoShape 28"/>
              <p:cNvSpPr>
                <a:spLocks noChangeArrowheads="1"/>
              </p:cNvSpPr>
              <p:nvPr/>
            </p:nvSpPr>
            <p:spPr bwMode="auto">
              <a:xfrm rot="-5400000">
                <a:off x="8883" y="10079"/>
                <a:ext cx="1440" cy="1440"/>
              </a:xfrm>
              <a:prstGeom prst="rtTriangle">
                <a:avLst/>
              </a:prstGeom>
              <a:solidFill>
                <a:schemeClr val="bg1"/>
              </a:solidFill>
              <a:ln w="9525" algn="ctr">
                <a:solidFill>
                  <a:srgbClr val="00008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26666" name="AutoShape 29"/>
              <p:cNvSpPr>
                <a:spLocks noChangeArrowheads="1"/>
              </p:cNvSpPr>
              <p:nvPr/>
            </p:nvSpPr>
            <p:spPr bwMode="auto">
              <a:xfrm rot="-5400000">
                <a:off x="7443" y="11519"/>
                <a:ext cx="1440" cy="1440"/>
              </a:xfrm>
              <a:prstGeom prst="rtTriangle">
                <a:avLst/>
              </a:prstGeom>
              <a:solidFill>
                <a:schemeClr val="bg1"/>
              </a:solidFill>
              <a:ln w="9525" algn="ctr">
                <a:solidFill>
                  <a:srgbClr val="00008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charset="0"/>
                </a:endParaRPr>
              </a:p>
            </p:txBody>
          </p:sp>
        </p:grpSp>
      </p:grpSp>
      <p:sp>
        <p:nvSpPr>
          <p:cNvPr id="26630" name="Text Box 30"/>
          <p:cNvSpPr txBox="1">
            <a:spLocks noChangeArrowheads="1"/>
          </p:cNvSpPr>
          <p:nvPr/>
        </p:nvSpPr>
        <p:spPr bwMode="auto">
          <a:xfrm>
            <a:off x="1893888" y="5734050"/>
            <a:ext cx="118745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latin typeface="Arial" charset="0"/>
              </a:rPr>
              <a:t>Hình A</a:t>
            </a:r>
          </a:p>
        </p:txBody>
      </p:sp>
      <p:sp>
        <p:nvSpPr>
          <p:cNvPr id="26631" name="Text Box 31"/>
          <p:cNvSpPr txBox="1">
            <a:spLocks noChangeArrowheads="1"/>
          </p:cNvSpPr>
          <p:nvPr/>
        </p:nvSpPr>
        <p:spPr bwMode="auto">
          <a:xfrm>
            <a:off x="6651625" y="5734050"/>
            <a:ext cx="1176338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latin typeface="Arial" charset="0"/>
              </a:rPr>
              <a:t>Hình B</a:t>
            </a:r>
          </a:p>
        </p:txBody>
      </p:sp>
      <p:grpSp>
        <p:nvGrpSpPr>
          <p:cNvPr id="26632" name="Group 32"/>
          <p:cNvGrpSpPr>
            <a:grpSpLocks/>
          </p:cNvGrpSpPr>
          <p:nvPr/>
        </p:nvGrpSpPr>
        <p:grpSpPr bwMode="auto">
          <a:xfrm rot="5400000">
            <a:off x="2853531" y="2548732"/>
            <a:ext cx="2741613" cy="2743200"/>
            <a:chOff x="6004" y="10079"/>
            <a:chExt cx="4319" cy="4321"/>
          </a:xfrm>
        </p:grpSpPr>
        <p:sp>
          <p:nvSpPr>
            <p:cNvPr id="26653" name="Rectangle 33"/>
            <p:cNvSpPr>
              <a:spLocks noChangeArrowheads="1"/>
            </p:cNvSpPr>
            <p:nvPr/>
          </p:nvSpPr>
          <p:spPr bwMode="auto">
            <a:xfrm>
              <a:off x="8883" y="11519"/>
              <a:ext cx="1440" cy="1440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54" name="Rectangle 34"/>
            <p:cNvSpPr>
              <a:spLocks noChangeArrowheads="1"/>
            </p:cNvSpPr>
            <p:nvPr/>
          </p:nvSpPr>
          <p:spPr bwMode="auto">
            <a:xfrm>
              <a:off x="8883" y="12959"/>
              <a:ext cx="1440" cy="1440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55" name="Rectangle 35"/>
            <p:cNvSpPr>
              <a:spLocks noChangeArrowheads="1"/>
            </p:cNvSpPr>
            <p:nvPr/>
          </p:nvSpPr>
          <p:spPr bwMode="auto">
            <a:xfrm>
              <a:off x="7443" y="12959"/>
              <a:ext cx="1440" cy="1440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56" name="AutoShape 36"/>
            <p:cNvSpPr>
              <a:spLocks noChangeArrowheads="1"/>
            </p:cNvSpPr>
            <p:nvPr/>
          </p:nvSpPr>
          <p:spPr bwMode="auto">
            <a:xfrm rot="-5400000">
              <a:off x="6004" y="12960"/>
              <a:ext cx="1440" cy="1440"/>
            </a:xfrm>
            <a:prstGeom prst="rtTriangle">
              <a:avLst/>
            </a:prstGeom>
            <a:solidFill>
              <a:srgbClr val="FFFF00"/>
            </a:solidFill>
            <a:ln w="9525" algn="ctr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57" name="AutoShape 37"/>
            <p:cNvSpPr>
              <a:spLocks noChangeArrowheads="1"/>
            </p:cNvSpPr>
            <p:nvPr/>
          </p:nvSpPr>
          <p:spPr bwMode="auto">
            <a:xfrm rot="-5400000">
              <a:off x="8883" y="10079"/>
              <a:ext cx="1440" cy="1440"/>
            </a:xfrm>
            <a:prstGeom prst="rtTriangle">
              <a:avLst/>
            </a:prstGeom>
            <a:solidFill>
              <a:srgbClr val="FFFF00"/>
            </a:solidFill>
            <a:ln w="9525" algn="ctr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58" name="AutoShape 38"/>
            <p:cNvSpPr>
              <a:spLocks noChangeArrowheads="1"/>
            </p:cNvSpPr>
            <p:nvPr/>
          </p:nvSpPr>
          <p:spPr bwMode="auto">
            <a:xfrm rot="-5400000">
              <a:off x="7443" y="11519"/>
              <a:ext cx="1440" cy="1440"/>
            </a:xfrm>
            <a:prstGeom prst="rtTriangle">
              <a:avLst/>
            </a:prstGeom>
            <a:solidFill>
              <a:srgbClr val="FFFF00"/>
            </a:solidFill>
            <a:ln w="9525" algn="ctr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106363" y="2544763"/>
            <a:ext cx="2741612" cy="2743200"/>
            <a:chOff x="6004" y="10079"/>
            <a:chExt cx="4319" cy="4321"/>
          </a:xfrm>
        </p:grpSpPr>
        <p:sp>
          <p:nvSpPr>
            <p:cNvPr id="26647" name="Rectangle 40"/>
            <p:cNvSpPr>
              <a:spLocks noChangeArrowheads="1"/>
            </p:cNvSpPr>
            <p:nvPr/>
          </p:nvSpPr>
          <p:spPr bwMode="auto">
            <a:xfrm>
              <a:off x="8883" y="11519"/>
              <a:ext cx="1440" cy="1440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48" name="Rectangle 41"/>
            <p:cNvSpPr>
              <a:spLocks noChangeArrowheads="1"/>
            </p:cNvSpPr>
            <p:nvPr/>
          </p:nvSpPr>
          <p:spPr bwMode="auto">
            <a:xfrm>
              <a:off x="8883" y="12959"/>
              <a:ext cx="1440" cy="1440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49" name="Rectangle 42"/>
            <p:cNvSpPr>
              <a:spLocks noChangeArrowheads="1"/>
            </p:cNvSpPr>
            <p:nvPr/>
          </p:nvSpPr>
          <p:spPr bwMode="auto">
            <a:xfrm>
              <a:off x="7443" y="12959"/>
              <a:ext cx="1440" cy="1440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50" name="AutoShape 43"/>
            <p:cNvSpPr>
              <a:spLocks noChangeArrowheads="1"/>
            </p:cNvSpPr>
            <p:nvPr/>
          </p:nvSpPr>
          <p:spPr bwMode="auto">
            <a:xfrm rot="-5400000">
              <a:off x="6004" y="12960"/>
              <a:ext cx="1440" cy="1440"/>
            </a:xfrm>
            <a:prstGeom prst="rtTriangle">
              <a:avLst/>
            </a:prstGeom>
            <a:solidFill>
              <a:srgbClr val="FFFF00"/>
            </a:solidFill>
            <a:ln w="9525" algn="ctr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51" name="AutoShape 44"/>
            <p:cNvSpPr>
              <a:spLocks noChangeArrowheads="1"/>
            </p:cNvSpPr>
            <p:nvPr/>
          </p:nvSpPr>
          <p:spPr bwMode="auto">
            <a:xfrm rot="-5400000">
              <a:off x="8883" y="10079"/>
              <a:ext cx="1440" cy="1440"/>
            </a:xfrm>
            <a:prstGeom prst="rtTriangle">
              <a:avLst/>
            </a:prstGeom>
            <a:solidFill>
              <a:srgbClr val="FFFF00"/>
            </a:solidFill>
            <a:ln w="9525" algn="ctr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52" name="AutoShape 45"/>
            <p:cNvSpPr>
              <a:spLocks noChangeArrowheads="1"/>
            </p:cNvSpPr>
            <p:nvPr/>
          </p:nvSpPr>
          <p:spPr bwMode="auto">
            <a:xfrm rot="-5400000">
              <a:off x="7443" y="11519"/>
              <a:ext cx="1440" cy="1440"/>
            </a:xfrm>
            <a:prstGeom prst="rtTriangle">
              <a:avLst/>
            </a:prstGeom>
            <a:solidFill>
              <a:srgbClr val="FFFF00"/>
            </a:solidFill>
            <a:ln w="9525" algn="ctr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26634" name="Text Box 46"/>
          <p:cNvSpPr txBox="1">
            <a:spLocks noChangeArrowheads="1"/>
          </p:cNvSpPr>
          <p:nvPr/>
        </p:nvSpPr>
        <p:spPr bwMode="auto">
          <a:xfrm>
            <a:off x="1514475" y="333375"/>
            <a:ext cx="1296988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 u="sng">
                <a:latin typeface="Arial" charset="0"/>
              </a:rPr>
              <a:t>Cách 2:</a:t>
            </a:r>
          </a:p>
        </p:txBody>
      </p:sp>
      <p:sp>
        <p:nvSpPr>
          <p:cNvPr id="90159" name="Line 47"/>
          <p:cNvSpPr>
            <a:spLocks noChangeShapeType="1"/>
          </p:cNvSpPr>
          <p:nvPr/>
        </p:nvSpPr>
        <p:spPr bwMode="auto">
          <a:xfrm>
            <a:off x="2843213" y="2492375"/>
            <a:ext cx="0" cy="2808288"/>
          </a:xfrm>
          <a:prstGeom prst="line">
            <a:avLst/>
          </a:prstGeom>
          <a:noFill/>
          <a:ln w="38100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6" name="AutoShape 62"/>
          <p:cNvSpPr>
            <a:spLocks noChangeAspect="1" noChangeArrowheads="1"/>
          </p:cNvSpPr>
          <p:nvPr/>
        </p:nvSpPr>
        <p:spPr bwMode="auto">
          <a:xfrm>
            <a:off x="5818188" y="2565400"/>
            <a:ext cx="2762250" cy="275431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Arial" charset="0"/>
            </a:endParaRPr>
          </a:p>
        </p:txBody>
      </p:sp>
      <p:grpSp>
        <p:nvGrpSpPr>
          <p:cNvPr id="26637" name="Group 63"/>
          <p:cNvGrpSpPr>
            <a:grpSpLocks/>
          </p:cNvGrpSpPr>
          <p:nvPr/>
        </p:nvGrpSpPr>
        <p:grpSpPr bwMode="auto">
          <a:xfrm>
            <a:off x="5822950" y="2570163"/>
            <a:ext cx="2744788" cy="2744787"/>
            <a:chOff x="2654" y="4498"/>
            <a:chExt cx="4320" cy="4321"/>
          </a:xfrm>
        </p:grpSpPr>
        <p:sp>
          <p:nvSpPr>
            <p:cNvPr id="26638" name="Rectangle 64"/>
            <p:cNvSpPr>
              <a:spLocks noChangeArrowheads="1"/>
            </p:cNvSpPr>
            <p:nvPr/>
          </p:nvSpPr>
          <p:spPr bwMode="auto">
            <a:xfrm>
              <a:off x="2654" y="4498"/>
              <a:ext cx="1441" cy="1440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39" name="Rectangle 65"/>
            <p:cNvSpPr>
              <a:spLocks noChangeArrowheads="1"/>
            </p:cNvSpPr>
            <p:nvPr/>
          </p:nvSpPr>
          <p:spPr bwMode="auto">
            <a:xfrm>
              <a:off x="4098" y="4498"/>
              <a:ext cx="1440" cy="1440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40" name="Rectangle 66"/>
            <p:cNvSpPr>
              <a:spLocks noChangeArrowheads="1"/>
            </p:cNvSpPr>
            <p:nvPr/>
          </p:nvSpPr>
          <p:spPr bwMode="auto">
            <a:xfrm>
              <a:off x="5535" y="4498"/>
              <a:ext cx="1439" cy="1440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41" name="Rectangle 67"/>
            <p:cNvSpPr>
              <a:spLocks noChangeArrowheads="1"/>
            </p:cNvSpPr>
            <p:nvPr/>
          </p:nvSpPr>
          <p:spPr bwMode="auto">
            <a:xfrm>
              <a:off x="2655" y="5938"/>
              <a:ext cx="1440" cy="1440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42" name="Rectangle 68"/>
            <p:cNvSpPr>
              <a:spLocks noChangeArrowheads="1"/>
            </p:cNvSpPr>
            <p:nvPr/>
          </p:nvSpPr>
          <p:spPr bwMode="auto">
            <a:xfrm>
              <a:off x="4090" y="5938"/>
              <a:ext cx="1440" cy="1440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43" name="Rectangle 69"/>
            <p:cNvSpPr>
              <a:spLocks noChangeArrowheads="1"/>
            </p:cNvSpPr>
            <p:nvPr/>
          </p:nvSpPr>
          <p:spPr bwMode="auto">
            <a:xfrm>
              <a:off x="5530" y="5938"/>
              <a:ext cx="1440" cy="1439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44" name="Rectangle 70"/>
            <p:cNvSpPr>
              <a:spLocks noChangeArrowheads="1"/>
            </p:cNvSpPr>
            <p:nvPr/>
          </p:nvSpPr>
          <p:spPr bwMode="auto">
            <a:xfrm>
              <a:off x="2658" y="7378"/>
              <a:ext cx="1441" cy="1441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45" name="Rectangle 71"/>
            <p:cNvSpPr>
              <a:spLocks noChangeArrowheads="1"/>
            </p:cNvSpPr>
            <p:nvPr/>
          </p:nvSpPr>
          <p:spPr bwMode="auto">
            <a:xfrm>
              <a:off x="4097" y="7378"/>
              <a:ext cx="1440" cy="1440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6646" name="Rectangle 72"/>
            <p:cNvSpPr>
              <a:spLocks noChangeArrowheads="1"/>
            </p:cNvSpPr>
            <p:nvPr/>
          </p:nvSpPr>
          <p:spPr bwMode="auto">
            <a:xfrm>
              <a:off x="5532" y="7378"/>
              <a:ext cx="1440" cy="1440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90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90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3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90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6" grpId="0"/>
      <p:bldP spid="9015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WordArt 4"/>
          <p:cNvSpPr>
            <a:spLocks noChangeArrowheads="1" noChangeShapeType="1" noTextEdit="1"/>
          </p:cNvSpPr>
          <p:nvPr/>
        </p:nvSpPr>
        <p:spPr bwMode="auto">
          <a:xfrm>
            <a:off x="1019175" y="1524000"/>
            <a:ext cx="7010400" cy="304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72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endParaRPr lang="en-US" sz="7200" kern="10" dirty="0" smtClean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72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7200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72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Ai </a:t>
            </a:r>
            <a:r>
              <a:rPr lang="en-US" sz="7200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72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72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483" name="Picture 6" descr="ABARBLYL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11938"/>
            <a:ext cx="91440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8399830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4" y="0"/>
            <a:ext cx="9144000" cy="7317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914400" y="1829142"/>
            <a:ext cx="76200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40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32" name="Freeform 5"/>
          <p:cNvSpPr>
            <a:spLocks/>
          </p:cNvSpPr>
          <p:nvPr/>
        </p:nvSpPr>
        <p:spPr bwMode="auto">
          <a:xfrm>
            <a:off x="2590800" y="3429000"/>
            <a:ext cx="3733800" cy="3048000"/>
          </a:xfrm>
          <a:custGeom>
            <a:avLst/>
            <a:gdLst>
              <a:gd name="T0" fmla="*/ 0 w 1776"/>
              <a:gd name="T1" fmla="*/ 960 h 960"/>
              <a:gd name="T2" fmla="*/ 528 w 1776"/>
              <a:gd name="T3" fmla="*/ 0 h 960"/>
              <a:gd name="T4" fmla="*/ 1776 w 1776"/>
              <a:gd name="T5" fmla="*/ 960 h 960"/>
              <a:gd name="T6" fmla="*/ 0 w 1776"/>
              <a:gd name="T7" fmla="*/ 960 h 960"/>
              <a:gd name="T8" fmla="*/ 0 60000 65536"/>
              <a:gd name="T9" fmla="*/ 0 60000 65536"/>
              <a:gd name="T10" fmla="*/ 0 60000 65536"/>
              <a:gd name="T11" fmla="*/ 0 60000 65536"/>
              <a:gd name="T12" fmla="*/ 0 w 1776"/>
              <a:gd name="T13" fmla="*/ 0 h 960"/>
              <a:gd name="T14" fmla="*/ 1776 w 1776"/>
              <a:gd name="T15" fmla="*/ 960 h 9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76" h="960">
                <a:moveTo>
                  <a:pt x="0" y="960"/>
                </a:moveTo>
                <a:lnTo>
                  <a:pt x="528" y="0"/>
                </a:lnTo>
                <a:lnTo>
                  <a:pt x="1776" y="960"/>
                </a:lnTo>
                <a:lnTo>
                  <a:pt x="0" y="960"/>
                </a:lnTo>
                <a:close/>
              </a:path>
            </a:pathLst>
          </a:cu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3" name="Oval 7"/>
          <p:cNvSpPr>
            <a:spLocks noChangeArrowheads="1"/>
          </p:cNvSpPr>
          <p:nvPr/>
        </p:nvSpPr>
        <p:spPr bwMode="auto">
          <a:xfrm>
            <a:off x="3276600" y="4572000"/>
            <a:ext cx="1600200" cy="1701800"/>
          </a:xfrm>
          <a:prstGeom prst="ellipse">
            <a:avLst/>
          </a:prstGeom>
          <a:solidFill>
            <a:srgbClr val="66CC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6629400" y="3917776"/>
            <a:ext cx="9906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6794205" y="3917776"/>
            <a:ext cx="68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dirty="0" smtClean="0">
                <a:solidFill>
                  <a:srgbClr val="FF0000"/>
                </a:solidFill>
                <a:latin typeface=".VnTime" pitchFamily="34" charset="0"/>
              </a:rPr>
              <a:t>S</a:t>
            </a:r>
            <a:endParaRPr lang="en-US" altLang="en-US" sz="4000" b="1" dirty="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15616" y="1023119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NÀO ĐÚNG, CÂU NÀO SAI ?</a:t>
            </a:r>
            <a:endParaRPr lang="en-US" sz="3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185647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5018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5018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/>
      <p:bldP spid="22532" grpId="0" animBg="1"/>
      <p:bldP spid="22533" grpId="0" animBg="1"/>
      <p:bldP spid="50184" grpId="0" animBg="1"/>
      <p:bldP spid="50185" grpId="0"/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7037784" y="3072978"/>
            <a:ext cx="9906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7266384" y="3149178"/>
            <a:ext cx="68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dirty="0">
                <a:solidFill>
                  <a:srgbClr val="FF0000"/>
                </a:solidFill>
                <a:latin typeface=".VnTime" pitchFamily="34" charset="0"/>
              </a:rPr>
              <a:t>Đ</a:t>
            </a:r>
            <a:endParaRPr lang="en-US" altLang="en-US" sz="4000" b="1" dirty="0">
              <a:solidFill>
                <a:srgbClr val="FF0000"/>
              </a:solidFill>
              <a:latin typeface=".VnTime" pitchFamily="34" charset="0"/>
            </a:endParaRPr>
          </a:p>
        </p:txBody>
      </p:sp>
      <p:grpSp>
        <p:nvGrpSpPr>
          <p:cNvPr id="24581" name="Group 6"/>
          <p:cNvGrpSpPr>
            <a:grpSpLocks/>
          </p:cNvGrpSpPr>
          <p:nvPr/>
        </p:nvGrpSpPr>
        <p:grpSpPr bwMode="auto">
          <a:xfrm>
            <a:off x="1094184" y="2844378"/>
            <a:ext cx="2722563" cy="2703513"/>
            <a:chOff x="2221" y="1680"/>
            <a:chExt cx="1715" cy="1703"/>
          </a:xfrm>
        </p:grpSpPr>
        <p:sp>
          <p:nvSpPr>
            <p:cNvPr id="24592" name="Rectangle 7"/>
            <p:cNvSpPr>
              <a:spLocks noChangeArrowheads="1"/>
            </p:cNvSpPr>
            <p:nvPr/>
          </p:nvSpPr>
          <p:spPr bwMode="auto">
            <a:xfrm>
              <a:off x="2221" y="1680"/>
              <a:ext cx="429" cy="426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4593" name="Rectangle 8"/>
            <p:cNvSpPr>
              <a:spLocks noChangeArrowheads="1"/>
            </p:cNvSpPr>
            <p:nvPr/>
          </p:nvSpPr>
          <p:spPr bwMode="auto">
            <a:xfrm>
              <a:off x="2221" y="2106"/>
              <a:ext cx="429" cy="426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4594" name="Rectangle 9"/>
            <p:cNvSpPr>
              <a:spLocks noChangeArrowheads="1"/>
            </p:cNvSpPr>
            <p:nvPr/>
          </p:nvSpPr>
          <p:spPr bwMode="auto">
            <a:xfrm>
              <a:off x="2221" y="2532"/>
              <a:ext cx="429" cy="425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4595" name="Rectangle 10"/>
            <p:cNvSpPr>
              <a:spLocks noChangeArrowheads="1"/>
            </p:cNvSpPr>
            <p:nvPr/>
          </p:nvSpPr>
          <p:spPr bwMode="auto">
            <a:xfrm>
              <a:off x="2221" y="2957"/>
              <a:ext cx="429" cy="426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4596" name="Rectangle 11"/>
            <p:cNvSpPr>
              <a:spLocks noChangeArrowheads="1"/>
            </p:cNvSpPr>
            <p:nvPr/>
          </p:nvSpPr>
          <p:spPr bwMode="auto">
            <a:xfrm>
              <a:off x="2650" y="1680"/>
              <a:ext cx="429" cy="426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4597" name="Rectangle 12"/>
            <p:cNvSpPr>
              <a:spLocks noChangeArrowheads="1"/>
            </p:cNvSpPr>
            <p:nvPr/>
          </p:nvSpPr>
          <p:spPr bwMode="auto">
            <a:xfrm>
              <a:off x="2650" y="2106"/>
              <a:ext cx="429" cy="426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4598" name="Rectangle 13"/>
            <p:cNvSpPr>
              <a:spLocks noChangeArrowheads="1"/>
            </p:cNvSpPr>
            <p:nvPr/>
          </p:nvSpPr>
          <p:spPr bwMode="auto">
            <a:xfrm>
              <a:off x="3079" y="1680"/>
              <a:ext cx="428" cy="426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4599" name="Rectangle 14"/>
            <p:cNvSpPr>
              <a:spLocks noChangeArrowheads="1"/>
            </p:cNvSpPr>
            <p:nvPr/>
          </p:nvSpPr>
          <p:spPr bwMode="auto">
            <a:xfrm>
              <a:off x="3079" y="2106"/>
              <a:ext cx="428" cy="426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4600" name="Rectangle 15"/>
            <p:cNvSpPr>
              <a:spLocks noChangeArrowheads="1"/>
            </p:cNvSpPr>
            <p:nvPr/>
          </p:nvSpPr>
          <p:spPr bwMode="auto">
            <a:xfrm>
              <a:off x="3507" y="1680"/>
              <a:ext cx="429" cy="426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24582" name="Group 16"/>
          <p:cNvGrpSpPr>
            <a:grpSpLocks/>
          </p:cNvGrpSpPr>
          <p:nvPr/>
        </p:nvGrpSpPr>
        <p:grpSpPr bwMode="auto">
          <a:xfrm>
            <a:off x="4065984" y="2920578"/>
            <a:ext cx="2041525" cy="2703513"/>
            <a:chOff x="3549" y="1248"/>
            <a:chExt cx="1286" cy="1703"/>
          </a:xfrm>
        </p:grpSpPr>
        <p:sp>
          <p:nvSpPr>
            <p:cNvPr id="24586" name="Rectangle 17"/>
            <p:cNvSpPr>
              <a:spLocks noChangeArrowheads="1"/>
            </p:cNvSpPr>
            <p:nvPr/>
          </p:nvSpPr>
          <p:spPr bwMode="auto">
            <a:xfrm>
              <a:off x="3549" y="2525"/>
              <a:ext cx="428" cy="426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4587" name="Rectangle 18"/>
            <p:cNvSpPr>
              <a:spLocks noChangeArrowheads="1"/>
            </p:cNvSpPr>
            <p:nvPr/>
          </p:nvSpPr>
          <p:spPr bwMode="auto">
            <a:xfrm>
              <a:off x="3977" y="2525"/>
              <a:ext cx="429" cy="426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4588" name="Rectangle 19"/>
            <p:cNvSpPr>
              <a:spLocks noChangeArrowheads="1"/>
            </p:cNvSpPr>
            <p:nvPr/>
          </p:nvSpPr>
          <p:spPr bwMode="auto">
            <a:xfrm>
              <a:off x="4406" y="2525"/>
              <a:ext cx="429" cy="426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4589" name="Rectangle 20"/>
            <p:cNvSpPr>
              <a:spLocks noChangeArrowheads="1"/>
            </p:cNvSpPr>
            <p:nvPr/>
          </p:nvSpPr>
          <p:spPr bwMode="auto">
            <a:xfrm>
              <a:off x="3977" y="2100"/>
              <a:ext cx="429" cy="425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4590" name="Rectangle 21"/>
            <p:cNvSpPr>
              <a:spLocks noChangeArrowheads="1"/>
            </p:cNvSpPr>
            <p:nvPr/>
          </p:nvSpPr>
          <p:spPr bwMode="auto">
            <a:xfrm>
              <a:off x="3977" y="1674"/>
              <a:ext cx="429" cy="426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4591" name="Rectangle 22"/>
            <p:cNvSpPr>
              <a:spLocks noChangeArrowheads="1"/>
            </p:cNvSpPr>
            <p:nvPr/>
          </p:nvSpPr>
          <p:spPr bwMode="auto">
            <a:xfrm>
              <a:off x="3977" y="1248"/>
              <a:ext cx="429" cy="426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4583" name="Text Box 23"/>
          <p:cNvSpPr txBox="1">
            <a:spLocks noChangeArrowheads="1"/>
          </p:cNvSpPr>
          <p:nvPr/>
        </p:nvSpPr>
        <p:spPr bwMode="auto">
          <a:xfrm>
            <a:off x="1094184" y="5663778"/>
            <a:ext cx="838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>
                <a:latin typeface=".VnTime" pitchFamily="34" charset="0"/>
              </a:rPr>
              <a:t>E</a:t>
            </a:r>
          </a:p>
        </p:txBody>
      </p:sp>
      <p:sp>
        <p:nvSpPr>
          <p:cNvPr id="24584" name="Text Box 24"/>
          <p:cNvSpPr txBox="1">
            <a:spLocks noChangeArrowheads="1"/>
          </p:cNvSpPr>
          <p:nvPr/>
        </p:nvSpPr>
        <p:spPr bwMode="auto">
          <a:xfrm>
            <a:off x="4675584" y="5739978"/>
            <a:ext cx="838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>
                <a:latin typeface=".VnTime" pitchFamily="34" charset="0"/>
              </a:rPr>
              <a:t>F</a:t>
            </a: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909092" y="726866"/>
            <a:ext cx="76200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40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F?</a:t>
            </a:r>
            <a:endParaRPr lang="en-US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497406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8" grpId="0" animBg="1"/>
      <p:bldP spid="52229" grpId="0"/>
      <p:bldP spid="24583" grpId="0"/>
      <p:bldP spid="24584" grpId="0"/>
      <p:bldP spid="25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95536" y="1484784"/>
            <a:ext cx="76200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40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: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bề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029200" y="3581400"/>
            <a:ext cx="9906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5181600" y="3657600"/>
            <a:ext cx="68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dirty="0">
                <a:solidFill>
                  <a:srgbClr val="FF0000"/>
                </a:solidFill>
                <a:latin typeface=".VnTime" pitchFamily="34" charset="0"/>
              </a:rPr>
              <a:t>Đ</a:t>
            </a:r>
            <a:endParaRPr lang="en-US" altLang="en-US" sz="4000" b="1" dirty="0">
              <a:solidFill>
                <a:srgbClr val="FF0000"/>
              </a:solidFill>
              <a:latin typeface=".VnTim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339652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052736"/>
            <a:ext cx="656340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i="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HỌC KẾT THÚC</a:t>
            </a:r>
          </a:p>
          <a:p>
            <a:endParaRPr lang="en-US" sz="4800" i="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800" i="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TẠM BIỆT CÁC CON</a:t>
            </a:r>
            <a:endParaRPr lang="en-US" sz="4800" i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637553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2267744" y="1052736"/>
            <a:ext cx="4536504" cy="2376264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3600" dirty="0">
              <a:solidFill>
                <a:srgbClr val="FF9966"/>
              </a:solidFill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5576" y="4509120"/>
            <a:ext cx="77048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0" dirty="0" err="1" smtClean="0">
                <a:solidFill>
                  <a:srgbClr val="3333FF"/>
                </a:solidFill>
                <a:latin typeface="Arial" charset="0"/>
              </a:rPr>
              <a:t>Toàn</a:t>
            </a:r>
            <a:r>
              <a:rPr lang="en-US" sz="4000" i="0" dirty="0" smtClean="0">
                <a:solidFill>
                  <a:srgbClr val="3333FF"/>
                </a:solidFill>
                <a:latin typeface="Arial" charset="0"/>
              </a:rPr>
              <a:t> </a:t>
            </a:r>
            <a:r>
              <a:rPr lang="en-US" sz="4000" i="0" dirty="0" err="1" smtClean="0">
                <a:solidFill>
                  <a:srgbClr val="3333FF"/>
                </a:solidFill>
                <a:latin typeface="Arial" charset="0"/>
              </a:rPr>
              <a:t>bộ</a:t>
            </a:r>
            <a:r>
              <a:rPr lang="en-US" sz="4000" i="0" dirty="0" smtClean="0">
                <a:solidFill>
                  <a:srgbClr val="3333FF"/>
                </a:solidFill>
                <a:latin typeface="Arial" charset="0"/>
              </a:rPr>
              <a:t> </a:t>
            </a:r>
            <a:r>
              <a:rPr lang="en-US" sz="4000" i="0" dirty="0" err="1" smtClean="0">
                <a:solidFill>
                  <a:srgbClr val="3333FF"/>
                </a:solidFill>
                <a:latin typeface="Arial" charset="0"/>
              </a:rPr>
              <a:t>bề</a:t>
            </a:r>
            <a:r>
              <a:rPr lang="en-US" sz="4000" i="0" dirty="0" smtClean="0">
                <a:solidFill>
                  <a:srgbClr val="3333FF"/>
                </a:solidFill>
                <a:latin typeface="Arial" charset="0"/>
              </a:rPr>
              <a:t> </a:t>
            </a:r>
            <a:r>
              <a:rPr lang="en-US" sz="4000" i="0" dirty="0" err="1" smtClean="0">
                <a:solidFill>
                  <a:srgbClr val="3333FF"/>
                </a:solidFill>
                <a:latin typeface="Arial" charset="0"/>
              </a:rPr>
              <a:t>mặt</a:t>
            </a:r>
            <a:r>
              <a:rPr lang="en-US" sz="4000" i="0" dirty="0" smtClean="0">
                <a:solidFill>
                  <a:srgbClr val="3333FF"/>
                </a:solidFill>
                <a:latin typeface="Arial" charset="0"/>
              </a:rPr>
              <a:t> </a:t>
            </a:r>
            <a:r>
              <a:rPr lang="en-US" sz="4000" i="0" dirty="0" err="1" smtClean="0">
                <a:solidFill>
                  <a:srgbClr val="3333FF"/>
                </a:solidFill>
                <a:latin typeface="Arial" charset="0"/>
              </a:rPr>
              <a:t>của</a:t>
            </a:r>
            <a:r>
              <a:rPr lang="en-US" sz="4000" i="0" dirty="0" smtClean="0">
                <a:solidFill>
                  <a:srgbClr val="3333FF"/>
                </a:solidFill>
                <a:latin typeface="Arial" charset="0"/>
              </a:rPr>
              <a:t> </a:t>
            </a:r>
            <a:r>
              <a:rPr lang="en-US" sz="4000" i="0" dirty="0" err="1" smtClean="0">
                <a:solidFill>
                  <a:srgbClr val="3333FF"/>
                </a:solidFill>
                <a:latin typeface="Arial" charset="0"/>
              </a:rPr>
              <a:t>một</a:t>
            </a:r>
            <a:r>
              <a:rPr lang="en-US" sz="4000" i="0" dirty="0" smtClean="0">
                <a:solidFill>
                  <a:srgbClr val="3333FF"/>
                </a:solidFill>
                <a:latin typeface="Arial" charset="0"/>
              </a:rPr>
              <a:t>  </a:t>
            </a:r>
            <a:r>
              <a:rPr lang="en-US" sz="4000" i="0" dirty="0" err="1" smtClean="0">
                <a:solidFill>
                  <a:srgbClr val="3333FF"/>
                </a:solidFill>
                <a:latin typeface="Arial" charset="0"/>
              </a:rPr>
              <a:t>hình</a:t>
            </a:r>
            <a:r>
              <a:rPr lang="en-US" sz="4000" i="0" dirty="0" smtClean="0">
                <a:solidFill>
                  <a:srgbClr val="3333FF"/>
                </a:solidFill>
                <a:latin typeface="Arial" charset="0"/>
              </a:rPr>
              <a:t> </a:t>
            </a:r>
            <a:r>
              <a:rPr lang="en-US" sz="4000" i="0" dirty="0" err="1" smtClean="0">
                <a:solidFill>
                  <a:srgbClr val="3333FF"/>
                </a:solidFill>
                <a:latin typeface="Arial" charset="0"/>
              </a:rPr>
              <a:t>là</a:t>
            </a:r>
            <a:r>
              <a:rPr lang="en-US" sz="4000" i="0" dirty="0" smtClean="0">
                <a:solidFill>
                  <a:srgbClr val="3333FF"/>
                </a:solidFill>
                <a:latin typeface="Arial" charset="0"/>
              </a:rPr>
              <a:t> </a:t>
            </a:r>
            <a:r>
              <a:rPr lang="en-US" sz="4000" i="0" dirty="0" err="1" smtClean="0">
                <a:solidFill>
                  <a:srgbClr val="3333FF"/>
                </a:solidFill>
                <a:latin typeface="Arial" charset="0"/>
              </a:rPr>
              <a:t>diện</a:t>
            </a:r>
            <a:r>
              <a:rPr lang="en-US" sz="4000" i="0" dirty="0" smtClean="0">
                <a:solidFill>
                  <a:srgbClr val="3333FF"/>
                </a:solidFill>
                <a:latin typeface="Arial" charset="0"/>
              </a:rPr>
              <a:t> </a:t>
            </a:r>
            <a:r>
              <a:rPr lang="en-US" sz="4000" i="0" dirty="0" err="1" smtClean="0">
                <a:solidFill>
                  <a:srgbClr val="3333FF"/>
                </a:solidFill>
                <a:latin typeface="Arial" charset="0"/>
              </a:rPr>
              <a:t>tích</a:t>
            </a:r>
            <a:r>
              <a:rPr lang="en-US" sz="4000" i="0" dirty="0" smtClean="0">
                <a:solidFill>
                  <a:srgbClr val="3333FF"/>
                </a:solidFill>
                <a:latin typeface="Arial" charset="0"/>
              </a:rPr>
              <a:t> </a:t>
            </a:r>
            <a:r>
              <a:rPr lang="en-US" sz="4000" i="0" dirty="0" err="1" smtClean="0">
                <a:solidFill>
                  <a:srgbClr val="3333FF"/>
                </a:solidFill>
                <a:latin typeface="Arial" charset="0"/>
              </a:rPr>
              <a:t>của</a:t>
            </a:r>
            <a:r>
              <a:rPr lang="en-US" sz="4000" i="0" dirty="0" smtClean="0">
                <a:solidFill>
                  <a:srgbClr val="3333FF"/>
                </a:solidFill>
                <a:latin typeface="Arial" charset="0"/>
              </a:rPr>
              <a:t> </a:t>
            </a:r>
            <a:r>
              <a:rPr lang="en-US" sz="4000" i="0" dirty="0" err="1" smtClean="0">
                <a:solidFill>
                  <a:srgbClr val="3333FF"/>
                </a:solidFill>
                <a:latin typeface="Arial" charset="0"/>
              </a:rPr>
              <a:t>một</a:t>
            </a:r>
            <a:r>
              <a:rPr lang="en-US" sz="4000" i="0" dirty="0" smtClean="0">
                <a:solidFill>
                  <a:srgbClr val="3333FF"/>
                </a:solidFill>
                <a:latin typeface="Arial" charset="0"/>
              </a:rPr>
              <a:t> </a:t>
            </a:r>
            <a:r>
              <a:rPr lang="en-US" sz="4000" i="0" dirty="0" err="1" smtClean="0">
                <a:solidFill>
                  <a:srgbClr val="3333FF"/>
                </a:solidFill>
                <a:latin typeface="Arial" charset="0"/>
              </a:rPr>
              <a:t>hình</a:t>
            </a:r>
            <a:endParaRPr lang="en-US" sz="4000" i="0" dirty="0">
              <a:solidFill>
                <a:srgbClr val="3333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534238"/>
      </p:ext>
    </p:extLst>
  </p:cSld>
  <p:clrMapOvr>
    <a:masterClrMapping/>
  </p:clrMapOvr>
  <p:transition spd="slow">
    <p:wipe dir="d"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sz="3600" u="sng" dirty="0" smtClean="0"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03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2022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sz="3600" u="sng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3600" u="sng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sz="3600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36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6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endParaRPr lang="en-US" sz="3600" u="sng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endParaRPr lang="en-US" sz="3600" dirty="0" smtClean="0">
              <a:cs typeface="Times New Roman" pitchFamily="18" charset="0"/>
            </a:endParaRPr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 cmpd="thinThick">
            <a:solidFill>
              <a:srgbClr val="66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grpSp>
        <p:nvGrpSpPr>
          <p:cNvPr id="7173" name="Group 15"/>
          <p:cNvGrpSpPr>
            <a:grpSpLocks/>
          </p:cNvGrpSpPr>
          <p:nvPr/>
        </p:nvGrpSpPr>
        <p:grpSpPr bwMode="auto">
          <a:xfrm>
            <a:off x="0" y="6226175"/>
            <a:ext cx="9144000" cy="631825"/>
            <a:chOff x="0" y="-152400"/>
            <a:chExt cx="9144000" cy="631710"/>
          </a:xfrm>
        </p:grpSpPr>
        <p:pic>
          <p:nvPicPr>
            <p:cNvPr id="7174" name="Picture 16" descr="photo-1.jp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-152400"/>
              <a:ext cx="4572000" cy="631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5" name="Picture 17" descr="photo-1.jp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572000" y="-152400"/>
              <a:ext cx="4572000" cy="631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716687366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Oval 2"/>
          <p:cNvSpPr>
            <a:spLocks noChangeArrowheads="1"/>
          </p:cNvSpPr>
          <p:nvPr/>
        </p:nvSpPr>
        <p:spPr bwMode="auto">
          <a:xfrm>
            <a:off x="1116013" y="2565400"/>
            <a:ext cx="3527425" cy="331152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5724525" y="3789363"/>
            <a:ext cx="2735263" cy="1152525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79878" name="Oval 6"/>
          <p:cNvSpPr>
            <a:spLocks noChangeArrowheads="1"/>
          </p:cNvSpPr>
          <p:nvPr/>
        </p:nvSpPr>
        <p:spPr bwMode="auto">
          <a:xfrm>
            <a:off x="1042988" y="2565400"/>
            <a:ext cx="3673475" cy="3311525"/>
          </a:xfrm>
          <a:prstGeom prst="ellipse">
            <a:avLst/>
          </a:prstGeom>
          <a:solidFill>
            <a:srgbClr val="0000FF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79879" name="Rectangle 7"/>
          <p:cNvSpPr>
            <a:spLocks noChangeArrowheads="1"/>
          </p:cNvSpPr>
          <p:nvPr/>
        </p:nvSpPr>
        <p:spPr bwMode="auto">
          <a:xfrm>
            <a:off x="5724525" y="3789363"/>
            <a:ext cx="2735263" cy="1152525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8198" name="Text Box 8"/>
          <p:cNvSpPr txBox="1">
            <a:spLocks noChangeArrowheads="1"/>
          </p:cNvSpPr>
          <p:nvPr/>
        </p:nvSpPr>
        <p:spPr bwMode="auto">
          <a:xfrm>
            <a:off x="434975" y="260350"/>
            <a:ext cx="1293813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 u="sng">
                <a:solidFill>
                  <a:srgbClr val="FF00FF"/>
                </a:solidFill>
                <a:latin typeface="Arial" charset="0"/>
              </a:rPr>
              <a:t>Ví dụ 1:</a:t>
            </a:r>
          </a:p>
        </p:txBody>
      </p:sp>
    </p:spTree>
    <p:extLst>
      <p:ext uri="{BB962C8B-B14F-4D97-AF65-F5344CB8AC3E}">
        <p14:creationId xmlns:p14="http://schemas.microsoft.com/office/powerpoint/2010/main" val="4187816223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98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79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79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79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500"/>
                                        <p:tgtEl>
                                          <p:spTgt spid="79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 animBg="1"/>
      <p:bldP spid="79875" grpId="0" animBg="1"/>
      <p:bldP spid="79878" grpId="0" animBg="1"/>
      <p:bldP spid="7987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val 10"/>
          <p:cNvSpPr>
            <a:spLocks noChangeArrowheads="1"/>
          </p:cNvSpPr>
          <p:nvPr/>
        </p:nvSpPr>
        <p:spPr bwMode="auto">
          <a:xfrm>
            <a:off x="755650" y="2565400"/>
            <a:ext cx="3744913" cy="331152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9219" name="Rectangle 11"/>
          <p:cNvSpPr>
            <a:spLocks noChangeArrowheads="1"/>
          </p:cNvSpPr>
          <p:nvPr/>
        </p:nvSpPr>
        <p:spPr bwMode="auto">
          <a:xfrm>
            <a:off x="5724525" y="3716338"/>
            <a:ext cx="2735263" cy="1152525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777875" y="981075"/>
            <a:ext cx="7667625" cy="1200150"/>
          </a:xfrm>
          <a:prstGeom prst="rect">
            <a:avLst/>
          </a:prstGeom>
          <a:solidFill>
            <a:srgbClr val="FFFF00"/>
          </a:solidFill>
          <a:ln w="12700" algn="ctr">
            <a:solidFill>
              <a:srgbClr val="FA060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en-US" i="0">
              <a:latin typeface="Arial" charset="0"/>
            </a:endParaRPr>
          </a:p>
          <a:p>
            <a:pPr algn="l"/>
            <a:endParaRPr lang="en-US" i="0">
              <a:latin typeface="Arial" charset="0"/>
            </a:endParaRPr>
          </a:p>
          <a:p>
            <a:r>
              <a:rPr lang="en-US" i="0">
                <a:latin typeface="Arial" charset="0"/>
              </a:rPr>
              <a:t>Diện tích hình chữ nhật </a:t>
            </a:r>
            <a:r>
              <a:rPr lang="en-US" i="0">
                <a:solidFill>
                  <a:srgbClr val="FF0000"/>
                </a:solidFill>
                <a:latin typeface="Arial" charset="0"/>
              </a:rPr>
              <a:t>bé h</a:t>
            </a:r>
            <a:r>
              <a:rPr lang="vi-VN" i="0">
                <a:solidFill>
                  <a:srgbClr val="FF0000"/>
                </a:solidFill>
                <a:latin typeface="Arial" charset="0"/>
              </a:rPr>
              <a:t>ơ</a:t>
            </a:r>
            <a:r>
              <a:rPr lang="en-US" i="0">
                <a:solidFill>
                  <a:srgbClr val="FF0000"/>
                </a:solidFill>
                <a:latin typeface="Arial" charset="0"/>
              </a:rPr>
              <a:t>n</a:t>
            </a:r>
            <a:r>
              <a:rPr lang="en-US" i="0">
                <a:latin typeface="Arial" charset="0"/>
              </a:rPr>
              <a:t> diện tích hình tròn</a:t>
            </a: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1162050" y="1052513"/>
            <a:ext cx="6911975" cy="4619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latin typeface="Arial" charset="0"/>
              </a:rPr>
              <a:t>Hình chữ nhật nằm hoàn toàn trong hình tròn.</a:t>
            </a:r>
          </a:p>
        </p:txBody>
      </p:sp>
      <p:sp>
        <p:nvSpPr>
          <p:cNvPr id="9222" name="Oval 14"/>
          <p:cNvSpPr>
            <a:spLocks noChangeArrowheads="1"/>
          </p:cNvSpPr>
          <p:nvPr/>
        </p:nvSpPr>
        <p:spPr bwMode="auto">
          <a:xfrm>
            <a:off x="755650" y="2565400"/>
            <a:ext cx="3744913" cy="3311525"/>
          </a:xfrm>
          <a:prstGeom prst="ellipse">
            <a:avLst/>
          </a:prstGeom>
          <a:solidFill>
            <a:srgbClr val="0000FF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5364088" y="3716338"/>
            <a:ext cx="3168352" cy="1152525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 smtClean="0">
                <a:latin typeface="Arial" charset="0"/>
              </a:rPr>
              <a:t> </a:t>
            </a:r>
            <a:endParaRPr lang="en-US" dirty="0">
              <a:latin typeface="Arial" charset="0"/>
            </a:endParaRPr>
          </a:p>
        </p:txBody>
      </p:sp>
      <p:sp>
        <p:nvSpPr>
          <p:cNvPr id="9224" name="Text Box 16"/>
          <p:cNvSpPr txBox="1">
            <a:spLocks noChangeArrowheads="1"/>
          </p:cNvSpPr>
          <p:nvPr/>
        </p:nvSpPr>
        <p:spPr bwMode="auto">
          <a:xfrm>
            <a:off x="434975" y="260350"/>
            <a:ext cx="1293813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 u="sng">
                <a:solidFill>
                  <a:srgbClr val="FF00FF"/>
                </a:solidFill>
                <a:latin typeface="Arial" charset="0"/>
              </a:rPr>
              <a:t>Ví dụ 1:</a:t>
            </a:r>
          </a:p>
        </p:txBody>
      </p:sp>
    </p:spTree>
    <p:extLst>
      <p:ext uri="{BB962C8B-B14F-4D97-AF65-F5344CB8AC3E}">
        <p14:creationId xmlns:p14="http://schemas.microsoft.com/office/powerpoint/2010/main" val="33925357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33487E-6 L -0.47239 -0.010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600" y="-5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repeatCount="2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6" grpId="0" animBg="1"/>
      <p:bldP spid="21517" grpId="0"/>
      <p:bldP spid="21517" grpId="1"/>
      <p:bldP spid="21519" grpId="0" animBg="1"/>
      <p:bldP spid="21519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7"/>
          <p:cNvGrpSpPr>
            <a:grpSpLocks/>
          </p:cNvGrpSpPr>
          <p:nvPr/>
        </p:nvGrpSpPr>
        <p:grpSpPr bwMode="auto">
          <a:xfrm>
            <a:off x="4572000" y="1989138"/>
            <a:ext cx="2733675" cy="2752725"/>
            <a:chOff x="2880" y="1253"/>
            <a:chExt cx="1722" cy="1734"/>
          </a:xfrm>
        </p:grpSpPr>
        <p:sp>
          <p:nvSpPr>
            <p:cNvPr id="10255" name="AutoShape 3"/>
            <p:cNvSpPr>
              <a:spLocks noChangeAspect="1" noChangeArrowheads="1"/>
            </p:cNvSpPr>
            <p:nvPr/>
          </p:nvSpPr>
          <p:spPr bwMode="auto">
            <a:xfrm>
              <a:off x="2880" y="1253"/>
              <a:ext cx="1722" cy="17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256" name="Rectangle 4"/>
            <p:cNvSpPr>
              <a:spLocks noChangeArrowheads="1"/>
            </p:cNvSpPr>
            <p:nvPr/>
          </p:nvSpPr>
          <p:spPr bwMode="auto">
            <a:xfrm>
              <a:off x="4010" y="2385"/>
              <a:ext cx="576" cy="576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257" name="Rectangle 5"/>
            <p:cNvSpPr>
              <a:spLocks noChangeArrowheads="1"/>
            </p:cNvSpPr>
            <p:nvPr/>
          </p:nvSpPr>
          <p:spPr bwMode="auto">
            <a:xfrm>
              <a:off x="3453" y="2385"/>
              <a:ext cx="576" cy="576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258" name="Rectangle 6"/>
            <p:cNvSpPr>
              <a:spLocks noChangeArrowheads="1"/>
            </p:cNvSpPr>
            <p:nvPr/>
          </p:nvSpPr>
          <p:spPr bwMode="auto">
            <a:xfrm>
              <a:off x="2880" y="2385"/>
              <a:ext cx="576" cy="575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259" name="Rectangle 7"/>
            <p:cNvSpPr>
              <a:spLocks noChangeArrowheads="1"/>
            </p:cNvSpPr>
            <p:nvPr/>
          </p:nvSpPr>
          <p:spPr bwMode="auto">
            <a:xfrm>
              <a:off x="2880" y="1829"/>
              <a:ext cx="576" cy="576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260" name="Rectangle 8"/>
            <p:cNvSpPr>
              <a:spLocks noChangeArrowheads="1"/>
            </p:cNvSpPr>
            <p:nvPr/>
          </p:nvSpPr>
          <p:spPr bwMode="auto">
            <a:xfrm>
              <a:off x="2880" y="1253"/>
              <a:ext cx="576" cy="576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3" name="Group 9"/>
          <p:cNvGrpSpPr>
            <a:grpSpLocks noChangeAspect="1"/>
          </p:cNvGrpSpPr>
          <p:nvPr/>
        </p:nvGrpSpPr>
        <p:grpSpPr bwMode="auto">
          <a:xfrm>
            <a:off x="684213" y="1989138"/>
            <a:ext cx="2733675" cy="2752725"/>
            <a:chOff x="4253" y="3025"/>
            <a:chExt cx="3593" cy="3716"/>
          </a:xfrm>
        </p:grpSpPr>
        <p:sp>
          <p:nvSpPr>
            <p:cNvPr id="10249" name="AutoShape 10"/>
            <p:cNvSpPr>
              <a:spLocks noChangeAspect="1" noChangeArrowheads="1"/>
            </p:cNvSpPr>
            <p:nvPr/>
          </p:nvSpPr>
          <p:spPr bwMode="auto">
            <a:xfrm>
              <a:off x="4253" y="3025"/>
              <a:ext cx="3593" cy="37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250" name="Rectangle 11"/>
            <p:cNvSpPr>
              <a:spLocks noChangeArrowheads="1"/>
            </p:cNvSpPr>
            <p:nvPr/>
          </p:nvSpPr>
          <p:spPr bwMode="auto">
            <a:xfrm>
              <a:off x="6631" y="4259"/>
              <a:ext cx="1202" cy="123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251" name="Rectangle 12"/>
            <p:cNvSpPr>
              <a:spLocks noChangeArrowheads="1"/>
            </p:cNvSpPr>
            <p:nvPr/>
          </p:nvSpPr>
          <p:spPr bwMode="auto">
            <a:xfrm>
              <a:off x="5449" y="5451"/>
              <a:ext cx="1201" cy="123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252" name="Rectangle 13"/>
            <p:cNvSpPr>
              <a:spLocks noChangeArrowheads="1"/>
            </p:cNvSpPr>
            <p:nvPr/>
          </p:nvSpPr>
          <p:spPr bwMode="auto">
            <a:xfrm>
              <a:off x="4253" y="4259"/>
              <a:ext cx="1202" cy="1232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253" name="Rectangle 14"/>
            <p:cNvSpPr>
              <a:spLocks noChangeArrowheads="1"/>
            </p:cNvSpPr>
            <p:nvPr/>
          </p:nvSpPr>
          <p:spPr bwMode="auto">
            <a:xfrm>
              <a:off x="5442" y="4259"/>
              <a:ext cx="1202" cy="1235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254" name="Rectangle 15"/>
            <p:cNvSpPr>
              <a:spLocks noChangeArrowheads="1"/>
            </p:cNvSpPr>
            <p:nvPr/>
          </p:nvSpPr>
          <p:spPr bwMode="auto">
            <a:xfrm>
              <a:off x="5442" y="3025"/>
              <a:ext cx="1202" cy="1235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10244" name="Text Box 16"/>
          <p:cNvSpPr txBox="1">
            <a:spLocks noChangeArrowheads="1"/>
          </p:cNvSpPr>
          <p:nvPr/>
        </p:nvSpPr>
        <p:spPr bwMode="auto">
          <a:xfrm>
            <a:off x="1744663" y="4979988"/>
            <a:ext cx="18415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i="0">
              <a:latin typeface="Arial" charset="0"/>
            </a:endParaRPr>
          </a:p>
        </p:txBody>
      </p:sp>
      <p:sp>
        <p:nvSpPr>
          <p:cNvPr id="10245" name="Text Box 17"/>
          <p:cNvSpPr txBox="1">
            <a:spLocks noChangeArrowheads="1"/>
          </p:cNvSpPr>
          <p:nvPr/>
        </p:nvSpPr>
        <p:spPr bwMode="auto">
          <a:xfrm>
            <a:off x="5219700" y="5013325"/>
            <a:ext cx="1189038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0">
                <a:latin typeface="Arial" charset="0"/>
              </a:rPr>
              <a:t>Hình</a:t>
            </a:r>
            <a:r>
              <a:rPr lang="en-US" b="0" i="0">
                <a:latin typeface="Times New Roman" pitchFamily="18" charset="0"/>
              </a:rPr>
              <a:t> </a:t>
            </a:r>
            <a:r>
              <a:rPr lang="en-US" b="0" i="0">
                <a:latin typeface="Arial" charset="0"/>
              </a:rPr>
              <a:t>B</a:t>
            </a:r>
          </a:p>
        </p:txBody>
      </p:sp>
      <p:sp>
        <p:nvSpPr>
          <p:cNvPr id="10246" name="Text Box 25"/>
          <p:cNvSpPr txBox="1">
            <a:spLocks noChangeArrowheads="1"/>
          </p:cNvSpPr>
          <p:nvPr/>
        </p:nvSpPr>
        <p:spPr bwMode="auto">
          <a:xfrm>
            <a:off x="1498600" y="5041900"/>
            <a:ext cx="1344613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0">
                <a:latin typeface="Arial" charset="0"/>
              </a:rPr>
              <a:t>Hình</a:t>
            </a:r>
            <a:r>
              <a:rPr lang="en-US" i="0">
                <a:latin typeface="Times New Roman" pitchFamily="18" charset="0"/>
              </a:rPr>
              <a:t> </a:t>
            </a:r>
            <a:r>
              <a:rPr lang="en-US" i="0">
                <a:latin typeface="Arial" charset="0"/>
              </a:rPr>
              <a:t> A</a:t>
            </a:r>
          </a:p>
        </p:txBody>
      </p:sp>
      <p:sp>
        <p:nvSpPr>
          <p:cNvPr id="10247" name="Text Box 26"/>
          <p:cNvSpPr txBox="1">
            <a:spLocks noChangeArrowheads="1"/>
          </p:cNvSpPr>
          <p:nvPr/>
        </p:nvSpPr>
        <p:spPr bwMode="auto">
          <a:xfrm>
            <a:off x="434975" y="260350"/>
            <a:ext cx="1293813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 u="sng">
                <a:solidFill>
                  <a:srgbClr val="FF00FF"/>
                </a:solidFill>
                <a:latin typeface="Arial" charset="0"/>
              </a:rPr>
              <a:t>Ví dụ 2:</a:t>
            </a:r>
          </a:p>
        </p:txBody>
      </p:sp>
      <p:sp>
        <p:nvSpPr>
          <p:cNvPr id="35868" name="Text Box 28"/>
          <p:cNvSpPr txBox="1">
            <a:spLocks noChangeArrowheads="1"/>
          </p:cNvSpPr>
          <p:nvPr/>
        </p:nvSpPr>
        <p:spPr bwMode="auto">
          <a:xfrm>
            <a:off x="827088" y="836613"/>
            <a:ext cx="6840537" cy="835025"/>
          </a:xfrm>
          <a:prstGeom prst="rect">
            <a:avLst/>
          </a:prstGeom>
          <a:solidFill>
            <a:srgbClr val="FCF600"/>
          </a:solidFill>
          <a:ln w="12700" algn="ctr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Làm thế nào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ể so sánh diện tích 2 hình 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A</a:t>
            </a:r>
            <a:r>
              <a:rPr lang="en-US">
                <a:latin typeface="Arial" charset="0"/>
              </a:rPr>
              <a:t> và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B </a:t>
            </a:r>
            <a:r>
              <a:rPr lang="en-US">
                <a:latin typeface="Arial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80811533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534 0.00023 L 0.42534 0.0002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9 -0.00139 L 0.32673 0.1338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" y="68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0.00139 L 0.42534 0.1338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" y="68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6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53"/>
          <p:cNvGrpSpPr>
            <a:grpSpLocks/>
          </p:cNvGrpSpPr>
          <p:nvPr/>
        </p:nvGrpSpPr>
        <p:grpSpPr bwMode="auto">
          <a:xfrm>
            <a:off x="561975" y="2324100"/>
            <a:ext cx="2744788" cy="2740025"/>
            <a:chOff x="354" y="1464"/>
            <a:chExt cx="1729" cy="1726"/>
          </a:xfrm>
        </p:grpSpPr>
        <p:sp>
          <p:nvSpPr>
            <p:cNvPr id="11286" name="Rectangle 33"/>
            <p:cNvSpPr>
              <a:spLocks noChangeArrowheads="1"/>
            </p:cNvSpPr>
            <p:nvPr/>
          </p:nvSpPr>
          <p:spPr bwMode="auto">
            <a:xfrm>
              <a:off x="930" y="1464"/>
              <a:ext cx="576" cy="576"/>
            </a:xfrm>
            <a:prstGeom prst="rect">
              <a:avLst/>
            </a:prstGeom>
            <a:solidFill>
              <a:schemeClr val="bg1"/>
            </a:solidFill>
            <a:ln w="3175" algn="ctr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1287" name="Rectangle 32"/>
            <p:cNvSpPr>
              <a:spLocks noChangeArrowheads="1"/>
            </p:cNvSpPr>
            <p:nvPr/>
          </p:nvSpPr>
          <p:spPr bwMode="auto">
            <a:xfrm>
              <a:off x="354" y="2038"/>
              <a:ext cx="576" cy="576"/>
            </a:xfrm>
            <a:prstGeom prst="rect">
              <a:avLst/>
            </a:prstGeom>
            <a:solidFill>
              <a:schemeClr val="bg1"/>
            </a:solidFill>
            <a:ln w="3175" algn="ctr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1288" name="Rectangle 31"/>
            <p:cNvSpPr>
              <a:spLocks noChangeArrowheads="1"/>
            </p:cNvSpPr>
            <p:nvPr/>
          </p:nvSpPr>
          <p:spPr bwMode="auto">
            <a:xfrm>
              <a:off x="930" y="2039"/>
              <a:ext cx="576" cy="576"/>
            </a:xfrm>
            <a:prstGeom prst="rect">
              <a:avLst/>
            </a:prstGeom>
            <a:solidFill>
              <a:schemeClr val="bg1"/>
            </a:solidFill>
            <a:ln w="3175" algn="ctr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1289" name="Rectangle 30"/>
            <p:cNvSpPr>
              <a:spLocks noChangeArrowheads="1"/>
            </p:cNvSpPr>
            <p:nvPr/>
          </p:nvSpPr>
          <p:spPr bwMode="auto">
            <a:xfrm>
              <a:off x="1507" y="2038"/>
              <a:ext cx="576" cy="576"/>
            </a:xfrm>
            <a:prstGeom prst="rect">
              <a:avLst/>
            </a:prstGeom>
            <a:solidFill>
              <a:schemeClr val="bg1"/>
            </a:solidFill>
            <a:ln w="3175" algn="ctr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1290" name="Rectangle 29"/>
            <p:cNvSpPr>
              <a:spLocks noChangeArrowheads="1"/>
            </p:cNvSpPr>
            <p:nvPr/>
          </p:nvSpPr>
          <p:spPr bwMode="auto">
            <a:xfrm>
              <a:off x="930" y="2614"/>
              <a:ext cx="576" cy="576"/>
            </a:xfrm>
            <a:prstGeom prst="rect">
              <a:avLst/>
            </a:prstGeom>
            <a:solidFill>
              <a:schemeClr val="bg1"/>
            </a:solidFill>
            <a:ln w="3175" algn="ctr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11267" name="Group 58"/>
          <p:cNvGrpSpPr>
            <a:grpSpLocks/>
          </p:cNvGrpSpPr>
          <p:nvPr/>
        </p:nvGrpSpPr>
        <p:grpSpPr bwMode="auto">
          <a:xfrm>
            <a:off x="4883150" y="2276475"/>
            <a:ext cx="2732088" cy="2744788"/>
            <a:chOff x="3076" y="1434"/>
            <a:chExt cx="1721" cy="1729"/>
          </a:xfrm>
        </p:grpSpPr>
        <p:sp>
          <p:nvSpPr>
            <p:cNvPr id="11281" name="Rectangle 36"/>
            <p:cNvSpPr>
              <a:spLocks noChangeArrowheads="1"/>
            </p:cNvSpPr>
            <p:nvPr/>
          </p:nvSpPr>
          <p:spPr bwMode="auto">
            <a:xfrm>
              <a:off x="3076" y="1434"/>
              <a:ext cx="576" cy="576"/>
            </a:xfrm>
            <a:prstGeom prst="rect">
              <a:avLst/>
            </a:prstGeom>
            <a:solidFill>
              <a:schemeClr val="bg1"/>
            </a:solidFill>
            <a:ln w="3175" algn="ctr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1282" name="Rectangle 35"/>
            <p:cNvSpPr>
              <a:spLocks noChangeArrowheads="1"/>
            </p:cNvSpPr>
            <p:nvPr/>
          </p:nvSpPr>
          <p:spPr bwMode="auto">
            <a:xfrm>
              <a:off x="3077" y="2011"/>
              <a:ext cx="576" cy="576"/>
            </a:xfrm>
            <a:prstGeom prst="rect">
              <a:avLst/>
            </a:prstGeom>
            <a:solidFill>
              <a:schemeClr val="bg1"/>
            </a:solidFill>
            <a:ln w="3175" algn="ctr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1283" name="Rectangle 34"/>
            <p:cNvSpPr>
              <a:spLocks noChangeArrowheads="1"/>
            </p:cNvSpPr>
            <p:nvPr/>
          </p:nvSpPr>
          <p:spPr bwMode="auto">
            <a:xfrm>
              <a:off x="3076" y="2586"/>
              <a:ext cx="576" cy="576"/>
            </a:xfrm>
            <a:prstGeom prst="rect">
              <a:avLst/>
            </a:prstGeom>
            <a:solidFill>
              <a:schemeClr val="bg1"/>
            </a:solidFill>
            <a:ln w="3175" algn="ctr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1284" name="Rectangle 37"/>
            <p:cNvSpPr>
              <a:spLocks noChangeArrowheads="1"/>
            </p:cNvSpPr>
            <p:nvPr/>
          </p:nvSpPr>
          <p:spPr bwMode="auto">
            <a:xfrm>
              <a:off x="3651" y="2587"/>
              <a:ext cx="576" cy="576"/>
            </a:xfrm>
            <a:prstGeom prst="rect">
              <a:avLst/>
            </a:prstGeom>
            <a:solidFill>
              <a:schemeClr val="bg1"/>
            </a:solidFill>
            <a:ln w="3175" algn="ctr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1285" name="Rectangle 38"/>
            <p:cNvSpPr>
              <a:spLocks noChangeArrowheads="1"/>
            </p:cNvSpPr>
            <p:nvPr/>
          </p:nvSpPr>
          <p:spPr bwMode="auto">
            <a:xfrm>
              <a:off x="4221" y="2587"/>
              <a:ext cx="576" cy="576"/>
            </a:xfrm>
            <a:prstGeom prst="rect">
              <a:avLst/>
            </a:prstGeom>
            <a:solidFill>
              <a:schemeClr val="bg1"/>
            </a:solidFill>
            <a:ln w="3175" algn="ctr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1476375" y="2324100"/>
            <a:ext cx="914400" cy="914400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2393950" y="3235325"/>
            <a:ext cx="914400" cy="914400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1476375" y="3238500"/>
            <a:ext cx="914400" cy="914400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561975" y="3236913"/>
            <a:ext cx="914400" cy="914400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1476375" y="4149725"/>
            <a:ext cx="914400" cy="914400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6705600" y="4111625"/>
            <a:ext cx="914400" cy="914400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4883150" y="2276475"/>
            <a:ext cx="914400" cy="914400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3805" name="Rectangle 13"/>
          <p:cNvSpPr>
            <a:spLocks noChangeArrowheads="1"/>
          </p:cNvSpPr>
          <p:nvPr/>
        </p:nvSpPr>
        <p:spPr bwMode="auto">
          <a:xfrm>
            <a:off x="4883150" y="3194050"/>
            <a:ext cx="914400" cy="914400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5795963" y="4111625"/>
            <a:ext cx="914400" cy="914400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4883150" y="4111625"/>
            <a:ext cx="914400" cy="914400"/>
          </a:xfrm>
          <a:prstGeom prst="rect">
            <a:avLst/>
          </a:prstGeom>
          <a:solidFill>
            <a:srgbClr val="FFFF6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1278" name="Text Box 24"/>
          <p:cNvSpPr txBox="1">
            <a:spLocks noChangeArrowheads="1"/>
          </p:cNvSpPr>
          <p:nvPr/>
        </p:nvSpPr>
        <p:spPr bwMode="auto">
          <a:xfrm>
            <a:off x="1116013" y="5229225"/>
            <a:ext cx="1344612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0">
                <a:latin typeface="Arial" charset="0"/>
              </a:rPr>
              <a:t>Hình</a:t>
            </a:r>
            <a:r>
              <a:rPr lang="en-US" i="0">
                <a:latin typeface="Times New Roman" pitchFamily="18" charset="0"/>
              </a:rPr>
              <a:t> </a:t>
            </a:r>
            <a:r>
              <a:rPr lang="en-US" i="0">
                <a:latin typeface="Arial" charset="0"/>
              </a:rPr>
              <a:t>A</a:t>
            </a:r>
          </a:p>
        </p:txBody>
      </p:sp>
      <p:sp>
        <p:nvSpPr>
          <p:cNvPr id="11279" name="Text Box 25"/>
          <p:cNvSpPr txBox="1">
            <a:spLocks noChangeArrowheads="1"/>
          </p:cNvSpPr>
          <p:nvPr/>
        </p:nvSpPr>
        <p:spPr bwMode="auto">
          <a:xfrm>
            <a:off x="5364163" y="5229225"/>
            <a:ext cx="1189037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0">
                <a:latin typeface="Arial" charset="0"/>
              </a:rPr>
              <a:t>Hình</a:t>
            </a:r>
            <a:r>
              <a:rPr lang="en-US" b="0" i="0">
                <a:latin typeface="Times New Roman" pitchFamily="18" charset="0"/>
              </a:rPr>
              <a:t> </a:t>
            </a:r>
            <a:r>
              <a:rPr lang="en-US" b="0" i="0">
                <a:latin typeface="Arial" charset="0"/>
              </a:rPr>
              <a:t>B</a:t>
            </a:r>
          </a:p>
        </p:txBody>
      </p:sp>
      <p:sp>
        <p:nvSpPr>
          <p:cNvPr id="11280" name="Text Box 26"/>
          <p:cNvSpPr txBox="1">
            <a:spLocks noChangeArrowheads="1"/>
          </p:cNvSpPr>
          <p:nvPr/>
        </p:nvSpPr>
        <p:spPr bwMode="auto">
          <a:xfrm>
            <a:off x="434975" y="260350"/>
            <a:ext cx="1293813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 u="sng">
                <a:solidFill>
                  <a:srgbClr val="FF00FF"/>
                </a:solidFill>
                <a:latin typeface="Arial" charset="0"/>
              </a:rPr>
              <a:t>Ví dụ 2:</a:t>
            </a:r>
          </a:p>
        </p:txBody>
      </p:sp>
    </p:spTree>
    <p:extLst>
      <p:ext uri="{BB962C8B-B14F-4D97-AF65-F5344CB8AC3E}">
        <p14:creationId xmlns:p14="http://schemas.microsoft.com/office/powerpoint/2010/main" val="33446530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44444E-6 L 0.20191 -0.24144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00" y="-121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1.11111E-6 L -0.17066 -0.23449 " pathEditMode="relative" rAng="0" ptsTypes="AA">
                                      <p:cBhvr>
                                        <p:cTn id="9" dur="5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00" y="-117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59259E-6 L 0.30191 -0.37454 " pathEditMode="relative" rAng="0" ptsTypes="AA">
                                      <p:cBhvr>
                                        <p:cTn id="12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100" y="-187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59259E-6 L -0.17066 -0.36829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00" y="-184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11111E-6 L 0.20191 -0.37477 " pathEditMode="relative" rAng="0" ptsTypes="AA">
                                      <p:cBhvr>
                                        <p:cTn id="18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00" y="-188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7037E-6 L -0.17066 -0.50208 " pathEditMode="relative" rAng="0" ptsTypes="AA">
                                      <p:cBhvr>
                                        <p:cTn id="21" dur="500" fill="hold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00" y="-251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07407E-6 L 0.10156 -0.37431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00" y="-187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6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7037E-6 L -0.27048 -0.50208 " pathEditMode="relative" rAng="0" ptsTypes="AA">
                                      <p:cBhvr>
                                        <p:cTn id="27" dur="500" fill="hold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00" y="-251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7.40741E-7 L 0.20191 -0.50764 " pathEditMode="relative" rAng="0" ptsTypes="AA">
                                      <p:cBhvr>
                                        <p:cTn id="30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00" y="-254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2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6 L -0.36996 -0.50208 " pathEditMode="relative" rAng="0" ptsTypes="AA">
                                      <p:cBhvr>
                                        <p:cTn id="33" dur="5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500" y="-251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8" grpId="0" animBg="1"/>
      <p:bldP spid="33799" grpId="0" animBg="1"/>
      <p:bldP spid="33800" grpId="0" animBg="1"/>
      <p:bldP spid="33801" grpId="0" animBg="1"/>
      <p:bldP spid="33802" grpId="0" animBg="1"/>
      <p:bldP spid="33803" grpId="0" animBg="1"/>
      <p:bldP spid="33804" grpId="0" animBg="1"/>
      <p:bldP spid="33805" grpId="0" animBg="1"/>
      <p:bldP spid="33806" grpId="0" animBg="1"/>
      <p:bldP spid="3380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4"/>
          <p:cNvGrpSpPr>
            <a:grpSpLocks noChangeAspect="1"/>
          </p:cNvGrpSpPr>
          <p:nvPr/>
        </p:nvGrpSpPr>
        <p:grpSpPr bwMode="auto">
          <a:xfrm>
            <a:off x="684213" y="1989138"/>
            <a:ext cx="2733675" cy="2752725"/>
            <a:chOff x="4253" y="3025"/>
            <a:chExt cx="3593" cy="3716"/>
          </a:xfrm>
        </p:grpSpPr>
        <p:sp>
          <p:nvSpPr>
            <p:cNvPr id="12315" name="AutoShape 5"/>
            <p:cNvSpPr>
              <a:spLocks noChangeAspect="1" noChangeArrowheads="1"/>
            </p:cNvSpPr>
            <p:nvPr/>
          </p:nvSpPr>
          <p:spPr bwMode="auto">
            <a:xfrm>
              <a:off x="4253" y="3025"/>
              <a:ext cx="3593" cy="37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16" name="Rectangle 6"/>
            <p:cNvSpPr>
              <a:spLocks noChangeArrowheads="1"/>
            </p:cNvSpPr>
            <p:nvPr/>
          </p:nvSpPr>
          <p:spPr bwMode="auto">
            <a:xfrm>
              <a:off x="6631" y="4259"/>
              <a:ext cx="1202" cy="1234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b="0" i="0">
                <a:latin typeface="Arial" charset="0"/>
              </a:endParaRPr>
            </a:p>
          </p:txBody>
        </p:sp>
        <p:sp>
          <p:nvSpPr>
            <p:cNvPr id="12317" name="Rectangle 7"/>
            <p:cNvSpPr>
              <a:spLocks noChangeArrowheads="1"/>
            </p:cNvSpPr>
            <p:nvPr/>
          </p:nvSpPr>
          <p:spPr bwMode="auto">
            <a:xfrm>
              <a:off x="5449" y="5500"/>
              <a:ext cx="1201" cy="1234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b="0" i="0">
                <a:latin typeface="Arial" charset="0"/>
              </a:endParaRPr>
            </a:p>
          </p:txBody>
        </p:sp>
        <p:sp>
          <p:nvSpPr>
            <p:cNvPr id="12318" name="Rectangle 8"/>
            <p:cNvSpPr>
              <a:spLocks noChangeArrowheads="1"/>
            </p:cNvSpPr>
            <p:nvPr/>
          </p:nvSpPr>
          <p:spPr bwMode="auto">
            <a:xfrm>
              <a:off x="4253" y="4259"/>
              <a:ext cx="1202" cy="1232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b="0" i="0">
                <a:latin typeface="Arial" charset="0"/>
              </a:endParaRPr>
            </a:p>
          </p:txBody>
        </p:sp>
        <p:sp>
          <p:nvSpPr>
            <p:cNvPr id="12319" name="Rectangle 9"/>
            <p:cNvSpPr>
              <a:spLocks noChangeArrowheads="1"/>
            </p:cNvSpPr>
            <p:nvPr/>
          </p:nvSpPr>
          <p:spPr bwMode="auto">
            <a:xfrm>
              <a:off x="5442" y="4259"/>
              <a:ext cx="1202" cy="1235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b="0" i="0">
                <a:latin typeface="Arial" charset="0"/>
              </a:endParaRPr>
            </a:p>
          </p:txBody>
        </p:sp>
        <p:sp>
          <p:nvSpPr>
            <p:cNvPr id="12320" name="Rectangle 10"/>
            <p:cNvSpPr>
              <a:spLocks noChangeArrowheads="1"/>
            </p:cNvSpPr>
            <p:nvPr/>
          </p:nvSpPr>
          <p:spPr bwMode="auto">
            <a:xfrm>
              <a:off x="5442" y="3025"/>
              <a:ext cx="1202" cy="1235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b="0" i="0">
                <a:latin typeface="Arial" charset="0"/>
              </a:endParaRPr>
            </a:p>
          </p:txBody>
        </p:sp>
      </p:grpSp>
      <p:grpSp>
        <p:nvGrpSpPr>
          <p:cNvPr id="12291" name="Group 48"/>
          <p:cNvGrpSpPr>
            <a:grpSpLocks/>
          </p:cNvGrpSpPr>
          <p:nvPr/>
        </p:nvGrpSpPr>
        <p:grpSpPr bwMode="auto">
          <a:xfrm>
            <a:off x="4572000" y="1989138"/>
            <a:ext cx="2733675" cy="2752725"/>
            <a:chOff x="2880" y="1253"/>
            <a:chExt cx="1722" cy="1734"/>
          </a:xfrm>
        </p:grpSpPr>
        <p:sp>
          <p:nvSpPr>
            <p:cNvPr id="12309" name="AutoShape 19"/>
            <p:cNvSpPr>
              <a:spLocks noChangeAspect="1" noChangeArrowheads="1"/>
            </p:cNvSpPr>
            <p:nvPr/>
          </p:nvSpPr>
          <p:spPr bwMode="auto">
            <a:xfrm>
              <a:off x="2880" y="1253"/>
              <a:ext cx="1722" cy="17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2310" name="Rectangle 20"/>
            <p:cNvSpPr>
              <a:spLocks noChangeArrowheads="1"/>
            </p:cNvSpPr>
            <p:nvPr/>
          </p:nvSpPr>
          <p:spPr bwMode="auto">
            <a:xfrm>
              <a:off x="3969" y="2400"/>
              <a:ext cx="576" cy="57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b="0" i="0">
                <a:latin typeface="Arial" charset="0"/>
              </a:endParaRPr>
            </a:p>
          </p:txBody>
        </p:sp>
        <p:sp>
          <p:nvSpPr>
            <p:cNvPr id="12311" name="Rectangle 21"/>
            <p:cNvSpPr>
              <a:spLocks noChangeArrowheads="1"/>
            </p:cNvSpPr>
            <p:nvPr/>
          </p:nvSpPr>
          <p:spPr bwMode="auto">
            <a:xfrm>
              <a:off x="3424" y="2400"/>
              <a:ext cx="576" cy="57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b="0" i="0">
                <a:latin typeface="Arial" charset="0"/>
              </a:endParaRPr>
            </a:p>
          </p:txBody>
        </p:sp>
        <p:sp>
          <p:nvSpPr>
            <p:cNvPr id="12312" name="Rectangle 22"/>
            <p:cNvSpPr>
              <a:spLocks noChangeArrowheads="1"/>
            </p:cNvSpPr>
            <p:nvPr/>
          </p:nvSpPr>
          <p:spPr bwMode="auto">
            <a:xfrm>
              <a:off x="2880" y="2387"/>
              <a:ext cx="576" cy="58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b="0" i="0">
                <a:latin typeface="Arial" charset="0"/>
              </a:endParaRPr>
            </a:p>
          </p:txBody>
        </p:sp>
        <p:sp>
          <p:nvSpPr>
            <p:cNvPr id="12313" name="Rectangle 23"/>
            <p:cNvSpPr>
              <a:spLocks noChangeArrowheads="1"/>
            </p:cNvSpPr>
            <p:nvPr/>
          </p:nvSpPr>
          <p:spPr bwMode="auto">
            <a:xfrm>
              <a:off x="2880" y="1829"/>
              <a:ext cx="576" cy="57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b="0" i="0">
                <a:latin typeface="Arial" charset="0"/>
              </a:endParaRPr>
            </a:p>
          </p:txBody>
        </p:sp>
        <p:sp>
          <p:nvSpPr>
            <p:cNvPr id="12314" name="Rectangle 24"/>
            <p:cNvSpPr>
              <a:spLocks noChangeArrowheads="1"/>
            </p:cNvSpPr>
            <p:nvPr/>
          </p:nvSpPr>
          <p:spPr bwMode="auto">
            <a:xfrm>
              <a:off x="2880" y="1253"/>
              <a:ext cx="576" cy="57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b="0" i="0">
                <a:latin typeface="Arial" charset="0"/>
              </a:endParaRPr>
            </a:p>
          </p:txBody>
        </p:sp>
      </p:grpSp>
      <p:sp>
        <p:nvSpPr>
          <p:cNvPr id="36892" name="Text Box 28"/>
          <p:cNvSpPr txBox="1">
            <a:spLocks noChangeArrowheads="1"/>
          </p:cNvSpPr>
          <p:nvPr/>
        </p:nvSpPr>
        <p:spPr bwMode="auto">
          <a:xfrm>
            <a:off x="1873250" y="2152650"/>
            <a:ext cx="355600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FF05"/>
                </a:solidFill>
                <a:latin typeface="Arial" charset="0"/>
              </a:rPr>
              <a:t>1</a:t>
            </a:r>
          </a:p>
        </p:txBody>
      </p:sp>
      <p:sp>
        <p:nvSpPr>
          <p:cNvPr id="36893" name="Text Box 29"/>
          <p:cNvSpPr txBox="1">
            <a:spLocks noChangeArrowheads="1"/>
          </p:cNvSpPr>
          <p:nvPr/>
        </p:nvSpPr>
        <p:spPr bwMode="auto">
          <a:xfrm>
            <a:off x="1873250" y="3089275"/>
            <a:ext cx="355600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FF05"/>
                </a:solidFill>
                <a:latin typeface="Arial" charset="0"/>
              </a:rPr>
              <a:t>3</a:t>
            </a:r>
          </a:p>
        </p:txBody>
      </p:sp>
      <p:sp>
        <p:nvSpPr>
          <p:cNvPr id="36894" name="Text Box 30"/>
          <p:cNvSpPr txBox="1">
            <a:spLocks noChangeArrowheads="1"/>
          </p:cNvSpPr>
          <p:nvPr/>
        </p:nvSpPr>
        <p:spPr bwMode="auto">
          <a:xfrm>
            <a:off x="938213" y="3089275"/>
            <a:ext cx="355600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FF05"/>
                </a:solidFill>
                <a:latin typeface="Arial" charset="0"/>
              </a:rPr>
              <a:t>2</a:t>
            </a:r>
          </a:p>
        </p:txBody>
      </p:sp>
      <p:sp>
        <p:nvSpPr>
          <p:cNvPr id="36895" name="Text Box 31"/>
          <p:cNvSpPr txBox="1">
            <a:spLocks noChangeArrowheads="1"/>
          </p:cNvSpPr>
          <p:nvPr/>
        </p:nvSpPr>
        <p:spPr bwMode="auto">
          <a:xfrm>
            <a:off x="2738438" y="3089275"/>
            <a:ext cx="355600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FF05"/>
                </a:solidFill>
                <a:latin typeface="Arial" charset="0"/>
              </a:rPr>
              <a:t>4</a:t>
            </a:r>
          </a:p>
        </p:txBody>
      </p:sp>
      <p:sp>
        <p:nvSpPr>
          <p:cNvPr id="36896" name="Text Box 32"/>
          <p:cNvSpPr txBox="1">
            <a:spLocks noChangeArrowheads="1"/>
          </p:cNvSpPr>
          <p:nvPr/>
        </p:nvSpPr>
        <p:spPr bwMode="auto">
          <a:xfrm>
            <a:off x="1873250" y="4025900"/>
            <a:ext cx="355600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FF05"/>
                </a:solidFill>
                <a:latin typeface="Arial" charset="0"/>
              </a:rPr>
              <a:t>5</a:t>
            </a:r>
          </a:p>
        </p:txBody>
      </p:sp>
      <p:sp>
        <p:nvSpPr>
          <p:cNvPr id="36897" name="Text Box 33"/>
          <p:cNvSpPr txBox="1">
            <a:spLocks noChangeArrowheads="1"/>
          </p:cNvSpPr>
          <p:nvPr/>
        </p:nvSpPr>
        <p:spPr bwMode="auto">
          <a:xfrm>
            <a:off x="4826000" y="2225675"/>
            <a:ext cx="355600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FF05"/>
                </a:solidFill>
                <a:latin typeface="Arial" charset="0"/>
              </a:rPr>
              <a:t>1</a:t>
            </a:r>
          </a:p>
        </p:txBody>
      </p:sp>
      <p:sp>
        <p:nvSpPr>
          <p:cNvPr id="36898" name="Text Box 34"/>
          <p:cNvSpPr txBox="1">
            <a:spLocks noChangeArrowheads="1"/>
          </p:cNvSpPr>
          <p:nvPr/>
        </p:nvSpPr>
        <p:spPr bwMode="auto">
          <a:xfrm>
            <a:off x="4826000" y="3089275"/>
            <a:ext cx="355600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FF05"/>
                </a:solidFill>
                <a:latin typeface="Arial" charset="0"/>
              </a:rPr>
              <a:t>2</a:t>
            </a:r>
          </a:p>
        </p:txBody>
      </p:sp>
      <p:sp>
        <p:nvSpPr>
          <p:cNvPr id="36899" name="Text Box 35"/>
          <p:cNvSpPr txBox="1">
            <a:spLocks noChangeArrowheads="1"/>
          </p:cNvSpPr>
          <p:nvPr/>
        </p:nvSpPr>
        <p:spPr bwMode="auto">
          <a:xfrm>
            <a:off x="4826000" y="4025900"/>
            <a:ext cx="355600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FF05"/>
                </a:solidFill>
                <a:latin typeface="Arial" charset="0"/>
              </a:rPr>
              <a:t>3</a:t>
            </a:r>
          </a:p>
        </p:txBody>
      </p:sp>
      <p:sp>
        <p:nvSpPr>
          <p:cNvPr id="36900" name="Text Box 36"/>
          <p:cNvSpPr txBox="1">
            <a:spLocks noChangeArrowheads="1"/>
          </p:cNvSpPr>
          <p:nvPr/>
        </p:nvSpPr>
        <p:spPr bwMode="auto">
          <a:xfrm>
            <a:off x="5762625" y="4025900"/>
            <a:ext cx="355600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FF05"/>
                </a:solidFill>
                <a:latin typeface="Arial" charset="0"/>
              </a:rPr>
              <a:t>4</a:t>
            </a:r>
          </a:p>
        </p:txBody>
      </p:sp>
      <p:sp>
        <p:nvSpPr>
          <p:cNvPr id="36901" name="Text Box 37"/>
          <p:cNvSpPr txBox="1">
            <a:spLocks noChangeArrowheads="1"/>
          </p:cNvSpPr>
          <p:nvPr/>
        </p:nvSpPr>
        <p:spPr bwMode="auto">
          <a:xfrm>
            <a:off x="6616700" y="4005263"/>
            <a:ext cx="355600" cy="4619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FF05"/>
                </a:solidFill>
                <a:latin typeface="Arial" charset="0"/>
              </a:rPr>
              <a:t>5</a:t>
            </a:r>
          </a:p>
        </p:txBody>
      </p:sp>
      <p:sp>
        <p:nvSpPr>
          <p:cNvPr id="36903" name="Text Box 39"/>
          <p:cNvSpPr txBox="1">
            <a:spLocks noChangeArrowheads="1"/>
          </p:cNvSpPr>
          <p:nvPr/>
        </p:nvSpPr>
        <p:spPr bwMode="auto">
          <a:xfrm>
            <a:off x="581025" y="5553075"/>
            <a:ext cx="8023225" cy="592138"/>
          </a:xfrm>
          <a:prstGeom prst="rect">
            <a:avLst/>
          </a:prstGeom>
          <a:solidFill>
            <a:srgbClr val="FFFF00"/>
          </a:solidFill>
          <a:ln w="12700" algn="ctr">
            <a:solidFill>
              <a:srgbClr val="000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3200" i="0">
                <a:solidFill>
                  <a:srgbClr val="FB05DE"/>
                </a:solidFill>
                <a:latin typeface="Arial" charset="0"/>
              </a:rPr>
              <a:t>Diện tích</a:t>
            </a:r>
            <a:r>
              <a:rPr lang="en-US" sz="3200" i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3200" i="0">
                <a:solidFill>
                  <a:srgbClr val="0000FF"/>
                </a:solidFill>
                <a:latin typeface="Arial" charset="0"/>
              </a:rPr>
              <a:t>hình </a:t>
            </a:r>
            <a:r>
              <a:rPr lang="en-US" sz="3200" b="0" i="0">
                <a:solidFill>
                  <a:srgbClr val="0000FF"/>
                </a:solidFill>
                <a:latin typeface="Arial" charset="0"/>
              </a:rPr>
              <a:t>A</a:t>
            </a:r>
            <a:r>
              <a:rPr lang="en-US" sz="3200" i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3200" i="0" u="sng">
                <a:latin typeface="Arial" charset="0"/>
              </a:rPr>
              <a:t>bằng</a:t>
            </a:r>
            <a:r>
              <a:rPr lang="en-US" sz="3200" i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3200" i="0">
                <a:solidFill>
                  <a:srgbClr val="FB05DE"/>
                </a:solidFill>
                <a:latin typeface="Arial" charset="0"/>
              </a:rPr>
              <a:t>diện tích</a:t>
            </a:r>
            <a:r>
              <a:rPr lang="en-US" sz="3200" i="0">
                <a:solidFill>
                  <a:srgbClr val="FF0000"/>
                </a:solidFill>
                <a:latin typeface="Arial" charset="0"/>
              </a:rPr>
              <a:t> hình B.</a:t>
            </a:r>
            <a:endParaRPr lang="en-US" sz="3200" b="0" i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6904" name="Text Box 40"/>
          <p:cNvSpPr txBox="1">
            <a:spLocks noChangeArrowheads="1"/>
          </p:cNvSpPr>
          <p:nvPr/>
        </p:nvSpPr>
        <p:spPr bwMode="auto">
          <a:xfrm>
            <a:off x="323850" y="692150"/>
            <a:ext cx="3455988" cy="73183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i="0" dirty="0" err="1">
                <a:latin typeface="Arial" charset="0"/>
              </a:rPr>
              <a:t>Hình</a:t>
            </a:r>
            <a:r>
              <a:rPr lang="en-US" sz="1800" i="0" dirty="0">
                <a:latin typeface="Arial" charset="0"/>
              </a:rPr>
              <a:t> A </a:t>
            </a:r>
          </a:p>
          <a:p>
            <a:r>
              <a:rPr lang="en-US" sz="1800" i="0" dirty="0" err="1">
                <a:latin typeface="Arial" charset="0"/>
              </a:rPr>
              <a:t>gồm</a:t>
            </a:r>
            <a:r>
              <a:rPr lang="en-US" sz="1800" i="0" dirty="0">
                <a:latin typeface="Arial" charset="0"/>
              </a:rPr>
              <a:t> </a:t>
            </a:r>
            <a:r>
              <a:rPr lang="en-US" sz="1800" i="0" dirty="0">
                <a:solidFill>
                  <a:srgbClr val="0000FF"/>
                </a:solidFill>
                <a:latin typeface="Arial" charset="0"/>
              </a:rPr>
              <a:t>5</a:t>
            </a:r>
            <a:r>
              <a:rPr lang="en-US" sz="1800" i="0" dirty="0">
                <a:latin typeface="Arial" charset="0"/>
              </a:rPr>
              <a:t> ô </a:t>
            </a:r>
            <a:r>
              <a:rPr lang="en-US" sz="1800" i="0" dirty="0" err="1">
                <a:latin typeface="Arial" charset="0"/>
              </a:rPr>
              <a:t>vuông</a:t>
            </a:r>
            <a:r>
              <a:rPr lang="en-US" sz="1800" i="0" dirty="0">
                <a:latin typeface="Arial" charset="0"/>
              </a:rPr>
              <a:t> </a:t>
            </a:r>
            <a:r>
              <a:rPr lang="en-US" sz="1800" i="0" dirty="0" err="1">
                <a:latin typeface="Arial" charset="0"/>
              </a:rPr>
              <a:t>nh</a:t>
            </a:r>
            <a:r>
              <a:rPr lang="vi-VN" sz="1800" i="0" dirty="0">
                <a:latin typeface="Arial" charset="0"/>
              </a:rPr>
              <a:t>ư</a:t>
            </a:r>
            <a:r>
              <a:rPr lang="en-US" sz="1800" i="0" dirty="0">
                <a:latin typeface="Arial" charset="0"/>
              </a:rPr>
              <a:t> </a:t>
            </a:r>
            <a:r>
              <a:rPr lang="en-US" sz="1800" i="0" dirty="0" err="1">
                <a:latin typeface="Arial" charset="0"/>
              </a:rPr>
              <a:t>nhau</a:t>
            </a:r>
            <a:r>
              <a:rPr lang="en-US" sz="1800" i="0" dirty="0">
                <a:latin typeface="Arial" charset="0"/>
              </a:rPr>
              <a:t>.</a:t>
            </a:r>
            <a:r>
              <a:rPr lang="en-US" b="0" i="0" dirty="0">
                <a:latin typeface="Times New Roman" pitchFamily="18" charset="0"/>
              </a:rPr>
              <a:t> </a:t>
            </a:r>
          </a:p>
        </p:txBody>
      </p:sp>
      <p:sp>
        <p:nvSpPr>
          <p:cNvPr id="12304" name="Text Box 42"/>
          <p:cNvSpPr txBox="1">
            <a:spLocks noChangeArrowheads="1"/>
          </p:cNvSpPr>
          <p:nvPr/>
        </p:nvSpPr>
        <p:spPr bwMode="auto">
          <a:xfrm>
            <a:off x="5210175" y="4752975"/>
            <a:ext cx="1176338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latin typeface="Arial" charset="0"/>
              </a:rPr>
              <a:t>Hình B</a:t>
            </a:r>
          </a:p>
        </p:txBody>
      </p:sp>
      <p:sp>
        <p:nvSpPr>
          <p:cNvPr id="12305" name="Text Box 43"/>
          <p:cNvSpPr txBox="1">
            <a:spLocks noChangeArrowheads="1"/>
          </p:cNvSpPr>
          <p:nvPr/>
        </p:nvSpPr>
        <p:spPr bwMode="auto">
          <a:xfrm>
            <a:off x="5992813" y="712788"/>
            <a:ext cx="18415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i="0">
              <a:latin typeface="Arial" charset="0"/>
            </a:endParaRPr>
          </a:p>
        </p:txBody>
      </p:sp>
      <p:sp>
        <p:nvSpPr>
          <p:cNvPr id="36908" name="Text Box 44"/>
          <p:cNvSpPr txBox="1">
            <a:spLocks noChangeArrowheads="1"/>
          </p:cNvSpPr>
          <p:nvPr/>
        </p:nvSpPr>
        <p:spPr bwMode="auto">
          <a:xfrm>
            <a:off x="4284663" y="692150"/>
            <a:ext cx="3671887" cy="738188"/>
          </a:xfrm>
          <a:prstGeom prst="rect">
            <a:avLst/>
          </a:prstGeom>
          <a:solidFill>
            <a:srgbClr val="FF9966"/>
          </a:solidFill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i="0">
                <a:latin typeface="Arial" charset="0"/>
              </a:rPr>
              <a:t>Hình B</a:t>
            </a:r>
          </a:p>
          <a:p>
            <a:pPr algn="l"/>
            <a:r>
              <a:rPr lang="en-US" sz="1800" i="0">
                <a:latin typeface="Arial" charset="0"/>
              </a:rPr>
              <a:t>Cũng gồm </a:t>
            </a:r>
            <a:r>
              <a:rPr lang="en-US" sz="1800" i="0">
                <a:solidFill>
                  <a:srgbClr val="FA0606"/>
                </a:solidFill>
                <a:latin typeface="Arial" charset="0"/>
              </a:rPr>
              <a:t>5</a:t>
            </a:r>
            <a:r>
              <a:rPr lang="en-US" sz="1800" i="0">
                <a:latin typeface="Arial" charset="0"/>
              </a:rPr>
              <a:t> ô vuông nh</a:t>
            </a:r>
            <a:r>
              <a:rPr lang="vi-VN" sz="1800" i="0">
                <a:latin typeface="Arial" charset="0"/>
              </a:rPr>
              <a:t>ư</a:t>
            </a:r>
            <a:r>
              <a:rPr lang="en-US" sz="1800" i="0">
                <a:latin typeface="Arial" charset="0"/>
              </a:rPr>
              <a:t> thế.</a:t>
            </a:r>
            <a:r>
              <a:rPr lang="en-US" b="0" i="0">
                <a:latin typeface="Times New Roman" pitchFamily="18" charset="0"/>
              </a:rPr>
              <a:t> </a:t>
            </a:r>
          </a:p>
        </p:txBody>
      </p:sp>
      <p:sp>
        <p:nvSpPr>
          <p:cNvPr id="12307" name="Text Box 45"/>
          <p:cNvSpPr txBox="1">
            <a:spLocks noChangeArrowheads="1"/>
          </p:cNvSpPr>
          <p:nvPr/>
        </p:nvSpPr>
        <p:spPr bwMode="auto">
          <a:xfrm>
            <a:off x="434975" y="260350"/>
            <a:ext cx="1293813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 u="sng">
                <a:solidFill>
                  <a:srgbClr val="FF00FF"/>
                </a:solidFill>
                <a:latin typeface="Arial" charset="0"/>
              </a:rPr>
              <a:t>Ví dụ 2:</a:t>
            </a:r>
          </a:p>
        </p:txBody>
      </p:sp>
      <p:sp>
        <p:nvSpPr>
          <p:cNvPr id="12308" name="Text Box 46"/>
          <p:cNvSpPr txBox="1">
            <a:spLocks noChangeArrowheads="1"/>
          </p:cNvSpPr>
          <p:nvPr/>
        </p:nvSpPr>
        <p:spPr bwMode="auto">
          <a:xfrm>
            <a:off x="1428750" y="4752975"/>
            <a:ext cx="1271588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0" dirty="0" err="1" smtClean="0">
                <a:latin typeface="Arial" charset="0"/>
              </a:rPr>
              <a:t>Hình</a:t>
            </a:r>
            <a:r>
              <a:rPr lang="en-US" i="0" dirty="0" smtClean="0">
                <a:latin typeface="Arial" charset="0"/>
              </a:rPr>
              <a:t> A</a:t>
            </a:r>
            <a:endParaRPr lang="en-US" i="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2656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 decel="100000"/>
                                        <p:tgtEl>
                                          <p:spTgt spid="368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decel="100000" fill="hold"/>
                                        <p:tgtEl>
                                          <p:spTgt spid="368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decel="100000" fill="hold"/>
                                        <p:tgtEl>
                                          <p:spTgt spid="36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" decel="100000" fill="hold"/>
                                        <p:tgtEl>
                                          <p:spTgt spid="36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400" decel="100000"/>
                                        <p:tgtEl>
                                          <p:spTgt spid="368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400" decel="100000" fill="hold"/>
                                        <p:tgtEl>
                                          <p:spTgt spid="368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decel="100000" fill="hold"/>
                                        <p:tgtEl>
                                          <p:spTgt spid="36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 decel="100000" fill="hold"/>
                                        <p:tgtEl>
                                          <p:spTgt spid="36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400" decel="100000"/>
                                        <p:tgtEl>
                                          <p:spTgt spid="368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400" decel="100000" fill="hold"/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00" decel="100000" fill="hold"/>
                                        <p:tgtEl>
                                          <p:spTgt spid="36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00" decel="100000" fill="hold"/>
                                        <p:tgtEl>
                                          <p:spTgt spid="36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400" decel="100000"/>
                                        <p:tgtEl>
                                          <p:spTgt spid="368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400" decel="100000" fill="hold"/>
                                        <p:tgtEl>
                                          <p:spTgt spid="368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400" decel="100000" fill="hold"/>
                                        <p:tgtEl>
                                          <p:spTgt spid="36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400" decel="100000" fill="hold"/>
                                        <p:tgtEl>
                                          <p:spTgt spid="36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400" decel="100000"/>
                                        <p:tgtEl>
                                          <p:spTgt spid="368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400" decel="100000" fill="hold"/>
                                        <p:tgtEl>
                                          <p:spTgt spid="368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400" decel="100000" fill="hold"/>
                                        <p:tgtEl>
                                          <p:spTgt spid="36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00" decel="100000" fill="hold"/>
                                        <p:tgtEl>
                                          <p:spTgt spid="36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369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6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6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6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6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6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6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6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6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6" dur="500"/>
                                        <p:tgtEl>
                                          <p:spTgt spid="369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369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69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6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6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92" grpId="0"/>
      <p:bldP spid="36893" grpId="0"/>
      <p:bldP spid="36894" grpId="0"/>
      <p:bldP spid="36895" grpId="0"/>
      <p:bldP spid="36896" grpId="0"/>
      <p:bldP spid="36897" grpId="0"/>
      <p:bldP spid="36898" grpId="0"/>
      <p:bldP spid="36899" grpId="0"/>
      <p:bldP spid="36900" grpId="0"/>
      <p:bldP spid="36901" grpId="0"/>
      <p:bldP spid="36903" grpId="0" animBg="1"/>
      <p:bldP spid="36904" grpId="0" animBg="1"/>
      <p:bldP spid="36908" grpId="0" animBg="1"/>
    </p:bldLst>
  </p:timing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66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NI-Avo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66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NI-Avo" pitchFamily="2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4116</TotalTime>
  <Words>844</Words>
  <Application>Microsoft Office PowerPoint</Application>
  <PresentationFormat>On-screen Show (4:3)</PresentationFormat>
  <Paragraphs>172</Paragraphs>
  <Slides>28</Slides>
  <Notes>2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Crayons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Câu nào đúng, câu nào sai?</vt:lpstr>
      <vt:lpstr>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164A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GIAÙO AÙN LÔÙP 3_ MOÂN TOAÙN  Baøi : Dieän tích cuûa moät hình</dc:title>
  <dc:creator>Windows xp sp2 Full</dc:creator>
  <cp:lastModifiedBy>BKV</cp:lastModifiedBy>
  <cp:revision>141</cp:revision>
  <dcterms:created xsi:type="dcterms:W3CDTF">2006-02-13T19:22:27Z</dcterms:created>
  <dcterms:modified xsi:type="dcterms:W3CDTF">2022-03-31T03:15:28Z</dcterms:modified>
</cp:coreProperties>
</file>