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6" r:id="rId3"/>
    <p:sldId id="263" r:id="rId4"/>
    <p:sldId id="264" r:id="rId5"/>
    <p:sldId id="257" r:id="rId6"/>
    <p:sldId id="258" r:id="rId7"/>
    <p:sldId id="259" r:id="rId8"/>
    <p:sldId id="260"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66"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E178937-AC9B-4194-9047-D94BCB4B7929}" type="datetimeFigureOut">
              <a:rPr lang="en-US" smtClean="0"/>
              <a:pPr/>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C0776E-9F73-4DBA-9D42-B4D98D5196B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E178937-AC9B-4194-9047-D94BCB4B7929}" type="datetimeFigureOut">
              <a:rPr lang="en-US" smtClean="0"/>
              <a:pPr/>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C0776E-9F73-4DBA-9D42-B4D98D5196B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E178937-AC9B-4194-9047-D94BCB4B7929}" type="datetimeFigureOut">
              <a:rPr lang="en-US" smtClean="0"/>
              <a:pPr/>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C0776E-9F73-4DBA-9D42-B4D98D5196B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E178937-AC9B-4194-9047-D94BCB4B7929}" type="datetimeFigureOut">
              <a:rPr lang="en-US" smtClean="0"/>
              <a:pPr/>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C0776E-9F73-4DBA-9D42-B4D98D5196B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E178937-AC9B-4194-9047-D94BCB4B7929}" type="datetimeFigureOut">
              <a:rPr lang="en-US" smtClean="0"/>
              <a:pPr/>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C0776E-9F73-4DBA-9D42-B4D98D5196B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E178937-AC9B-4194-9047-D94BCB4B7929}" type="datetimeFigureOut">
              <a:rPr lang="en-US" smtClean="0"/>
              <a:pPr/>
              <a:t>4/1/2022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C0776E-9F73-4DBA-9D42-B4D98D5196B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E178937-AC9B-4194-9047-D94BCB4B7929}" type="datetimeFigureOut">
              <a:rPr lang="en-US" smtClean="0"/>
              <a:pPr/>
              <a:t>4/1/2022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C0776E-9F73-4DBA-9D42-B4D98D5196B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E178937-AC9B-4194-9047-D94BCB4B7929}" type="datetimeFigureOut">
              <a:rPr lang="en-US" smtClean="0"/>
              <a:pPr/>
              <a:t>4/1/2022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C0776E-9F73-4DBA-9D42-B4D98D5196B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178937-AC9B-4194-9047-D94BCB4B7929}" type="datetimeFigureOut">
              <a:rPr lang="en-US" smtClean="0"/>
              <a:pPr/>
              <a:t>4/1/2022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C0776E-9F73-4DBA-9D42-B4D98D5196B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E178937-AC9B-4194-9047-D94BCB4B7929}" type="datetimeFigureOut">
              <a:rPr lang="en-US" smtClean="0"/>
              <a:pPr/>
              <a:t>4/1/2022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C0776E-9F73-4DBA-9D42-B4D98D5196B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E178937-AC9B-4194-9047-D94BCB4B7929}" type="datetimeFigureOut">
              <a:rPr lang="en-US" smtClean="0"/>
              <a:pPr/>
              <a:t>4/1/2022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C0776E-9F73-4DBA-9D42-B4D98D5196B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178937-AC9B-4194-9047-D94BCB4B7929}" type="datetimeFigureOut">
              <a:rPr lang="en-US" smtClean="0"/>
              <a:pPr/>
              <a:t>4/1/2022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C0776E-9F73-4DBA-9D42-B4D98D5196B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p:cNvPicPr>
          <p:nvPr/>
        </p:nvPicPr>
        <p:blipFill>
          <a:blip r:embed="rId2" cstate="print"/>
          <a:srcRect/>
          <a:stretch>
            <a:fillRect/>
          </a:stretch>
        </p:blipFill>
        <p:spPr bwMode="auto">
          <a:xfrm>
            <a:off x="-66675" y="0"/>
            <a:ext cx="9210675" cy="7064375"/>
          </a:xfrm>
          <a:prstGeom prst="rect">
            <a:avLst/>
          </a:prstGeom>
          <a:noFill/>
          <a:ln w="9525">
            <a:noFill/>
            <a:miter lim="800000"/>
            <a:headEnd/>
            <a:tailEnd/>
          </a:ln>
        </p:spPr>
      </p:pic>
      <p:sp>
        <p:nvSpPr>
          <p:cNvPr id="16387" name="Title 1"/>
          <p:cNvSpPr>
            <a:spLocks noGrp="1"/>
          </p:cNvSpPr>
          <p:nvPr>
            <p:ph type="title"/>
          </p:nvPr>
        </p:nvSpPr>
        <p:spPr>
          <a:xfrm>
            <a:off x="-32474" y="434170"/>
            <a:ext cx="7146925" cy="533400"/>
          </a:xfrm>
        </p:spPr>
        <p:txBody>
          <a:bodyPr>
            <a:normAutofit fontScale="90000"/>
          </a:bodyPr>
          <a:lstStyle/>
          <a:p>
            <a:pPr>
              <a:defRPr/>
            </a:pPr>
            <a:r>
              <a:rPr lang="en-US" sz="3200" b="1" i="1" err="1">
                <a:solidFill>
                  <a:schemeClr val="bg1"/>
                </a:solidFill>
                <a:latin typeface="HP001 4 hàng" pitchFamily="34" charset="0"/>
                <a:cs typeface="Times New Roman" pitchFamily="18" charset="0"/>
              </a:rPr>
              <a:t>Thứ</a:t>
            </a:r>
            <a:r>
              <a:rPr lang="en-US" sz="3200" b="1" i="1">
                <a:solidFill>
                  <a:schemeClr val="bg1"/>
                </a:solidFill>
                <a:latin typeface="HP001 4 hàng" pitchFamily="34" charset="0"/>
                <a:cs typeface="Times New Roman" pitchFamily="18" charset="0"/>
              </a:rPr>
              <a:t> tư </a:t>
            </a:r>
            <a:r>
              <a:rPr lang="en-US" sz="3200" b="1" i="1" err="1">
                <a:solidFill>
                  <a:schemeClr val="bg1"/>
                </a:solidFill>
                <a:latin typeface="HP001 4 hàng" pitchFamily="34" charset="0"/>
                <a:cs typeface="Times New Roman" pitchFamily="18" charset="0"/>
              </a:rPr>
              <a:t>ngày</a:t>
            </a:r>
            <a:r>
              <a:rPr lang="en-US" sz="3200" b="1" i="1">
                <a:solidFill>
                  <a:schemeClr val="bg1"/>
                </a:solidFill>
                <a:latin typeface="HP001 4 hàng" pitchFamily="34" charset="0"/>
                <a:cs typeface="Times New Roman" pitchFamily="18" charset="0"/>
              </a:rPr>
              <a:t> </a:t>
            </a:r>
            <a:r>
              <a:rPr lang="en-US" sz="3200" b="1" i="1" dirty="0">
                <a:solidFill>
                  <a:schemeClr val="bg1"/>
                </a:solidFill>
                <a:latin typeface="HP001 4 hàng" pitchFamily="34" charset="0"/>
                <a:cs typeface="Times New Roman" pitchFamily="18" charset="0"/>
              </a:rPr>
              <a:t>6</a:t>
            </a:r>
            <a:r>
              <a:rPr lang="en-US" sz="3200" b="1" i="1">
                <a:solidFill>
                  <a:schemeClr val="bg1"/>
                </a:solidFill>
                <a:latin typeface="HP001 4 hàng" pitchFamily="34" charset="0"/>
                <a:cs typeface="Times New Roman" pitchFamily="18" charset="0"/>
              </a:rPr>
              <a:t> </a:t>
            </a:r>
            <a:r>
              <a:rPr lang="en-US" sz="3200" b="1" i="1" dirty="0" err="1">
                <a:solidFill>
                  <a:schemeClr val="bg1"/>
                </a:solidFill>
                <a:latin typeface="HP001 4 hàng" pitchFamily="34" charset="0"/>
                <a:cs typeface="Times New Roman" pitchFamily="18" charset="0"/>
              </a:rPr>
              <a:t>tháng</a:t>
            </a:r>
            <a:r>
              <a:rPr lang="en-US" sz="3200" b="1" i="1" dirty="0">
                <a:solidFill>
                  <a:schemeClr val="bg1"/>
                </a:solidFill>
                <a:latin typeface="HP001 4 hàng" pitchFamily="34" charset="0"/>
                <a:cs typeface="Times New Roman" pitchFamily="18" charset="0"/>
              </a:rPr>
              <a:t>  </a:t>
            </a:r>
            <a:r>
              <a:rPr lang="vi-VN" sz="3200" b="1" i="1" dirty="0">
                <a:solidFill>
                  <a:schemeClr val="bg1"/>
                </a:solidFill>
                <a:latin typeface="HP001 4 hàng" pitchFamily="34" charset="0"/>
                <a:cs typeface="Times New Roman" pitchFamily="18" charset="0"/>
              </a:rPr>
              <a:t>4</a:t>
            </a:r>
            <a:r>
              <a:rPr lang="en-US" sz="3200" b="1" i="1" dirty="0">
                <a:solidFill>
                  <a:schemeClr val="bg1"/>
                </a:solidFill>
                <a:latin typeface="HP001 4 hàng" pitchFamily="34" charset="0"/>
                <a:cs typeface="Times New Roman" pitchFamily="18" charset="0"/>
              </a:rPr>
              <a:t> </a:t>
            </a:r>
            <a:r>
              <a:rPr lang="en-US" sz="3200" b="1" i="1" dirty="0" err="1">
                <a:solidFill>
                  <a:schemeClr val="bg1"/>
                </a:solidFill>
                <a:latin typeface="HP001 4 hàng" pitchFamily="34" charset="0"/>
                <a:cs typeface="Times New Roman" pitchFamily="18" charset="0"/>
              </a:rPr>
              <a:t>năm</a:t>
            </a:r>
            <a:r>
              <a:rPr lang="en-US" sz="3200" b="1" i="1" dirty="0">
                <a:solidFill>
                  <a:schemeClr val="bg1"/>
                </a:solidFill>
                <a:latin typeface="HP001 4 hàng" pitchFamily="34" charset="0"/>
                <a:cs typeface="Times New Roman" pitchFamily="18" charset="0"/>
              </a:rPr>
              <a:t> 2022</a:t>
            </a:r>
          </a:p>
        </p:txBody>
      </p:sp>
      <p:sp>
        <p:nvSpPr>
          <p:cNvPr id="8" name="Title 1"/>
          <p:cNvSpPr txBox="1">
            <a:spLocks/>
          </p:cNvSpPr>
          <p:nvPr/>
        </p:nvSpPr>
        <p:spPr bwMode="auto">
          <a:xfrm>
            <a:off x="0" y="1084263"/>
            <a:ext cx="3402013" cy="533400"/>
          </a:xfrm>
          <a:prstGeom prst="rect">
            <a:avLst/>
          </a:prstGeom>
          <a:noFill/>
          <a:ln>
            <a:noFill/>
          </a:ln>
          <a:effectLst/>
        </p:spPr>
        <p:txBody>
          <a:bodyPr lIns="117226" tIns="58613" rIns="117226" bIns="58613" anchor="ctr" anchorCtr="1">
            <a:normAutofit fontScale="90000" lnSpcReduction="20000"/>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9pPr>
          </a:lstStyle>
          <a:p>
            <a:pPr>
              <a:defRPr/>
            </a:pPr>
            <a:endParaRPr lang="en-US" sz="3600" dirty="0">
              <a:solidFill>
                <a:schemeClr val="bg1"/>
              </a:solidFill>
              <a:latin typeface="HP001 4 hàng" panose="020B0603050302020204" pitchFamily="34" charset="0"/>
              <a:cs typeface="Times New Roman" panose="02020603050405020304" pitchFamily="18" charset="0"/>
            </a:endParaRPr>
          </a:p>
        </p:txBody>
      </p:sp>
      <p:sp>
        <p:nvSpPr>
          <p:cNvPr id="7" name="Title 1"/>
          <p:cNvSpPr txBox="1">
            <a:spLocks/>
          </p:cNvSpPr>
          <p:nvPr/>
        </p:nvSpPr>
        <p:spPr bwMode="auto">
          <a:xfrm>
            <a:off x="1916183" y="997966"/>
            <a:ext cx="3249613" cy="533400"/>
          </a:xfrm>
          <a:prstGeom prst="rect">
            <a:avLst/>
          </a:prstGeom>
          <a:noFill/>
          <a:ln>
            <a:noFill/>
          </a:ln>
          <a:effectLst/>
        </p:spPr>
        <p:txBody>
          <a:bodyPr lIns="117226" tIns="58613" rIns="117226" bIns="58613" anchor="ctr" anchorCtr="1"/>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9pPr>
          </a:lstStyle>
          <a:p>
            <a:pPr>
              <a:defRPr/>
            </a:pPr>
            <a:r>
              <a:rPr lang="en-US" sz="3200" dirty="0" err="1">
                <a:solidFill>
                  <a:schemeClr val="bg1"/>
                </a:solidFill>
                <a:latin typeface="HP001 4 hàng" panose="020B0603050302020204" pitchFamily="34" charset="0"/>
                <a:cs typeface="Times New Roman" panose="02020603050405020304" pitchFamily="18" charset="0"/>
              </a:rPr>
              <a:t>Tập</a:t>
            </a:r>
            <a:r>
              <a:rPr lang="en-US" sz="3200" dirty="0">
                <a:solidFill>
                  <a:schemeClr val="bg1"/>
                </a:solidFill>
                <a:latin typeface="HP001 4 hàng" panose="020B0603050302020204" pitchFamily="34" charset="0"/>
                <a:cs typeface="Times New Roman" panose="02020603050405020304" pitchFamily="18" charset="0"/>
              </a:rPr>
              <a:t> </a:t>
            </a:r>
            <a:r>
              <a:rPr lang="en-US" sz="3200" dirty="0" err="1">
                <a:solidFill>
                  <a:schemeClr val="bg1"/>
                </a:solidFill>
                <a:latin typeface="HP001 4 hàng" panose="020B0603050302020204" pitchFamily="34" charset="0"/>
                <a:cs typeface="Times New Roman" panose="02020603050405020304" pitchFamily="18" charset="0"/>
              </a:rPr>
              <a:t>làm</a:t>
            </a:r>
            <a:r>
              <a:rPr lang="en-US" sz="3200" dirty="0">
                <a:solidFill>
                  <a:schemeClr val="bg1"/>
                </a:solidFill>
                <a:latin typeface="HP001 4 hàng" panose="020B0603050302020204" pitchFamily="34" charset="0"/>
                <a:cs typeface="Times New Roman" panose="02020603050405020304" pitchFamily="18" charset="0"/>
              </a:rPr>
              <a:t> </a:t>
            </a:r>
            <a:r>
              <a:rPr lang="en-US" sz="3200" dirty="0" err="1">
                <a:solidFill>
                  <a:schemeClr val="bg1"/>
                </a:solidFill>
                <a:latin typeface="HP001 4 hàng" panose="020B0603050302020204" pitchFamily="34" charset="0"/>
                <a:cs typeface="Times New Roman" panose="02020603050405020304" pitchFamily="18" charset="0"/>
              </a:rPr>
              <a:t>văn</a:t>
            </a:r>
            <a:endParaRPr lang="en-US" sz="3200" dirty="0">
              <a:solidFill>
                <a:schemeClr val="bg1"/>
              </a:solidFill>
              <a:latin typeface="HP001 4 hàng" panose="020B0603050302020204" pitchFamily="34" charset="0"/>
              <a:cs typeface="Times New Roman" panose="02020603050405020304" pitchFamily="18" charset="0"/>
            </a:endParaRPr>
          </a:p>
        </p:txBody>
      </p:sp>
      <p:sp>
        <p:nvSpPr>
          <p:cNvPr id="9" name="Title 1"/>
          <p:cNvSpPr txBox="1">
            <a:spLocks/>
          </p:cNvSpPr>
          <p:nvPr/>
        </p:nvSpPr>
        <p:spPr bwMode="auto">
          <a:xfrm>
            <a:off x="1143000" y="2312988"/>
            <a:ext cx="6924675" cy="1143000"/>
          </a:xfrm>
          <a:prstGeom prst="rect">
            <a:avLst/>
          </a:prstGeom>
          <a:noFill/>
          <a:ln>
            <a:noFill/>
          </a:ln>
          <a:effectLst/>
        </p:spPr>
        <p:txBody>
          <a:bodyPr lIns="117226" tIns="58613" rIns="117226" bIns="58613" anchor="ctr" anchorCtr="1"/>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9pPr>
          </a:lstStyle>
          <a:p>
            <a:pPr>
              <a:defRPr/>
            </a:pPr>
            <a:endParaRPr lang="en-US" sz="3200" dirty="0">
              <a:solidFill>
                <a:schemeClr val="bg1"/>
              </a:solidFill>
              <a:latin typeface="HP001 4 hàng" panose="020B0603050302020204" pitchFamily="34" charset="0"/>
              <a:cs typeface="Times New Roman" panose="02020603050405020304" pitchFamily="18" charset="0"/>
            </a:endParaRPr>
          </a:p>
        </p:txBody>
      </p:sp>
      <p:sp>
        <p:nvSpPr>
          <p:cNvPr id="10" name="Title 1">
            <a:extLst>
              <a:ext uri="{FF2B5EF4-FFF2-40B4-BE49-F238E27FC236}">
                <a16:creationId xmlns:a16="http://schemas.microsoft.com/office/drawing/2014/main" id="{508FDEC2-1869-41F6-8EEC-7B041EB74DCC}"/>
              </a:ext>
            </a:extLst>
          </p:cNvPr>
          <p:cNvSpPr txBox="1">
            <a:spLocks/>
          </p:cNvSpPr>
          <p:nvPr/>
        </p:nvSpPr>
        <p:spPr bwMode="auto">
          <a:xfrm>
            <a:off x="1371600" y="1531366"/>
            <a:ext cx="5518007" cy="533400"/>
          </a:xfrm>
          <a:prstGeom prst="rect">
            <a:avLst/>
          </a:prstGeom>
          <a:noFill/>
          <a:ln>
            <a:noFill/>
          </a:ln>
          <a:effectLst/>
        </p:spPr>
        <p:txBody>
          <a:bodyPr lIns="117226" tIns="58613" rIns="117226" bIns="58613" anchor="ctr" anchorCtr="1"/>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9pPr>
          </a:lstStyle>
          <a:p>
            <a:pPr>
              <a:defRPr/>
            </a:pPr>
            <a:r>
              <a:rPr lang="en-US" sz="3200">
                <a:solidFill>
                  <a:schemeClr val="bg1"/>
                </a:solidFill>
                <a:latin typeface="HP001 4 hàng" panose="020B0603050302020204" pitchFamily="34" charset="0"/>
                <a:cs typeface="Times New Roman" panose="02020603050405020304" pitchFamily="18" charset="0"/>
              </a:rPr>
              <a:t>Luyện tập tóm tắt tin tức</a:t>
            </a:r>
            <a:endParaRPr lang="en-US" sz="3200" dirty="0">
              <a:solidFill>
                <a:schemeClr val="bg1"/>
              </a:solidFill>
              <a:latin typeface="HP001 4 hàng" panose="020B0603050302020204" pitchFamily="34" charset="0"/>
              <a:cs typeface="Times New Roman" panose="02020603050405020304" pitchFamily="18" charset="0"/>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nodePh="1">
                                  <p:stCondLst>
                                    <p:cond delay="0"/>
                                  </p:stCondLst>
                                  <p:endCondLst>
                                    <p:cond evt="begin" delay="0">
                                      <p:tn val="5"/>
                                    </p:cond>
                                  </p:endCondLst>
                                  <p:childTnLst>
                                    <p:set>
                                      <p:cBhvr>
                                        <p:cTn id="6" dur="1" fill="hold">
                                          <p:stCondLst>
                                            <p:cond delay="0"/>
                                          </p:stCondLst>
                                        </p:cTn>
                                        <p:tgtEl>
                                          <p:spTgt spid="9"/>
                                        </p:tgtEl>
                                        <p:attrNameLst>
                                          <p:attrName>style.visibility</p:attrName>
                                        </p:attrNameLst>
                                      </p:cBhvr>
                                      <p:to>
                                        <p:strVal val="visible"/>
                                      </p:to>
                                    </p:set>
                                    <p:animEffect transition="in" filter="circle(in)">
                                      <p:cBhvr>
                                        <p:cTn id="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30425"/>
            <a:ext cx="8991600" cy="1470025"/>
          </a:xfrm>
        </p:spPr>
        <p:txBody>
          <a:bodyPr>
            <a:noAutofit/>
          </a:bodyPr>
          <a:lstStyle/>
          <a:p>
            <a:pPr algn="l"/>
            <a:br>
              <a:rPr lang="en-US" sz="2400" b="1" dirty="0">
                <a:latin typeface="+mj-lt"/>
              </a:rPr>
            </a:br>
            <a:br>
              <a:rPr lang="en-US" sz="2400" b="1" dirty="0"/>
            </a:br>
            <a:br>
              <a:rPr lang="en-US" sz="2400" b="1" dirty="0"/>
            </a:br>
            <a:r>
              <a:rPr lang="vi-VN" sz="2400" b="1" dirty="0">
                <a:latin typeface="+mj-lt"/>
              </a:rPr>
              <a:t>Câu 1</a:t>
            </a:r>
            <a:r>
              <a:rPr lang="en-US" sz="2400" b="1" dirty="0">
                <a:latin typeface="+mj-lt"/>
              </a:rPr>
              <a:t>.</a:t>
            </a:r>
            <a:r>
              <a:rPr lang="vi-VN" sz="2400" b="1" dirty="0">
                <a:latin typeface="+mj-lt"/>
              </a:rPr>
              <a:t>Tóm tắt các tin sau bằng một hoặc hai câu</a:t>
            </a:r>
            <a:br>
              <a:rPr lang="vi-VN" sz="2400" dirty="0">
                <a:latin typeface="+mj-lt"/>
              </a:rPr>
            </a:br>
            <a:r>
              <a:rPr lang="vi-VN" sz="2400" dirty="0">
                <a:latin typeface="+mj-lt"/>
              </a:rPr>
              <a:t>a) Có những người du lịch không thích ở trong khách sạn bình thường. Họ muốn được ăn uống, đọc sách, nghỉ ngơi ở những chỗ khác lạ. Tại Vát-te-rát, Thụy điển, có một khách sạn treo trên ngọn cây sồi cao 13 mét. Khách sạn này chỉ có duy nhất một phòng nghỉ. Muốn leo lên phòng nghỉ, bạn phải ngồi trên một chiếc ghế gỗ gần giống như xích đu để người ta kéo bạn lên. Giá phòng nghỉ khoảng hơn sáu triệu đồng một người một ngày.</a:t>
            </a:r>
            <a:br>
              <a:rPr lang="vi-VN" sz="2400" dirty="0">
                <a:latin typeface="+mj-lt"/>
              </a:rPr>
            </a:br>
            <a:r>
              <a:rPr lang="en-US" sz="2400" dirty="0">
                <a:latin typeface="+mj-lt"/>
              </a:rPr>
              <a:t>                                         </a:t>
            </a:r>
            <a:r>
              <a:rPr lang="vi-VN" sz="2400" dirty="0">
                <a:latin typeface="+mj-lt"/>
              </a:rPr>
              <a:t>Theo báo Thiếu niên Tiền Phong</a:t>
            </a:r>
            <a:br>
              <a:rPr lang="vi-VN" sz="2400" dirty="0">
                <a:latin typeface="+mj-lt"/>
              </a:rPr>
            </a:br>
            <a:r>
              <a:rPr lang="vi-VN" sz="2400" dirty="0">
                <a:latin typeface="+mj-lt"/>
              </a:rPr>
              <a:t>b) Nhiều người khi du lịch rất muốn dắt theo một hoặc vài con vật mà họ vẫn coi như những người bạn, người con. Song, tất cả các khách sạn đều không cho mang súc vật vào.</a:t>
            </a:r>
            <a:br>
              <a:rPr lang="vi-VN" sz="2400" dirty="0">
                <a:latin typeface="+mj-lt"/>
              </a:rPr>
            </a:br>
            <a:r>
              <a:rPr lang="vi-VN" sz="2400" dirty="0">
                <a:latin typeface="+mj-lt"/>
              </a:rPr>
              <a:t>Để đáp ứng nhu cầu của những người yêu quý súc vật, một người phụ nữ ở Pháp vừa mở khi cư xá đầu tiên dành cho các vị khách du lịch bốn chân.</a:t>
            </a:r>
            <a:br>
              <a:rPr lang="vi-VN" sz="2400" dirty="0">
                <a:latin typeface="+mj-lt"/>
              </a:rPr>
            </a:br>
            <a:r>
              <a:rPr lang="en-US" sz="2400" dirty="0">
                <a:latin typeface="+mj-lt"/>
              </a:rPr>
              <a:t>                                        </a:t>
            </a:r>
            <a:r>
              <a:rPr lang="vi-VN" sz="2400" dirty="0">
                <a:latin typeface="+mj-lt"/>
              </a:rPr>
              <a:t>Theo báo Thiếu niên Tiền Phong</a:t>
            </a:r>
            <a:br>
              <a:rPr lang="vi-VN" sz="3000" dirty="0">
                <a:latin typeface="+mj-lt"/>
              </a:rPr>
            </a:br>
            <a:endParaRPr lang="en-US" sz="3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133600"/>
            <a:ext cx="8610600" cy="1143000"/>
          </a:xfrm>
        </p:spPr>
        <p:txBody>
          <a:bodyPr>
            <a:normAutofit fontScale="90000"/>
          </a:bodyPr>
          <a:lstStyle/>
          <a:p>
            <a:pPr algn="l"/>
            <a:br>
              <a:rPr lang="en-US" dirty="0"/>
            </a:br>
            <a:br>
              <a:rPr lang="en-US" dirty="0"/>
            </a:br>
            <a:br>
              <a:rPr lang="en-US" dirty="0"/>
            </a:br>
            <a:br>
              <a:rPr lang="en-US" dirty="0"/>
            </a:br>
            <a:br>
              <a:rPr lang="en-US" dirty="0"/>
            </a:br>
            <a:endParaRPr lang="en-US" dirty="0"/>
          </a:p>
        </p:txBody>
      </p:sp>
      <p:sp>
        <p:nvSpPr>
          <p:cNvPr id="4" name="TextBox 3"/>
          <p:cNvSpPr txBox="1"/>
          <p:nvPr/>
        </p:nvSpPr>
        <p:spPr>
          <a:xfrm>
            <a:off x="685800" y="228600"/>
            <a:ext cx="5105400" cy="369332"/>
          </a:xfrm>
          <a:prstGeom prst="rect">
            <a:avLst/>
          </a:prstGeom>
          <a:noFill/>
        </p:spPr>
        <p:txBody>
          <a:bodyPr wrap="square" rtlCol="0">
            <a:spAutoFit/>
          </a:bodyPr>
          <a:lstStyle/>
          <a:p>
            <a:endParaRPr lang="en-US" dirty="0"/>
          </a:p>
        </p:txBody>
      </p:sp>
      <p:sp>
        <p:nvSpPr>
          <p:cNvPr id="5" name="TextBox 4"/>
          <p:cNvSpPr txBox="1"/>
          <p:nvPr/>
        </p:nvSpPr>
        <p:spPr>
          <a:xfrm>
            <a:off x="457200" y="1600200"/>
            <a:ext cx="7848600" cy="646331"/>
          </a:xfrm>
          <a:prstGeom prst="rect">
            <a:avLst/>
          </a:prstGeom>
          <a:noFill/>
        </p:spPr>
        <p:txBody>
          <a:bodyPr wrap="square" rtlCol="0">
            <a:spAutoFit/>
          </a:bodyPr>
          <a:lstStyle/>
          <a:p>
            <a:r>
              <a:rPr lang="vi-VN" sz="3600" b="1" dirty="0">
                <a:latin typeface="+mj-lt"/>
              </a:rPr>
              <a:t>Các bước khi tóm tắt một bảng tin</a:t>
            </a:r>
            <a:endParaRPr lang="en-US" sz="3600" b="1" dirty="0">
              <a:latin typeface="+mj-lt"/>
            </a:endParaRPr>
          </a:p>
        </p:txBody>
      </p:sp>
      <p:sp>
        <p:nvSpPr>
          <p:cNvPr id="7" name="TextBox 6"/>
          <p:cNvSpPr txBox="1"/>
          <p:nvPr/>
        </p:nvSpPr>
        <p:spPr>
          <a:xfrm>
            <a:off x="609600" y="2438400"/>
            <a:ext cx="8153400" cy="3970318"/>
          </a:xfrm>
          <a:prstGeom prst="rect">
            <a:avLst/>
          </a:prstGeom>
          <a:noFill/>
        </p:spPr>
        <p:txBody>
          <a:bodyPr wrap="square" rtlCol="0">
            <a:spAutoFit/>
          </a:bodyPr>
          <a:lstStyle/>
          <a:p>
            <a:r>
              <a:rPr lang="en-US" sz="3600" dirty="0">
                <a:latin typeface="Times New Roman" pitchFamily="18" charset="0"/>
                <a:cs typeface="Times New Roman" pitchFamily="18" charset="0"/>
              </a:rPr>
              <a:t>-</a:t>
            </a:r>
            <a:r>
              <a:rPr lang="vi-VN" sz="3600" dirty="0">
                <a:latin typeface="Times New Roman" pitchFamily="18" charset="0"/>
                <a:cs typeface="Times New Roman" pitchFamily="18" charset="0"/>
              </a:rPr>
              <a:t>Đọc kĩ để nắm vững nội dung bảng ti</a:t>
            </a:r>
            <a:r>
              <a:rPr lang="en-US" sz="3600" dirty="0">
                <a:latin typeface="Times New Roman" pitchFamily="18" charset="0"/>
                <a:cs typeface="Times New Roman" pitchFamily="18" charset="0"/>
              </a:rPr>
              <a:t>n.</a:t>
            </a:r>
            <a:br>
              <a:rPr lang="en-US" sz="3600" dirty="0">
                <a:latin typeface="Times New Roman" pitchFamily="18" charset="0"/>
                <a:cs typeface="Times New Roman" pitchFamily="18" charset="0"/>
              </a:rPr>
            </a:br>
            <a:r>
              <a:rPr lang="vi-VN" sz="3600" dirty="0">
                <a:latin typeface="Times New Roman" pitchFamily="18" charset="0"/>
                <a:cs typeface="Times New Roman" pitchFamily="18" charset="0"/>
              </a:rPr>
              <a:t>- Chia bảng tin thành các đoạn.</a:t>
            </a:r>
            <a:br>
              <a:rPr lang="vi-VN" sz="3600" dirty="0">
                <a:latin typeface="Times New Roman" pitchFamily="18" charset="0"/>
                <a:cs typeface="Times New Roman" pitchFamily="18" charset="0"/>
              </a:rPr>
            </a:br>
            <a:r>
              <a:rPr lang="vi-VN" sz="3600" dirty="0">
                <a:latin typeface="Times New Roman" pitchFamily="18" charset="0"/>
                <a:cs typeface="Times New Roman" pitchFamily="18" charset="0"/>
              </a:rPr>
              <a:t>- Xác định sự việc chính ở mỗi đoạn.</a:t>
            </a:r>
            <a:br>
              <a:rPr lang="vi-VN" sz="3600" dirty="0">
                <a:latin typeface="Times New Roman" pitchFamily="18" charset="0"/>
                <a:cs typeface="Times New Roman" pitchFamily="18" charset="0"/>
              </a:rPr>
            </a:br>
            <a:r>
              <a:rPr lang="vi-VN" sz="3600" dirty="0">
                <a:latin typeface="Times New Roman" pitchFamily="18" charset="0"/>
                <a:cs typeface="Times New Roman" pitchFamily="18" charset="0"/>
              </a:rPr>
              <a:t>- Tuỳ mục đích tóm tắt, có thể trình bày mỗi sự việc chính bằng một, hai câu hoặc bằng những số liệu, từ ngữ nổi bật.</a:t>
            </a:r>
            <a:br>
              <a:rPr lang="vi-VN" sz="3600" dirty="0">
                <a:latin typeface="Times New Roman" pitchFamily="18" charset="0"/>
                <a:cs typeface="Times New Roman" pitchFamily="18" charset="0"/>
              </a:rPr>
            </a:br>
            <a:endParaRPr lang="en-US" sz="3600" dirty="0">
              <a:latin typeface="Times New Roman" pitchFamily="18" charset="0"/>
              <a:cs typeface="Times New Roman" pitchFamily="18" charset="0"/>
            </a:endParaRPr>
          </a:p>
        </p:txBody>
      </p:sp>
      <p:sp>
        <p:nvSpPr>
          <p:cNvPr id="8" name="TextBox 7"/>
          <p:cNvSpPr txBox="1"/>
          <p:nvPr/>
        </p:nvSpPr>
        <p:spPr>
          <a:xfrm>
            <a:off x="228600" y="381000"/>
            <a:ext cx="8915400" cy="615553"/>
          </a:xfrm>
          <a:prstGeom prst="rect">
            <a:avLst/>
          </a:prstGeom>
          <a:noFill/>
        </p:spPr>
        <p:txBody>
          <a:bodyPr wrap="square" rtlCol="0">
            <a:spAutoFit/>
          </a:bodyPr>
          <a:lstStyle/>
          <a:p>
            <a:r>
              <a:rPr lang="en-US" sz="3400" dirty="0">
                <a:solidFill>
                  <a:srgbClr val="FF0000"/>
                </a:solidFill>
                <a:latin typeface="Times New Roman" pitchFamily="18" charset="0"/>
                <a:cs typeface="Times New Roman" pitchFamily="18" charset="0"/>
              </a:rPr>
              <a:t>- </a:t>
            </a:r>
            <a:r>
              <a:rPr lang="en-US" sz="3400" dirty="0" err="1">
                <a:solidFill>
                  <a:srgbClr val="FF0000"/>
                </a:solidFill>
                <a:latin typeface="Times New Roman" pitchFamily="18" charset="0"/>
                <a:cs typeface="Times New Roman" pitchFamily="18" charset="0"/>
              </a:rPr>
              <a:t>Khi</a:t>
            </a:r>
            <a:r>
              <a:rPr lang="en-US" sz="3400" dirty="0">
                <a:solidFill>
                  <a:srgbClr val="FF0000"/>
                </a:solidFill>
                <a:latin typeface="Times New Roman" pitchFamily="18" charset="0"/>
                <a:cs typeface="Times New Roman" pitchFamily="18" charset="0"/>
              </a:rPr>
              <a:t> </a:t>
            </a:r>
            <a:r>
              <a:rPr lang="en-US" sz="3400" dirty="0" err="1">
                <a:solidFill>
                  <a:srgbClr val="FF0000"/>
                </a:solidFill>
                <a:latin typeface="Times New Roman" pitchFamily="18" charset="0"/>
                <a:cs typeface="Times New Roman" pitchFamily="18" charset="0"/>
              </a:rPr>
              <a:t>tóm</a:t>
            </a:r>
            <a:r>
              <a:rPr lang="en-US" sz="3400" dirty="0">
                <a:solidFill>
                  <a:srgbClr val="FF0000"/>
                </a:solidFill>
                <a:latin typeface="Times New Roman" pitchFamily="18" charset="0"/>
                <a:cs typeface="Times New Roman" pitchFamily="18" charset="0"/>
              </a:rPr>
              <a:t> </a:t>
            </a:r>
            <a:r>
              <a:rPr lang="en-US" sz="3400" dirty="0" err="1">
                <a:solidFill>
                  <a:srgbClr val="FF0000"/>
                </a:solidFill>
                <a:latin typeface="Times New Roman" pitchFamily="18" charset="0"/>
                <a:cs typeface="Times New Roman" pitchFamily="18" charset="0"/>
              </a:rPr>
              <a:t>tắt</a:t>
            </a:r>
            <a:r>
              <a:rPr lang="en-US" sz="3400" dirty="0">
                <a:solidFill>
                  <a:srgbClr val="FF0000"/>
                </a:solidFill>
                <a:latin typeface="Times New Roman" pitchFamily="18" charset="0"/>
                <a:cs typeface="Times New Roman" pitchFamily="18" charset="0"/>
              </a:rPr>
              <a:t> tin </a:t>
            </a:r>
            <a:r>
              <a:rPr lang="en-US" sz="3400" dirty="0" err="1">
                <a:solidFill>
                  <a:srgbClr val="FF0000"/>
                </a:solidFill>
                <a:latin typeface="Times New Roman" pitchFamily="18" charset="0"/>
                <a:cs typeface="Times New Roman" pitchFamily="18" charset="0"/>
              </a:rPr>
              <a:t>tức</a:t>
            </a:r>
            <a:r>
              <a:rPr lang="en-US" sz="3400" dirty="0">
                <a:solidFill>
                  <a:srgbClr val="FF0000"/>
                </a:solidFill>
                <a:latin typeface="Times New Roman" pitchFamily="18" charset="0"/>
                <a:cs typeface="Times New Roman" pitchFamily="18" charset="0"/>
              </a:rPr>
              <a:t> </a:t>
            </a:r>
            <a:r>
              <a:rPr lang="en-US" sz="3400" dirty="0" err="1">
                <a:solidFill>
                  <a:srgbClr val="FF0000"/>
                </a:solidFill>
                <a:latin typeface="Times New Roman" pitchFamily="18" charset="0"/>
                <a:cs typeface="Times New Roman" pitchFamily="18" charset="0"/>
              </a:rPr>
              <a:t>cần</a:t>
            </a:r>
            <a:r>
              <a:rPr lang="en-US" sz="3400" dirty="0">
                <a:solidFill>
                  <a:srgbClr val="FF0000"/>
                </a:solidFill>
                <a:latin typeface="Times New Roman" pitchFamily="18" charset="0"/>
                <a:cs typeface="Times New Roman" pitchFamily="18" charset="0"/>
              </a:rPr>
              <a:t> </a:t>
            </a:r>
            <a:r>
              <a:rPr lang="en-US" sz="3400" dirty="0" err="1">
                <a:solidFill>
                  <a:srgbClr val="FF0000"/>
                </a:solidFill>
                <a:latin typeface="Times New Roman" pitchFamily="18" charset="0"/>
                <a:cs typeface="Times New Roman" pitchFamily="18" charset="0"/>
              </a:rPr>
              <a:t>thực</a:t>
            </a:r>
            <a:r>
              <a:rPr lang="en-US" sz="3400" dirty="0">
                <a:solidFill>
                  <a:srgbClr val="FF0000"/>
                </a:solidFill>
                <a:latin typeface="Times New Roman" pitchFamily="18" charset="0"/>
                <a:cs typeface="Times New Roman" pitchFamily="18" charset="0"/>
              </a:rPr>
              <a:t> </a:t>
            </a:r>
            <a:r>
              <a:rPr lang="en-US" sz="3400" dirty="0" err="1">
                <a:solidFill>
                  <a:srgbClr val="FF0000"/>
                </a:solidFill>
                <a:latin typeface="Times New Roman" pitchFamily="18" charset="0"/>
                <a:cs typeface="Times New Roman" pitchFamily="18" charset="0"/>
              </a:rPr>
              <a:t>hiện</a:t>
            </a:r>
            <a:r>
              <a:rPr lang="en-US" sz="3400" dirty="0">
                <a:solidFill>
                  <a:srgbClr val="FF0000"/>
                </a:solidFill>
                <a:latin typeface="Times New Roman" pitchFamily="18" charset="0"/>
                <a:cs typeface="Times New Roman" pitchFamily="18" charset="0"/>
              </a:rPr>
              <a:t> </a:t>
            </a:r>
            <a:r>
              <a:rPr lang="en-US" sz="3400" dirty="0" err="1">
                <a:solidFill>
                  <a:srgbClr val="FF0000"/>
                </a:solidFill>
                <a:latin typeface="Times New Roman" pitchFamily="18" charset="0"/>
                <a:cs typeface="Times New Roman" pitchFamily="18" charset="0"/>
              </a:rPr>
              <a:t>các</a:t>
            </a:r>
            <a:r>
              <a:rPr lang="en-US" sz="3400" dirty="0">
                <a:solidFill>
                  <a:srgbClr val="FF0000"/>
                </a:solidFill>
                <a:latin typeface="Times New Roman" pitchFamily="18" charset="0"/>
                <a:cs typeface="Times New Roman" pitchFamily="18" charset="0"/>
              </a:rPr>
              <a:t> </a:t>
            </a:r>
            <a:r>
              <a:rPr lang="en-US" sz="3400" dirty="0" err="1">
                <a:solidFill>
                  <a:srgbClr val="FF0000"/>
                </a:solidFill>
                <a:latin typeface="Times New Roman" pitchFamily="18" charset="0"/>
                <a:cs typeface="Times New Roman" pitchFamily="18" charset="0"/>
              </a:rPr>
              <a:t>bước</a:t>
            </a:r>
            <a:r>
              <a:rPr lang="en-US" sz="3400" dirty="0">
                <a:solidFill>
                  <a:srgbClr val="FF0000"/>
                </a:solidFill>
                <a:latin typeface="Times New Roman" pitchFamily="18" charset="0"/>
                <a:cs typeface="Times New Roman" pitchFamily="18" charset="0"/>
              </a:rPr>
              <a:t> </a:t>
            </a:r>
            <a:r>
              <a:rPr lang="en-US" sz="3400" dirty="0" err="1">
                <a:solidFill>
                  <a:srgbClr val="FF0000"/>
                </a:solidFill>
                <a:latin typeface="Times New Roman" pitchFamily="18" charset="0"/>
                <a:cs typeface="Times New Roman" pitchFamily="18" charset="0"/>
              </a:rPr>
              <a:t>nào</a:t>
            </a:r>
            <a:r>
              <a:rPr lang="en-US" sz="3400" dirty="0">
                <a:solidFill>
                  <a:srgbClr val="FF0000"/>
                </a:solidFill>
                <a:latin typeface="Times New Roman" pitchFamily="18" charset="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5" presetClass="exit" presetSubtype="10" fill="hold" grpId="1" nodeType="clickEffect">
                                  <p:stCondLst>
                                    <p:cond delay="0"/>
                                  </p:stCondLst>
                                  <p:childTnLst>
                                    <p:animEffect transition="out" filter="checkerboard(across)">
                                      <p:cBhvr>
                                        <p:cTn id="11" dur="500"/>
                                        <p:tgtEl>
                                          <p:spTgt spid="8"/>
                                        </p:tgtEl>
                                      </p:cBhvr>
                                    </p:animEffect>
                                    <p:set>
                                      <p:cBhvr>
                                        <p:cTn id="12" dur="1" fill="hold">
                                          <p:stCondLst>
                                            <p:cond delay="4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heckerboard(across)">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checkerboard(across)">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8"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0"/>
            <a:ext cx="8686800" cy="3970318"/>
          </a:xfrm>
          <a:prstGeom prst="rect">
            <a:avLst/>
          </a:prstGeom>
          <a:noFill/>
        </p:spPr>
        <p:txBody>
          <a:bodyPr wrap="square" rtlCol="0">
            <a:spAutoFit/>
          </a:bodyPr>
          <a:lstStyle/>
          <a:p>
            <a:r>
              <a:rPr lang="vi-VN" sz="2800" dirty="0">
                <a:latin typeface="+mj-lt"/>
              </a:rPr>
              <a:t>a) Có những người du lịch không thích ở trong khách sạn bình thường. Họ muốn được ăn uống, đọc sách, nghỉ ngơi ở những chỗ khác lạ. Tại Vát-te-rát, Thụy điển, có một khách sạn treo trên ngọn cây sồi cao 13 mét. Khách sạn này chỉ có duy nhất một phòng nghỉ. Muốn leo lên phòng nghỉ, bạn phải ngồi trên một chiếc ghế gỗ gần giống như xích đu để người ta kéo bạn lên. Giá phòng nghỉ khoảng hơn sáu triệu đồng một người một ngày.</a:t>
            </a:r>
            <a:br>
              <a:rPr lang="vi-VN" sz="2800" dirty="0">
                <a:latin typeface="+mj-lt"/>
              </a:rPr>
            </a:br>
            <a:r>
              <a:rPr lang="en-US" sz="2800" dirty="0">
                <a:latin typeface="+mj-lt"/>
              </a:rPr>
              <a:t>                                         </a:t>
            </a:r>
            <a:r>
              <a:rPr lang="vi-VN" sz="2800" dirty="0">
                <a:latin typeface="+mj-lt"/>
              </a:rPr>
              <a:t>Theo báo Thiếu niên Tiền Phong</a:t>
            </a:r>
            <a:endParaRPr lang="en-US" sz="2800" dirty="0">
              <a:latin typeface="+mj-lt"/>
            </a:endParaRPr>
          </a:p>
        </p:txBody>
      </p:sp>
      <p:sp>
        <p:nvSpPr>
          <p:cNvPr id="5" name="TextBox 4"/>
          <p:cNvSpPr txBox="1"/>
          <p:nvPr/>
        </p:nvSpPr>
        <p:spPr>
          <a:xfrm>
            <a:off x="152400" y="4267200"/>
            <a:ext cx="8534400" cy="2246769"/>
          </a:xfrm>
          <a:prstGeom prst="rect">
            <a:avLst/>
          </a:prstGeom>
          <a:noFill/>
        </p:spPr>
        <p:txBody>
          <a:bodyPr wrap="square" rtlCol="0">
            <a:spAutoFit/>
          </a:bodyPr>
          <a:lstStyle/>
          <a:p>
            <a:r>
              <a:rPr lang="vi-VN" sz="2800" dirty="0">
                <a:solidFill>
                  <a:srgbClr val="FF0000"/>
                </a:solidFill>
                <a:latin typeface="+mj-lt"/>
              </a:rPr>
              <a:t>- </a:t>
            </a:r>
            <a:r>
              <a:rPr lang="vi-VN" sz="2800" b="1" dirty="0">
                <a:solidFill>
                  <a:srgbClr val="FF0000"/>
                </a:solidFill>
                <a:latin typeface="+mj-lt"/>
              </a:rPr>
              <a:t> Tóm tắt bản tin a:</a:t>
            </a:r>
            <a:r>
              <a:rPr lang="vi-VN" sz="2800" dirty="0">
                <a:solidFill>
                  <a:srgbClr val="FF0000"/>
                </a:solidFill>
                <a:latin typeface="+mj-lt"/>
              </a:rPr>
              <a:t> </a:t>
            </a:r>
            <a:r>
              <a:rPr lang="vi-VN" sz="2800" dirty="0">
                <a:latin typeface="+mj-lt"/>
              </a:rPr>
              <a:t>Khách du lịch nào muốn có một chỗ nghỉ đặc biệt khác thường thì hãy đến Vét-te-rát, Thụy Điển thuê một khách sạn chỉ có một phòng nghỉ treo trên cây sồi cao 13 mét (có dây kéo lên), với giá hơn sáu triệu đồng một ngày đêm.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733800"/>
            <a:ext cx="8229600" cy="4525963"/>
          </a:xfrm>
        </p:spPr>
        <p:txBody>
          <a:bodyPr>
            <a:noAutofit/>
          </a:bodyPr>
          <a:lstStyle/>
          <a:p>
            <a:pPr>
              <a:buNone/>
            </a:pPr>
            <a:r>
              <a:rPr lang="vi-VN" sz="3600" b="1" dirty="0">
                <a:solidFill>
                  <a:srgbClr val="FF0000"/>
                </a:solidFill>
                <a:latin typeface="+mj-lt"/>
              </a:rPr>
              <a:t>-  Tóm tắt bản tin b: </a:t>
            </a:r>
            <a:r>
              <a:rPr lang="vi-VN" sz="3600" dirty="0">
                <a:latin typeface="+mj-lt"/>
              </a:rPr>
              <a:t>Nhằm thỏa mãn những người đi du lịch muốn dắt theo vài con vật thân thiết, ở Pháp vừa có một khu cư xá đầu tiên dành cho các vị khách bốn chân.</a:t>
            </a:r>
          </a:p>
        </p:txBody>
      </p:sp>
      <p:sp>
        <p:nvSpPr>
          <p:cNvPr id="4" name="TextBox 3"/>
          <p:cNvSpPr txBox="1"/>
          <p:nvPr/>
        </p:nvSpPr>
        <p:spPr>
          <a:xfrm>
            <a:off x="381000" y="304800"/>
            <a:ext cx="8534400" cy="3293209"/>
          </a:xfrm>
          <a:prstGeom prst="rect">
            <a:avLst/>
          </a:prstGeom>
          <a:noFill/>
        </p:spPr>
        <p:txBody>
          <a:bodyPr wrap="square" rtlCol="0">
            <a:spAutoFit/>
          </a:bodyPr>
          <a:lstStyle/>
          <a:p>
            <a:r>
              <a:rPr lang="vi-VN" sz="2600" dirty="0">
                <a:latin typeface="+mj-lt"/>
              </a:rPr>
              <a:t>-</a:t>
            </a:r>
            <a:r>
              <a:rPr lang="vi-VN" sz="2600" dirty="0"/>
              <a:t> b) Nhiều người khi du lịch rất muốn dắt theo một hoặc vài con vật mà họ vẫn coi như những người bạn, người con. Song, tất cả các khách sạn đều không cho mang súc vật vào.</a:t>
            </a:r>
            <a:br>
              <a:rPr lang="vi-VN" sz="2600" dirty="0"/>
            </a:br>
            <a:r>
              <a:rPr lang="vi-VN" sz="2600" dirty="0"/>
              <a:t>Để đáp ứng nhu cầu của những người yêu quý súc vật, một người phụ nữ ở Pháp vừa mở khi cư xá đầu tiên dành cho các vị khách du lịch bốn chân.</a:t>
            </a:r>
            <a:br>
              <a:rPr lang="vi-VN" sz="2600" dirty="0"/>
            </a:br>
            <a:r>
              <a:rPr lang="en-US" sz="2600" dirty="0"/>
              <a:t>                                        </a:t>
            </a:r>
            <a:r>
              <a:rPr lang="vi-VN" sz="2600" dirty="0"/>
              <a:t>Theo báo Thiếu niên Tiền Phong</a:t>
            </a:r>
            <a:r>
              <a:rPr lang="vi-VN" sz="2600" dirty="0">
                <a:latin typeface="+mj-lt"/>
              </a:rPr>
              <a:t> </a:t>
            </a:r>
            <a:r>
              <a:rPr lang="vi-VN" sz="2600" b="1" dirty="0">
                <a:latin typeface="+mj-lt"/>
              </a:rPr>
              <a:t> </a:t>
            </a:r>
            <a:endParaRPr lang="vi-VN" sz="2600"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vi-VN" b="1" dirty="0"/>
              <a:t>Câu 2</a:t>
            </a:r>
            <a:r>
              <a:rPr lang="en-US" dirty="0"/>
              <a:t>.</a:t>
            </a:r>
            <a:r>
              <a:rPr lang="vi-VN" b="1" dirty="0"/>
              <a:t>Đặt tên cho bản tin </a:t>
            </a:r>
            <a:r>
              <a:rPr lang="en-US" b="1" dirty="0" err="1"/>
              <a:t>mà</a:t>
            </a:r>
            <a:r>
              <a:rPr lang="en-US" b="1" dirty="0"/>
              <a:t> </a:t>
            </a:r>
            <a:r>
              <a:rPr lang="en-US" b="1" dirty="0" err="1">
                <a:latin typeface="Times New Roman" pitchFamily="18" charset="0"/>
                <a:cs typeface="Times New Roman" pitchFamily="18" charset="0"/>
              </a:rPr>
              <a:t>em</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đã</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chọn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để</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tóm</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tắt</a:t>
            </a:r>
            <a:r>
              <a:rPr lang="en-US" b="1" dirty="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5" name="TextBox 4"/>
          <p:cNvSpPr txBox="1"/>
          <p:nvPr/>
        </p:nvSpPr>
        <p:spPr>
          <a:xfrm>
            <a:off x="228600" y="1676400"/>
            <a:ext cx="8382000" cy="2308324"/>
          </a:xfrm>
          <a:prstGeom prst="rect">
            <a:avLst/>
          </a:prstGeom>
          <a:noFill/>
        </p:spPr>
        <p:txBody>
          <a:bodyPr wrap="square" rtlCol="0">
            <a:spAutoFit/>
          </a:bodyPr>
          <a:lstStyle/>
          <a:p>
            <a:pPr>
              <a:buFontTx/>
              <a:buChar char="-"/>
            </a:pPr>
            <a:r>
              <a:rPr lang="vi-VN" sz="3600" b="1" dirty="0">
                <a:solidFill>
                  <a:srgbClr val="FF0000"/>
                </a:solidFill>
                <a:latin typeface="+mj-lt"/>
              </a:rPr>
              <a:t>Bản a:</a:t>
            </a:r>
            <a:r>
              <a:rPr lang="en-US" sz="3600" b="1" dirty="0">
                <a:solidFill>
                  <a:srgbClr val="FF0000"/>
                </a:solidFill>
                <a:latin typeface="+mj-lt"/>
              </a:rPr>
              <a:t>  </a:t>
            </a:r>
            <a:r>
              <a:rPr lang="en-US" sz="3600" b="1" dirty="0">
                <a:latin typeface="+mj-lt"/>
              </a:rPr>
              <a:t>-</a:t>
            </a:r>
            <a:r>
              <a:rPr lang="vi-VN" sz="3600" b="1" dirty="0">
                <a:latin typeface="+mj-lt"/>
              </a:rPr>
              <a:t> </a:t>
            </a:r>
            <a:r>
              <a:rPr lang="vi-VN" sz="3600" dirty="0">
                <a:latin typeface="+mj-lt"/>
              </a:rPr>
              <a:t>Khách sạn đặc biệt nhất thế giới</a:t>
            </a:r>
            <a:endParaRPr lang="en-US" sz="3600" dirty="0">
              <a:latin typeface="+mj-lt"/>
            </a:endParaRPr>
          </a:p>
          <a:p>
            <a:r>
              <a:rPr lang="en-US" sz="3600" dirty="0">
                <a:latin typeface="+mj-lt"/>
              </a:rPr>
              <a:t>                -</a:t>
            </a:r>
            <a:r>
              <a:rPr lang="en-US" sz="3600" dirty="0" err="1">
                <a:latin typeface="Times New Roman" pitchFamily="18" charset="0"/>
                <a:cs typeface="Times New Roman" pitchFamily="18" charset="0"/>
              </a:rPr>
              <a:t>Khách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sạn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treo</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trên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cây</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sồi</a:t>
            </a:r>
            <a:r>
              <a:rPr lang="en-US" sz="3600" dirty="0">
                <a:latin typeface="Times New Roman" pitchFamily="18" charset="0"/>
                <a:cs typeface="Times New Roman" pitchFamily="18" charset="0"/>
              </a:rPr>
              <a:t>.</a:t>
            </a:r>
          </a:p>
          <a:p>
            <a:r>
              <a:rPr lang="en-US" sz="3600" dirty="0">
                <a:latin typeface="Times New Roman" pitchFamily="18" charset="0"/>
                <a:cs typeface="Times New Roman" pitchFamily="18" charset="0"/>
              </a:rPr>
              <a:t>               - </a:t>
            </a:r>
            <a:r>
              <a:rPr lang="en-US" sz="3600" dirty="0" err="1">
                <a:latin typeface="Times New Roman" pitchFamily="18" charset="0"/>
                <a:cs typeface="Times New Roman" pitchFamily="18" charset="0"/>
              </a:rPr>
              <a:t>Khách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sạn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trên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cây</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sồi</a:t>
            </a:r>
            <a:r>
              <a:rPr lang="en-US" sz="3600" dirty="0">
                <a:latin typeface="Times New Roman" pitchFamily="18" charset="0"/>
                <a:cs typeface="Times New Roman" pitchFamily="18" charset="0"/>
              </a:rPr>
              <a:t>.</a:t>
            </a:r>
          </a:p>
          <a:p>
            <a:r>
              <a:rPr lang="en-US" sz="3600" dirty="0">
                <a:latin typeface="Times New Roman" pitchFamily="18" charset="0"/>
                <a:cs typeface="Times New Roman" pitchFamily="18" charset="0"/>
              </a:rPr>
              <a:t>               - </a:t>
            </a:r>
            <a:r>
              <a:rPr lang="en-US" sz="3600" dirty="0" err="1">
                <a:latin typeface="Times New Roman" pitchFamily="18" charset="0"/>
                <a:cs typeface="Times New Roman" pitchFamily="18" charset="0"/>
              </a:rPr>
              <a:t>Khách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sạn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treo</a:t>
            </a:r>
            <a:r>
              <a:rPr lang="en-US" sz="3600" dirty="0">
                <a:latin typeface="Times New Roman" pitchFamily="18" charset="0"/>
                <a:cs typeface="Times New Roman" pitchFamily="18" charset="0"/>
              </a:rPr>
              <a:t>.</a:t>
            </a:r>
          </a:p>
        </p:txBody>
      </p:sp>
      <p:sp>
        <p:nvSpPr>
          <p:cNvPr id="6" name="TextBox 5"/>
          <p:cNvSpPr txBox="1"/>
          <p:nvPr/>
        </p:nvSpPr>
        <p:spPr>
          <a:xfrm>
            <a:off x="0" y="4191000"/>
            <a:ext cx="9677400" cy="2308324"/>
          </a:xfrm>
          <a:prstGeom prst="rect">
            <a:avLst/>
          </a:prstGeom>
          <a:noFill/>
        </p:spPr>
        <p:txBody>
          <a:bodyPr wrap="square" rtlCol="0">
            <a:spAutoFit/>
          </a:bodyPr>
          <a:lstStyle/>
          <a:p>
            <a:r>
              <a:rPr lang="vi-VN" sz="3600" b="1" dirty="0">
                <a:solidFill>
                  <a:srgbClr val="FF0000"/>
                </a:solidFill>
                <a:latin typeface="+mj-lt"/>
              </a:rPr>
              <a:t>-Bản b:</a:t>
            </a:r>
            <a:r>
              <a:rPr lang="en-US" sz="3600" b="1" dirty="0">
                <a:solidFill>
                  <a:srgbClr val="FF0000"/>
                </a:solidFill>
                <a:latin typeface="+mj-lt"/>
              </a:rPr>
              <a:t>  </a:t>
            </a:r>
            <a:r>
              <a:rPr lang="en-US" sz="3600" b="1" dirty="0">
                <a:latin typeface="+mj-lt"/>
              </a:rPr>
              <a:t>-</a:t>
            </a:r>
            <a:r>
              <a:rPr lang="vi-VN" sz="3600" b="1" dirty="0">
                <a:latin typeface="+mj-lt"/>
              </a:rPr>
              <a:t> </a:t>
            </a:r>
            <a:r>
              <a:rPr lang="en-US" sz="3600" dirty="0" err="1">
                <a:latin typeface="Times New Roman" pitchFamily="18" charset="0"/>
                <a:cs typeface="Times New Roman" pitchFamily="18" charset="0"/>
              </a:rPr>
              <a:t>Nhà</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nghỉ</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cho</a:t>
            </a:r>
            <a:r>
              <a:rPr lang="en-US" sz="3600" dirty="0">
                <a:latin typeface="Times New Roman" pitchFamily="18" charset="0"/>
                <a:cs typeface="Times New Roman" pitchFamily="18" charset="0"/>
              </a:rPr>
              <a:t> du </a:t>
            </a:r>
            <a:r>
              <a:rPr lang="en-US" sz="3600" dirty="0" err="1">
                <a:latin typeface="Times New Roman" pitchFamily="18" charset="0"/>
                <a:cs typeface="Times New Roman" pitchFamily="18" charset="0"/>
              </a:rPr>
              <a:t>khách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bốn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chân</a:t>
            </a:r>
            <a:r>
              <a:rPr lang="vi-VN" sz="3600" dirty="0">
                <a:latin typeface="Times New Roman" pitchFamily="18" charset="0"/>
                <a:cs typeface="Times New Roman" pitchFamily="18" charset="0"/>
              </a:rPr>
              <a:t>.</a:t>
            </a:r>
            <a:endParaRPr lang="en-US" sz="3600" dirty="0">
              <a:latin typeface="Times New Roman" pitchFamily="18" charset="0"/>
              <a:cs typeface="Times New Roman" pitchFamily="18" charset="0"/>
            </a:endParaRPr>
          </a:p>
          <a:p>
            <a:r>
              <a:rPr lang="en-US" sz="3600" dirty="0">
                <a:latin typeface="Times New Roman" pitchFamily="18" charset="0"/>
                <a:cs typeface="Times New Roman" pitchFamily="18" charset="0"/>
              </a:rPr>
              <a:t>              - </a:t>
            </a:r>
            <a:r>
              <a:rPr lang="en-US" sz="3600" dirty="0" err="1">
                <a:latin typeface="Times New Roman" pitchFamily="18" charset="0"/>
                <a:cs typeface="Times New Roman" pitchFamily="18" charset="0"/>
              </a:rPr>
              <a:t>Nhà</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nghỉ</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cho</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khách</a:t>
            </a:r>
            <a:r>
              <a:rPr lang="en-US" sz="3600" dirty="0">
                <a:latin typeface="Times New Roman" pitchFamily="18" charset="0"/>
                <a:cs typeface="Times New Roman" pitchFamily="18" charset="0"/>
              </a:rPr>
              <a:t> du </a:t>
            </a:r>
            <a:r>
              <a:rPr lang="en-US" sz="3600" dirty="0" err="1">
                <a:latin typeface="Times New Roman" pitchFamily="18" charset="0"/>
                <a:cs typeface="Times New Roman" pitchFamily="18" charset="0"/>
              </a:rPr>
              <a:t>lịch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bốn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chân</a:t>
            </a:r>
            <a:r>
              <a:rPr lang="en-US" sz="3600" dirty="0">
                <a:latin typeface="Times New Roman" pitchFamily="18" charset="0"/>
                <a:cs typeface="Times New Roman" pitchFamily="18" charset="0"/>
              </a:rPr>
              <a:t>.</a:t>
            </a:r>
          </a:p>
          <a:p>
            <a:r>
              <a:rPr lang="en-US" sz="3600" dirty="0">
                <a:latin typeface="Times New Roman" pitchFamily="18" charset="0"/>
                <a:cs typeface="Times New Roman" pitchFamily="18" charset="0"/>
              </a:rPr>
              <a:t>              - </a:t>
            </a:r>
            <a:r>
              <a:rPr lang="en-US" sz="3600" dirty="0" err="1">
                <a:latin typeface="Times New Roman" pitchFamily="18" charset="0"/>
                <a:cs typeface="Times New Roman" pitchFamily="18" charset="0"/>
              </a:rPr>
              <a:t>Súc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vật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theo</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chủ</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đi</a:t>
            </a:r>
            <a:r>
              <a:rPr lang="en-US" sz="3600" dirty="0">
                <a:latin typeface="Times New Roman" pitchFamily="18" charset="0"/>
                <a:cs typeface="Times New Roman" pitchFamily="18" charset="0"/>
              </a:rPr>
              <a:t> du </a:t>
            </a:r>
            <a:r>
              <a:rPr lang="en-US" sz="3600" dirty="0" err="1">
                <a:latin typeface="Times New Roman" pitchFamily="18" charset="0"/>
                <a:cs typeface="Times New Roman" pitchFamily="18" charset="0"/>
              </a:rPr>
              <a:t>lịch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nghỉ</a:t>
            </a:r>
            <a:r>
              <a:rPr lang="en-US" sz="3600" dirty="0">
                <a:latin typeface="Times New Roman" pitchFamily="18" charset="0"/>
                <a:cs typeface="Times New Roman" pitchFamily="18" charset="0"/>
              </a:rPr>
              <a:t> ở </a:t>
            </a:r>
            <a:r>
              <a:rPr lang="en-US" sz="3600" dirty="0" err="1">
                <a:latin typeface="Times New Roman" pitchFamily="18" charset="0"/>
                <a:cs typeface="Times New Roman" pitchFamily="18" charset="0"/>
              </a:rPr>
              <a:t>đâu</a:t>
            </a:r>
            <a:r>
              <a:rPr lang="en-US" sz="3600" dirty="0">
                <a:latin typeface="Times New Roman" pitchFamily="18" charset="0"/>
                <a:cs typeface="Times New Roman" pitchFamily="18" charset="0"/>
              </a:rPr>
              <a:t>?</a:t>
            </a:r>
          </a:p>
          <a:p>
            <a:r>
              <a:rPr lang="en-US" sz="3600" dirty="0">
                <a:latin typeface="Times New Roman" pitchFamily="18" charset="0"/>
                <a:cs typeface="Times New Roman" pitchFamily="18" charset="0"/>
              </a:rPr>
              <a:t>              - </a:t>
            </a:r>
            <a:r>
              <a:rPr lang="en-US" sz="3600" dirty="0" err="1">
                <a:latin typeface="Times New Roman" pitchFamily="18" charset="0"/>
                <a:cs typeface="Times New Roman" pitchFamily="18" charset="0"/>
              </a:rPr>
              <a:t>Khách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sạn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cho</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súc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vật</a:t>
            </a:r>
            <a:r>
              <a:rPr lang="en-US" sz="3600" dirty="0">
                <a:latin typeface="Times New Roman" pitchFamily="18" charset="0"/>
                <a:cs typeface="Times New Roman" pitchFamily="18" charset="0"/>
              </a:rPr>
              <a:t>.</a:t>
            </a:r>
            <a:endParaRPr lang="vi-VN" sz="36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heckerboard(across)">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2895600"/>
            <a:ext cx="7772400" cy="3230563"/>
          </a:xfrm>
        </p:spPr>
        <p:txBody>
          <a:bodyPr>
            <a:normAutofit fontScale="25000" lnSpcReduction="20000"/>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br>
              <a:rPr lang="vi-VN" dirty="0"/>
            </a:br>
            <a:br>
              <a:rPr lang="vi-VN" dirty="0"/>
            </a:br>
            <a:endParaRPr lang="en-US" dirty="0">
              <a:cs typeface="Times New Roman" pitchFamily="18" charset="0"/>
            </a:endParaRPr>
          </a:p>
          <a:p>
            <a:endParaRPr lang="en-US" dirty="0"/>
          </a:p>
        </p:txBody>
      </p:sp>
      <p:sp>
        <p:nvSpPr>
          <p:cNvPr id="4" name="TextBox 3"/>
          <p:cNvSpPr txBox="1"/>
          <p:nvPr/>
        </p:nvSpPr>
        <p:spPr>
          <a:xfrm>
            <a:off x="457200" y="0"/>
            <a:ext cx="8458200" cy="1754326"/>
          </a:xfrm>
          <a:prstGeom prst="rect">
            <a:avLst/>
          </a:prstGeom>
          <a:noFill/>
        </p:spPr>
        <p:txBody>
          <a:bodyPr wrap="square" rtlCol="0">
            <a:spAutoFit/>
          </a:bodyPr>
          <a:lstStyle/>
          <a:p>
            <a:r>
              <a:rPr lang="vi-VN" sz="3600" b="1" dirty="0">
                <a:latin typeface="+mj-lt"/>
              </a:rPr>
              <a:t>Câu 3</a:t>
            </a:r>
            <a:r>
              <a:rPr lang="en-US" sz="3600" dirty="0">
                <a:latin typeface="+mj-lt"/>
              </a:rPr>
              <a:t>.</a:t>
            </a:r>
            <a:r>
              <a:rPr lang="vi-VN" sz="3600" b="1" dirty="0">
                <a:latin typeface="+mj-lt"/>
              </a:rPr>
              <a:t>Đọc một bản tin trên báo Nhi Đồng hoặc Thiếu Niên Tiền Phong và tóm tắt </a:t>
            </a:r>
            <a:r>
              <a:rPr lang="en-US" sz="3600" b="1" dirty="0">
                <a:latin typeface="+mj-lt"/>
              </a:rPr>
              <a:t>tin </a:t>
            </a:r>
            <a:r>
              <a:rPr lang="en-US" sz="3600" b="1" dirty="0" err="1">
                <a:latin typeface="Times New Roman" pitchFamily="18" charset="0"/>
                <a:cs typeface="Times New Roman" pitchFamily="18" charset="0"/>
              </a:rPr>
              <a:t>đó</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bằng</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một</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vài</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câu</a:t>
            </a:r>
            <a:r>
              <a:rPr lang="en-US" sz="3600" b="1" dirty="0">
                <a:latin typeface="Times New Roman" pitchFamily="18" charset="0"/>
                <a:cs typeface="Times New Roman" pitchFamily="18" charset="0"/>
              </a:rPr>
              <a:t>.</a:t>
            </a:r>
            <a:endParaRPr lang="vi-VN" sz="3600" dirty="0">
              <a:latin typeface="Times New Roman" pitchFamily="18" charset="0"/>
              <a:cs typeface="Times New Roman" pitchFamily="18" charset="0"/>
            </a:endParaRPr>
          </a:p>
        </p:txBody>
      </p:sp>
      <p:sp>
        <p:nvSpPr>
          <p:cNvPr id="5" name="TextBox 4"/>
          <p:cNvSpPr txBox="1"/>
          <p:nvPr/>
        </p:nvSpPr>
        <p:spPr>
          <a:xfrm>
            <a:off x="152400" y="1981200"/>
            <a:ext cx="9296400" cy="3970318"/>
          </a:xfrm>
          <a:prstGeom prst="rect">
            <a:avLst/>
          </a:prstGeom>
          <a:noFill/>
        </p:spPr>
        <p:txBody>
          <a:bodyPr wrap="square" rtlCol="0">
            <a:spAutoFit/>
          </a:bodyPr>
          <a:lstStyle/>
          <a:p>
            <a:r>
              <a:rPr lang="vi-VN" sz="3600" b="1" dirty="0">
                <a:latin typeface="+mj-lt"/>
              </a:rPr>
              <a:t>Chọn một mẩu tin rồi thực hiện các bước sau:</a:t>
            </a:r>
          </a:p>
          <a:p>
            <a:r>
              <a:rPr lang="vi-VN" sz="3600" dirty="0">
                <a:latin typeface="+mj-lt"/>
              </a:rPr>
              <a:t>- Đọc kĩ để nắm vững nội dung bảng tin.</a:t>
            </a:r>
          </a:p>
          <a:p>
            <a:r>
              <a:rPr lang="vi-VN" sz="3600" dirty="0">
                <a:latin typeface="+mj-lt"/>
              </a:rPr>
              <a:t>- Chia bảng tin thành các đoạn.</a:t>
            </a:r>
          </a:p>
          <a:p>
            <a:r>
              <a:rPr lang="vi-VN" sz="3600" dirty="0">
                <a:latin typeface="+mj-lt"/>
              </a:rPr>
              <a:t>- Xác định sự việc chính ở mỗi đoạn.</a:t>
            </a:r>
          </a:p>
          <a:p>
            <a:pPr>
              <a:buFontTx/>
              <a:buChar char="-"/>
            </a:pPr>
            <a:r>
              <a:rPr lang="vi-VN" sz="3600" dirty="0">
                <a:latin typeface="+mj-lt"/>
              </a:rPr>
              <a:t>Tuỳ mục đích tóm tắt, có thể trình bày mỗi sự việc chính bằng một, hai câu hoặc bằng những </a:t>
            </a:r>
            <a:endParaRPr lang="en-US" sz="3600" dirty="0">
              <a:latin typeface="+mj-lt"/>
            </a:endParaRPr>
          </a:p>
          <a:p>
            <a:r>
              <a:rPr lang="vi-VN" sz="3600" dirty="0">
                <a:latin typeface="+mj-lt"/>
              </a:rPr>
              <a:t>số liệu, từ ngữ nổi bật.</a:t>
            </a:r>
          </a:p>
        </p:txBody>
      </p:sp>
      <p:sp>
        <p:nvSpPr>
          <p:cNvPr id="6" name="TextBox 5"/>
          <p:cNvSpPr txBox="1"/>
          <p:nvPr/>
        </p:nvSpPr>
        <p:spPr>
          <a:xfrm>
            <a:off x="1600200" y="5638800"/>
            <a:ext cx="184731" cy="369332"/>
          </a:xfrm>
          <a:prstGeom prst="rect">
            <a:avLst/>
          </a:prstGeom>
          <a:noFill/>
        </p:spPr>
        <p:txBody>
          <a:bodyPr wrap="none" rtlCol="0">
            <a:spAutoFit/>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52400"/>
            <a:ext cx="8229600" cy="4525963"/>
          </a:xfrm>
        </p:spPr>
        <p:txBody>
          <a:bodyPr>
            <a:noAutofit/>
          </a:bodyPr>
          <a:lstStyle/>
          <a:p>
            <a:pPr>
              <a:buNone/>
            </a:pPr>
            <a:r>
              <a:rPr lang="vi-VN" sz="2600" b="1" dirty="0">
                <a:latin typeface="+mj-lt"/>
              </a:rPr>
              <a:t>Mẩu tin đăng trên báo Nhi đồng số 168 ra thứ tư ngày</a:t>
            </a:r>
            <a:endParaRPr lang="en-US" sz="2600" b="1" dirty="0">
              <a:latin typeface="+mj-lt"/>
            </a:endParaRPr>
          </a:p>
          <a:p>
            <a:pPr>
              <a:buNone/>
            </a:pPr>
            <a:r>
              <a:rPr lang="vi-VN" sz="2600" b="1" dirty="0">
                <a:latin typeface="+mj-lt"/>
              </a:rPr>
              <a:t> 28 -3-2021:</a:t>
            </a:r>
            <a:endParaRPr lang="en-US" sz="2600" b="1" dirty="0">
              <a:latin typeface="+mj-lt"/>
            </a:endParaRPr>
          </a:p>
          <a:p>
            <a:pPr>
              <a:buNone/>
            </a:pPr>
            <a:r>
              <a:rPr lang="vi-VN" sz="2600" dirty="0">
                <a:latin typeface="+mj-lt"/>
              </a:rPr>
              <a:t>     “Ngày 20-3-2021, tại huyện đoàn Tân Phú đã diễn ra vòng loại “Hội thi Chỉ huy Đội giỏi năm 2020 – 2021.” 122 Chỉ huy Đội của 7 trường cùng so tài qua phần thi kiến thức, kĩ năng, thực hành nghi thức Đội (có sửa đổi) và năng khiếu chỉ huy Đội. Qua hội thi này, Hội đồng Đội huyện sẽ chọn ra những chỉ huy đội xuất sắc nhất để tham dự hội thi cấp thành phố.”</a:t>
            </a:r>
          </a:p>
          <a:p>
            <a:pPr>
              <a:buNone/>
            </a:pPr>
            <a:r>
              <a:rPr lang="vi-VN" sz="2600" b="1" dirty="0">
                <a:latin typeface="+mj-lt"/>
              </a:rPr>
              <a:t>Tóm tắt:</a:t>
            </a:r>
            <a:endParaRPr lang="vi-VN" sz="2600" dirty="0">
              <a:latin typeface="+mj-lt"/>
            </a:endParaRPr>
          </a:p>
          <a:p>
            <a:pPr>
              <a:buNone/>
            </a:pPr>
            <a:r>
              <a:rPr lang="vi-VN" sz="2600" dirty="0">
                <a:latin typeface="+mj-lt"/>
              </a:rPr>
              <a:t>  Ngày 20-3-2021, tại huyện đoàn Tân Phú đã diễn ra vòng loại “Hội thi Chỉ huy Đội giỏi năm 2020 – 2021, có 122 Chỉ huy Đội của 7 trường tham dự. Sau hội thi Hội đồng Đội huyện sẽ chọn những người giỏi nhất để tham gia hội thi cấp thành phố.</a:t>
            </a:r>
          </a:p>
          <a:p>
            <a:endParaRPr lang="en-US" sz="2600"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989</Words>
  <Application>Microsoft Office PowerPoint</Application>
  <PresentationFormat>On-screen Show (4:3)</PresentationFormat>
  <Paragraphs>53</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HP001 4 hàng</vt:lpstr>
      <vt:lpstr>Times New Roman</vt:lpstr>
      <vt:lpstr>Office Theme</vt:lpstr>
      <vt:lpstr>Thứ tư ngày 6 tháng  4 năm 2022</vt:lpstr>
      <vt:lpstr>   Câu 1.Tóm tắt các tin sau bằng một hoặc hai câu a) Có những người du lịch không thích ở trong khách sạn bình thường. Họ muốn được ăn uống, đọc sách, nghỉ ngơi ở những chỗ khác lạ. Tại Vát-te-rát, Thụy điển, có một khách sạn treo trên ngọn cây sồi cao 13 mét. Khách sạn này chỉ có duy nhất một phòng nghỉ. Muốn leo lên phòng nghỉ, bạn phải ngồi trên một chiếc ghế gỗ gần giống như xích đu để người ta kéo bạn lên. Giá phòng nghỉ khoảng hơn sáu triệu đồng một người một ngày.                                          Theo báo Thiếu niên Tiền Phong b) Nhiều người khi du lịch rất muốn dắt theo một hoặc vài con vật mà họ vẫn coi như những người bạn, người con. Song, tất cả các khách sạn đều không cho mang súc vật vào. Để đáp ứng nhu cầu của những người yêu quý súc vật, một người phụ nữ ở Pháp vừa mở khi cư xá đầu tiên dành cho các vị khách du lịch bốn chân.                                         Theo báo Thiếu niên Tiền Phong </vt:lpstr>
      <vt:lpstr>     </vt:lpstr>
      <vt:lpstr>PowerPoint Presentation</vt:lpstr>
      <vt:lpstr>PowerPoint Presentation</vt:lpstr>
      <vt:lpstr>Câu 2.Đặt tên cho bản tin mà em đã chọn để tóm tắt.</vt:lpstr>
      <vt:lpstr>PowerPoint Presentation</vt:lpstr>
      <vt:lpstr>PowerPoint Presentation</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Câu 1 Tóm tắt các tin sau bằng một hoặc hai câu a) Có những người du lịch không thích ở trong khách sạn bình thường. Họ muốn được ăn uống, đọc sách, nghỉ ngơi ở những chỗ khác lạ. Tại Vát-te-rát, Thụy điển, có một khách sạn treo trên ngọn cây sồi cao 13 mét. Khách sạn này chỉ có duy nhất một phòng nghỉ. Muốn leo lên phòng nghỉ, bạn phải ngồi trên một chiếc ghế gỗ gần giống như xích đu để người ta kéo bạn lên. Giá phòng nghỉ khoảng hơn sáu triệu đồng một người một ngày. Theo báo Thiếu niên Tiền Phong b) Nhiều người khi du lịch rất muốn dắt theo một hoặc vài con vật mà họ vẫn coi như những người bạn, người con. Song, tất cả các khách sạn đều không cho mang súc vật vào. Để đáp ứng nhu cầu của những người yêu quý súc vật, một người phụ nữ ở Pháp vừa mở khi cư xá đầu tiên dành cho các vị khách du lịch bốn chân. Theo báo Thiếu niên Tiền Phong </dc:title>
  <dc:creator>Admin</dc:creator>
  <cp:lastModifiedBy>Win10Pro</cp:lastModifiedBy>
  <cp:revision>31</cp:revision>
  <dcterms:created xsi:type="dcterms:W3CDTF">2022-03-01T15:13:00Z</dcterms:created>
  <dcterms:modified xsi:type="dcterms:W3CDTF">2022-04-01T15:18:12Z</dcterms:modified>
</cp:coreProperties>
</file>