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642" r:id="rId2"/>
    <p:sldId id="643" r:id="rId3"/>
    <p:sldId id="644" r:id="rId4"/>
    <p:sldId id="658" r:id="rId5"/>
    <p:sldId id="645" r:id="rId6"/>
    <p:sldId id="646" r:id="rId7"/>
    <p:sldId id="647" r:id="rId8"/>
    <p:sldId id="648" r:id="rId9"/>
    <p:sldId id="649" r:id="rId10"/>
    <p:sldId id="650" r:id="rId11"/>
    <p:sldId id="651" r:id="rId12"/>
    <p:sldId id="652" r:id="rId13"/>
    <p:sldId id="653" r:id="rId14"/>
    <p:sldId id="654" r:id="rId15"/>
    <p:sldId id="655" r:id="rId16"/>
    <p:sldId id="656" r:id="rId17"/>
    <p:sldId id="657" r:id="rId18"/>
    <p:sldId id="375" r:id="rId19"/>
    <p:sldId id="660" r:id="rId20"/>
    <p:sldId id="364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 varScale="1">
        <p:scale>
          <a:sx n="89" d="100"/>
          <a:sy n="89" d="100"/>
        </p:scale>
        <p:origin x="-84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8DED3-7A71-44B5-A23F-04BD276A6A04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DE49A-6AED-46BF-8EFD-A3F7DE595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86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97DEA-6438-456F-8C36-8D27512EE62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7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170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717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SimSun" panose="02010600030101010101" pitchFamily="2" charset="-122"/>
              </a:rPr>
              <a:pPr lvl="0" algn="r"/>
              <a:t>2</a:t>
            </a:fld>
            <a:endParaRPr lang="zh-CN" altLang="en-US" sz="12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480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02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pPr lvl="0" algn="r"/>
              <a:t>5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15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02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pPr lvl="0" algn="r"/>
              <a:t>7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30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0242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en-US" altLang="en-US" dirty="0"/>
          </a:p>
        </p:txBody>
      </p:sp>
      <p:sp>
        <p:nvSpPr>
          <p:cNvPr id="102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pPr lvl="0" algn="r"/>
              <a:t>9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80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E49A-6AED-46BF-8EFD-A3F7DE595B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6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AD54CD82-7213-4E63-8AA0-0E693EC94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D8F78A79-F96F-46D2-948A-2280F70DB3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68B0DF76-F552-46E0-96BD-28EC3C0BF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DD56-6F21-4A6F-83B0-13FCE79E3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25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B99C5D-967B-49F0-8FAE-B3707F5FC772}" type="datetimeFigureOut">
              <a:rPr lang="en-US" smtClean="0"/>
              <a:t>18/4/2022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C52E18-C37F-4C72-A1ED-A580558D164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" descr="Hình nền powerpoint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844" name="AutoShape 4" descr="Hình nền powerpoint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846" name="AutoShape 6" descr="Hình nền powerpoint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848" name="AutoShape 8" descr="Hình nền powerpoint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850" name="AutoShape 10" descr="Hình nền powerpoint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5852" name="AutoShape 12" descr="100+ Hình nền Slide đẹp 2021"/>
          <p:cNvSpPr>
            <a:spLocks noChangeAspect="1" noChangeArrowheads="1"/>
          </p:cNvSpPr>
          <p:nvPr/>
        </p:nvSpPr>
        <p:spPr bwMode="auto">
          <a:xfrm>
            <a:off x="1230511" y="-108347"/>
            <a:ext cx="17145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0254"/>
            <a:ext cx="86868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2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Content Placeholder 1" descr="sac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487" y="195262"/>
            <a:ext cx="709613" cy="57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857501" y="1083469"/>
            <a:ext cx="3869970" cy="300082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Trăng ơi... từ đâu đến?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Hay từ cánh rừng xa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Trăng hồng như quả chín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Lửng lơ lên trước nh</a:t>
            </a: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.          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/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Trăng ơi... từ đâu đến?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Hay biển xanh diệu kì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Trăng tròn như mắt cá</a:t>
            </a:r>
            <a:b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en-US" altLang="en-US" sz="2100" b="1" dirty="0">
                <a:solidFill>
                  <a:srgbClr val="C00000"/>
                </a:solidFill>
                <a:latin typeface="Arial" panose="020B0604020202020204" pitchFamily="34" charset="0"/>
              </a:rPr>
              <a:t>Chẳng bao giờ chớp mi.</a:t>
            </a:r>
          </a:p>
        </p:txBody>
      </p:sp>
      <p:sp>
        <p:nvSpPr>
          <p:cNvPr id="7" name="Rectangles 6"/>
          <p:cNvSpPr/>
          <p:nvPr/>
        </p:nvSpPr>
        <p:spPr>
          <a:xfrm>
            <a:off x="2400300" y="914400"/>
            <a:ext cx="405765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z="1350" noProof="1"/>
          </a:p>
        </p:txBody>
      </p:sp>
      <p:grpSp>
        <p:nvGrpSpPr>
          <p:cNvPr id="17409" name="Group 14"/>
          <p:cNvGrpSpPr/>
          <p:nvPr/>
        </p:nvGrpSpPr>
        <p:grpSpPr>
          <a:xfrm>
            <a:off x="955257" y="104662"/>
            <a:ext cx="6353175" cy="742950"/>
            <a:chOff x="540" y="420"/>
            <a:chExt cx="13340" cy="1560"/>
          </a:xfrm>
        </p:grpSpPr>
        <p:sp>
          <p:nvSpPr>
            <p:cNvPr id="12" name="Rounded Rectangle 11"/>
            <p:cNvSpPr/>
            <p:nvPr/>
          </p:nvSpPr>
          <p:spPr>
            <a:xfrm>
              <a:off x="1170" y="615"/>
              <a:ext cx="12710" cy="1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</a:p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  <a:r>
                <a:rPr lang="en-US" altLang="en-US" sz="2400" b="1" noProof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+mn-ea"/>
                </a:rPr>
                <a:t>Tìm hiểu bài</a:t>
              </a:r>
              <a:endParaRPr lang="en-US" altLang="en-US" sz="21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100" noProof="1"/>
            </a:p>
          </p:txBody>
        </p:sp>
        <p:sp>
          <p:nvSpPr>
            <p:cNvPr id="9" name="Oval 8"/>
            <p:cNvSpPr/>
            <p:nvPr/>
          </p:nvSpPr>
          <p:spPr>
            <a:xfrm>
              <a:off x="540" y="420"/>
              <a:ext cx="1560" cy="15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350" noProof="1"/>
            </a:p>
          </p:txBody>
        </p:sp>
        <p:sp>
          <p:nvSpPr>
            <p:cNvPr id="10" name="Oval 9"/>
            <p:cNvSpPr/>
            <p:nvPr/>
          </p:nvSpPr>
          <p:spPr>
            <a:xfrm>
              <a:off x="720" y="600"/>
              <a:ext cx="1200" cy="1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700" b="1" noProof="1"/>
                <a:t>2</a:t>
              </a:r>
            </a:p>
          </p:txBody>
        </p:sp>
      </p:grpSp>
      <p:sp>
        <p:nvSpPr>
          <p:cNvPr id="12297" name="TextBox 29"/>
          <p:cNvSpPr txBox="1"/>
          <p:nvPr/>
        </p:nvSpPr>
        <p:spPr>
          <a:xfrm>
            <a:off x="389915" y="954337"/>
            <a:ext cx="807842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400" b="1" dirty="0">
                <a:solidFill>
                  <a:srgbClr val="6600CC"/>
                </a:solidFill>
                <a:cs typeface="Times New Roman" pitchFamily="18" charset="0"/>
              </a:rPr>
              <a:t>1. Trong hai khổ thơ đầu, trăng được so sánh với những gì?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714501"/>
            <a:ext cx="3931134" cy="2631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121" y="1714500"/>
            <a:ext cx="3980230" cy="26493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488" y="4397001"/>
            <a:ext cx="171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Quả</a:t>
            </a:r>
            <a:r>
              <a:rPr lang="en-US" sz="2400" b="1" i="1" dirty="0"/>
              <a:t> </a:t>
            </a:r>
            <a:r>
              <a:rPr lang="en-US" sz="2400" b="1" i="1" dirty="0" err="1"/>
              <a:t>chín</a:t>
            </a:r>
            <a:endParaRPr lang="en-US" sz="2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15050" y="4397001"/>
            <a:ext cx="1814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Mắt</a:t>
            </a:r>
            <a:r>
              <a:rPr lang="en-US" sz="2400" b="1" i="1" dirty="0"/>
              <a:t> </a:t>
            </a:r>
            <a:r>
              <a:rPr lang="en-US" sz="2400" b="1" i="1" dirty="0" err="1"/>
              <a:t>cá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880439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12297" grpId="0"/>
      <p:bldP spid="12297" grpId="1"/>
      <p:bldP spid="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2872978" y="2750326"/>
            <a:ext cx="75" cy="554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300" name="TextBox 4"/>
          <p:cNvSpPr txBox="1"/>
          <p:nvPr/>
        </p:nvSpPr>
        <p:spPr>
          <a:xfrm>
            <a:off x="342900" y="197402"/>
            <a:ext cx="83439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400" b="1" dirty="0">
                <a:solidFill>
                  <a:srgbClr val="6600CC"/>
                </a:solidFill>
                <a:cs typeface="Times New Roman" pitchFamily="18" charset="0"/>
              </a:rPr>
              <a:t>2.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itchFamily="18" charset="0"/>
              </a:rPr>
              <a:t>Vì</a:t>
            </a:r>
            <a:r>
              <a:rPr lang="en-US" altLang="en-US" sz="2400" b="1" dirty="0">
                <a:solidFill>
                  <a:srgbClr val="6600CC"/>
                </a:solidFill>
                <a:cs typeface="Times New Roman" pitchFamily="18" charset="0"/>
              </a:rPr>
              <a:t> sao tác giả nghĩ trăng đến từ cánh rừng xa, từ biển xanh?</a:t>
            </a:r>
          </a:p>
        </p:txBody>
      </p:sp>
      <p:cxnSp>
        <p:nvCxnSpPr>
          <p:cNvPr id="2" name="Straight Arrow Connector 1"/>
          <p:cNvCxnSpPr/>
          <p:nvPr/>
        </p:nvCxnSpPr>
        <p:spPr>
          <a:xfrm>
            <a:off x="6250781" y="2747550"/>
            <a:ext cx="75" cy="554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299" name="Picture 4" descr="Thơ Đường Luật Vũng Tàu : Đêm trăng trên biển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269" y="942975"/>
            <a:ext cx="3067568" cy="1941434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8" name="Picture 2" descr="Tưởng tượng mình là nhân vật trữ tình trong &quot;Ánh trăng”, em hãy diễn tả  dòng cảm nghĩ trong bài thơ thành một bài tâm sự ngắn. - Sách Giả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5901" y="914400"/>
            <a:ext cx="2968203" cy="1972008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301700"/>
            <a:ext cx="2157054" cy="17908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091" y="3291439"/>
            <a:ext cx="2167380" cy="14426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43600" y="4817423"/>
            <a:ext cx="11346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i="1" dirty="0" err="1"/>
              <a:t>Mắt</a:t>
            </a:r>
            <a:r>
              <a:rPr lang="en-US" sz="1350" b="1" i="1" dirty="0"/>
              <a:t> </a:t>
            </a:r>
            <a:r>
              <a:rPr lang="en-US" sz="1350" b="1" i="1" dirty="0" err="1"/>
              <a:t>cá</a:t>
            </a:r>
            <a:endParaRPr lang="en-US" sz="1350" b="1" i="1" dirty="0"/>
          </a:p>
        </p:txBody>
      </p:sp>
    </p:spTree>
    <p:extLst>
      <p:ext uri="{BB962C8B-B14F-4D97-AF65-F5344CB8AC3E}">
        <p14:creationId xmlns:p14="http://schemas.microsoft.com/office/powerpoint/2010/main" val="14468151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  <p:bldP spid="12300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Box 29"/>
          <p:cNvSpPr txBox="1"/>
          <p:nvPr/>
        </p:nvSpPr>
        <p:spPr>
          <a:xfrm>
            <a:off x="408417" y="171450"/>
            <a:ext cx="8598694" cy="78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400" b="1" dirty="0">
                <a:solidFill>
                  <a:srgbClr val="6600CC"/>
                </a:solidFill>
                <a:cs typeface="Times New Roman" pitchFamily="18" charset="0"/>
              </a:rPr>
              <a:t> 3. </a:t>
            </a:r>
            <a:r>
              <a:rPr lang="en-US" altLang="en-US" sz="2100" b="1" dirty="0" err="1">
                <a:solidFill>
                  <a:srgbClr val="6600CC"/>
                </a:solidFill>
                <a:cs typeface="Times New Roman" pitchFamily="18" charset="0"/>
              </a:rPr>
              <a:t>Trong</a:t>
            </a:r>
            <a:r>
              <a:rPr lang="en-US" altLang="en-US" sz="2100" b="1" dirty="0">
                <a:solidFill>
                  <a:srgbClr val="6600CC"/>
                </a:solidFill>
                <a:cs typeface="Times New Roman" pitchFamily="18" charset="0"/>
              </a:rPr>
              <a:t> mỗi  khổ thơ tiếp theo, trăng được gắn với những gì, những ai?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44191" y="610032"/>
            <a:ext cx="2756267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  <a:t>Trăng ơi... từ đâu đến?</a:t>
            </a:r>
            <a:b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  <a:t>Hay từ một sân chơi</a:t>
            </a:r>
            <a:b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  <a:t>Trăng bay như quả bóng</a:t>
            </a:r>
            <a:b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</a:br>
            <a: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  <a:t>Bạn n</a:t>
            </a:r>
            <a:r>
              <a:rPr lang="en-US" altLang="en-US" b="1" dirty="0">
                <a:solidFill>
                  <a:srgbClr val="C00000"/>
                </a:solidFill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b="1" dirty="0">
                <a:solidFill>
                  <a:srgbClr val="C00000"/>
                </a:solidFill>
                <a:cs typeface="Times New Roman" pitchFamily="18" charset="0"/>
              </a:rPr>
              <a:t>o đá lên trời.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679995" y="1198654"/>
            <a:ext cx="91535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0990" y="1507373"/>
            <a:ext cx="1006793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Bài thơ:&amp;amp;quot; Trăng sáng&amp;amp;quot; | MN Đức 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7" y="1943100"/>
            <a:ext cx="4064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707763" y="1951753"/>
            <a:ext cx="4089779" cy="2963147"/>
            <a:chOff x="6277017" y="2602338"/>
            <a:chExt cx="5453039" cy="395086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00" b="51200" l="1800" r="9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3199" y="2602338"/>
              <a:ext cx="4548543" cy="395086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7017" y="4191000"/>
              <a:ext cx="5453039" cy="236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832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16" grpId="1"/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ú cuộ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126" y="148207"/>
            <a:ext cx="3257550" cy="2443163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Content Placeholder 3" descr="hat-ru-con-ng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148207"/>
            <a:ext cx="3257550" cy="244316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2" name="Content Placeholder 17" descr="1544752151948_anh_tra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126" y="2591370"/>
            <a:ext cx="3257550" cy="24178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50" y="2591369"/>
            <a:ext cx="3257550" cy="24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090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3050" y="1828800"/>
            <a:ext cx="6124099" cy="22374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/>
            <a:endParaRPr lang="en-US" sz="135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Box 29"/>
          <p:cNvSpPr txBox="1"/>
          <p:nvPr/>
        </p:nvSpPr>
        <p:spPr>
          <a:xfrm>
            <a:off x="685800" y="342900"/>
            <a:ext cx="8001000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   5.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tình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giả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6600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6600CC"/>
                </a:solidFill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4499" y="2057401"/>
            <a:ext cx="5813108" cy="175432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algn="just">
              <a:buFontTx/>
            </a:pPr>
            <a:r>
              <a:rPr lang="en-US" altLang="en-US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</a:p>
          <a:p>
            <a:pPr algn="just">
              <a:buFontTx/>
            </a:pP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thơ thể hiện tình cảm yêu mến, sự gần gũi với trăng và tình yêu quê hương, đất nước của tác giả.</a:t>
            </a:r>
          </a:p>
        </p:txBody>
      </p:sp>
    </p:spTree>
    <p:extLst>
      <p:ext uri="{BB962C8B-B14F-4D97-AF65-F5344CB8AC3E}">
        <p14:creationId xmlns:p14="http://schemas.microsoft.com/office/powerpoint/2010/main" val="1979883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Content Placeholder 17" descr="doc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858000" y="1807529"/>
            <a:ext cx="1928182" cy="3263504"/>
          </a:xfrm>
        </p:spPr>
      </p:pic>
      <p:sp>
        <p:nvSpPr>
          <p:cNvPr id="22530" name="Text Box 3"/>
          <p:cNvSpPr txBox="1"/>
          <p:nvPr/>
        </p:nvSpPr>
        <p:spPr>
          <a:xfrm>
            <a:off x="1771651" y="1435894"/>
            <a:ext cx="3857146" cy="300082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>
              <a:buFontTx/>
            </a:pPr>
            <a:r>
              <a:rPr lang="en-US" altLang="en-US" sz="2100" b="1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Hay từ cánh rừng xa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Trăng hồng như quả chín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Lửng lơ lên trước nh</a:t>
            </a:r>
            <a:r>
              <a:rPr lang="en-US" altLang="en-US" sz="2100" b="1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100" b="1" dirty="0">
                <a:cs typeface="Times New Roman" panose="02020603050405020304" pitchFamily="18" charset="0"/>
              </a:rPr>
              <a:t>.          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/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Hay biển xanh diệu kì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Trăng tròn như mắt cá</a:t>
            </a:r>
            <a:br>
              <a:rPr lang="en-US" altLang="en-US" sz="2100" b="1" dirty="0">
                <a:cs typeface="Times New Roman" panose="02020603050405020304" pitchFamily="18" charset="0"/>
              </a:rPr>
            </a:br>
            <a:r>
              <a:rPr lang="en-US" altLang="en-US" sz="2100" b="1" dirty="0">
                <a:cs typeface="Times New Roman" panose="02020603050405020304" pitchFamily="18" charset="0"/>
              </a:rPr>
              <a:t>Chẳng bao giờ chớp mi.</a:t>
            </a:r>
            <a:endParaRPr lang="en-US" altLang="zh-CN" sz="2100" b="1" dirty="0"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1" y="1750219"/>
            <a:ext cx="13596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32" name="Group 14"/>
          <p:cNvGrpSpPr/>
          <p:nvPr/>
        </p:nvGrpSpPr>
        <p:grpSpPr>
          <a:xfrm>
            <a:off x="1382314" y="196675"/>
            <a:ext cx="6301979" cy="742950"/>
            <a:chOff x="540" y="420"/>
            <a:chExt cx="13233" cy="1560"/>
          </a:xfrm>
        </p:grpSpPr>
        <p:sp>
          <p:nvSpPr>
            <p:cNvPr id="12" name="Rounded Rectangle 11"/>
            <p:cNvSpPr/>
            <p:nvPr/>
          </p:nvSpPr>
          <p:spPr>
            <a:xfrm>
              <a:off x="1170" y="615"/>
              <a:ext cx="12603" cy="1080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</a:p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Đọc diễn cảm v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à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học thuộc lòng</a:t>
              </a:r>
              <a:endParaRPr lang="en-US" altLang="en-US" sz="24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0" y="420"/>
              <a:ext cx="1560" cy="15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35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20" y="600"/>
              <a:ext cx="1200" cy="120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700" b="1" noProof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2628901" y="2400300"/>
            <a:ext cx="119776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57375" y="2721769"/>
            <a:ext cx="9429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86101" y="3357563"/>
            <a:ext cx="13561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12344" y="3671888"/>
            <a:ext cx="831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14600" y="4000500"/>
            <a:ext cx="10858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2" name="Content Placeholder 1" descr="sac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9487" y="195262"/>
            <a:ext cx="709613" cy="5762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92690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14"/>
          <p:cNvGrpSpPr/>
          <p:nvPr/>
        </p:nvGrpSpPr>
        <p:grpSpPr>
          <a:xfrm>
            <a:off x="1400175" y="200025"/>
            <a:ext cx="6301979" cy="742950"/>
            <a:chOff x="540" y="420"/>
            <a:chExt cx="13233" cy="1560"/>
          </a:xfrm>
        </p:grpSpPr>
        <p:sp>
          <p:nvSpPr>
            <p:cNvPr id="12" name="Rounded Rectangle 11"/>
            <p:cNvSpPr/>
            <p:nvPr/>
          </p:nvSpPr>
          <p:spPr>
            <a:xfrm>
              <a:off x="1170" y="615"/>
              <a:ext cx="12603" cy="1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</a:p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Đọc diễn cảm v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à</a:t>
              </a:r>
              <a:r>
                <a:rPr lang="en-US" altLang="en-US" sz="24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học thuộc lòng</a:t>
              </a:r>
              <a:endParaRPr lang="en-US" altLang="en-US" sz="24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40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40" y="420"/>
              <a:ext cx="1560" cy="15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350" noProof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20" y="600"/>
              <a:ext cx="1200" cy="1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700" b="1" noProof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3557" name="Rectangle 8"/>
          <p:cNvSpPr/>
          <p:nvPr/>
        </p:nvSpPr>
        <p:spPr>
          <a:xfrm>
            <a:off x="1657350" y="965746"/>
            <a:ext cx="2800350" cy="4154984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từ cánh rừng xa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hồng như quả chín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Lửng lơ lên trước nh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.         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biển xanh diệu kì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tròn như mắt cá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Chẳng bao giờ chớp mi.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 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từ một sân chơi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bay như quả bóng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Bạn n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o đá lên trời.</a:t>
            </a:r>
            <a:br>
              <a:rPr lang="en-US" altLang="en-US" dirty="0">
                <a:cs typeface="Times New Roman" panose="02020603050405020304" pitchFamily="18" charset="0"/>
              </a:rPr>
            </a:br>
            <a:endParaRPr lang="en-US" altLang="en-US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58" name="Rectangle 8"/>
          <p:cNvSpPr/>
          <p:nvPr/>
        </p:nvSpPr>
        <p:spPr>
          <a:xfrm>
            <a:off x="4743450" y="827842"/>
            <a:ext cx="3143250" cy="443198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sz="900" dirty="0">
                <a:cs typeface="Times New Roman" panose="02020603050405020304" pitchFamily="18" charset="0"/>
              </a:rPr>
              <a:t/>
            </a:r>
            <a:br>
              <a:rPr lang="en-US" altLang="en-US" sz="900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từ lời mẹ ru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Thương Cuội không được học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Hú gọi trâu đến giờ!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 từ đâu đến?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từ đường h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nh quân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soi chú bộ đội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V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 soi v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ng góc sân.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từ đâu... từ đâu?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đi khắp mọi miền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ơi, có nơi n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o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Sáng hơn đất nước em...</a:t>
            </a:r>
          </a:p>
          <a:p>
            <a:pPr eaLnBrk="0" hangingPunct="0">
              <a:buFontTx/>
            </a:pPr>
            <a:r>
              <a:rPr lang="en-US" altLang="en-US" b="1" dirty="0">
                <a:cs typeface="Times New Roman" panose="02020603050405020304" pitchFamily="18" charset="0"/>
              </a:rPr>
              <a:t>             </a:t>
            </a:r>
            <a:r>
              <a:rPr lang="en-US" altLang="en-US" sz="1200" b="1" dirty="0">
                <a:cs typeface="Times New Roman" panose="02020603050405020304" pitchFamily="18" charset="0"/>
              </a:rPr>
              <a:t>TRẦN ĐĂNG KHOA</a:t>
            </a:r>
            <a:endParaRPr lang="en-US" altLang="en-US" sz="1200" dirty="0">
              <a:cs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en-US" altLang="en-US" sz="900" dirty="0">
                <a:cs typeface="Times New Roman" panose="02020603050405020304" pitchFamily="18" charset="0"/>
              </a:rPr>
              <a:t> </a:t>
            </a:r>
            <a:endParaRPr lang="en-US" altLang="en-US" sz="9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985" name="Rectangle 9"/>
          <p:cNvSpPr/>
          <p:nvPr/>
        </p:nvSpPr>
        <p:spPr>
          <a:xfrm>
            <a:off x="2307903" y="1257300"/>
            <a:ext cx="1437085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9"/>
          <p:cNvSpPr/>
          <p:nvPr/>
        </p:nvSpPr>
        <p:spPr>
          <a:xfrm>
            <a:off x="1657352" y="1828800"/>
            <a:ext cx="742949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9"/>
          <p:cNvSpPr/>
          <p:nvPr/>
        </p:nvSpPr>
        <p:spPr>
          <a:xfrm>
            <a:off x="2743201" y="2905125"/>
            <a:ext cx="971549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9"/>
          <p:cNvSpPr/>
          <p:nvPr/>
        </p:nvSpPr>
        <p:spPr>
          <a:xfrm>
            <a:off x="1671637" y="2628900"/>
            <a:ext cx="1357313" cy="25360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9"/>
          <p:cNvSpPr/>
          <p:nvPr/>
        </p:nvSpPr>
        <p:spPr>
          <a:xfrm>
            <a:off x="2400301" y="4000500"/>
            <a:ext cx="1200150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9"/>
          <p:cNvSpPr/>
          <p:nvPr/>
        </p:nvSpPr>
        <p:spPr>
          <a:xfrm>
            <a:off x="2400301" y="4560689"/>
            <a:ext cx="1485900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9"/>
          <p:cNvSpPr/>
          <p:nvPr/>
        </p:nvSpPr>
        <p:spPr>
          <a:xfrm>
            <a:off x="4694636" y="1257300"/>
            <a:ext cx="677465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9"/>
          <p:cNvSpPr/>
          <p:nvPr/>
        </p:nvSpPr>
        <p:spPr>
          <a:xfrm>
            <a:off x="6014896" y="1544240"/>
            <a:ext cx="1528904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9"/>
          <p:cNvSpPr/>
          <p:nvPr/>
        </p:nvSpPr>
        <p:spPr>
          <a:xfrm>
            <a:off x="5384895" y="2642592"/>
            <a:ext cx="1673158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9"/>
          <p:cNvSpPr/>
          <p:nvPr/>
        </p:nvSpPr>
        <p:spPr>
          <a:xfrm>
            <a:off x="5033369" y="3169409"/>
            <a:ext cx="847725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9"/>
          <p:cNvSpPr/>
          <p:nvPr/>
        </p:nvSpPr>
        <p:spPr>
          <a:xfrm>
            <a:off x="5258300" y="3991091"/>
            <a:ext cx="756597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9"/>
          <p:cNvSpPr/>
          <p:nvPr/>
        </p:nvSpPr>
        <p:spPr>
          <a:xfrm>
            <a:off x="5649394" y="4517907"/>
            <a:ext cx="1408659" cy="276225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 anchorCtr="0"/>
          <a:lstStyle/>
          <a:p>
            <a:pPr eaLnBrk="0" hangingPunct="0">
              <a:buFontTx/>
            </a:pPr>
            <a:endParaRPr lang="vi-V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71" name="Content Placeholder 1" descr="sac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487" y="195262"/>
            <a:ext cx="709613" cy="5762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921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5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8"/>
          <p:cNvSpPr/>
          <p:nvPr/>
        </p:nvSpPr>
        <p:spPr>
          <a:xfrm>
            <a:off x="1657350" y="-447823"/>
            <a:ext cx="2800350" cy="692497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Trăng ơi..........................?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................................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hồng 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Lửng lơ ..........................         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 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................................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tròn 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Chẳng bao giờ ..............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 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..............................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Trăng bay ....................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Bạn ..............................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endParaRPr lang="en-US" altLang="en-US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578" name="Rectangle 8"/>
          <p:cNvSpPr/>
          <p:nvPr/>
        </p:nvSpPr>
        <p:spPr>
          <a:xfrm>
            <a:off x="4743450" y="-724226"/>
            <a:ext cx="3143250" cy="7478970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sz="900" dirty="0">
                <a:cs typeface="Times New Roman" panose="02020603050405020304" pitchFamily="18" charset="0"/>
              </a:rPr>
              <a:t/>
            </a:r>
            <a:br>
              <a:rPr lang="en-US" altLang="en-US" sz="900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ơi............................?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...................................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Thương Cuội 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Hú .....................................!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ơi.............................?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Hay ...................................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soi 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V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 soi v</a:t>
            </a:r>
            <a:r>
              <a:rPr lang="en-US" altLang="en-US" dirty="0"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dirty="0">
                <a:cs typeface="Times New Roman" panose="02020603050405020304" pitchFamily="18" charset="0"/>
              </a:rPr>
              <a:t>ng 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/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từ đâu......................?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................................</a:t>
            </a:r>
            <a:br>
              <a:rPr lang="en-US" altLang="en-US" dirty="0">
                <a:cs typeface="Times New Roman" panose="02020603050405020304" pitchFamily="18" charset="0"/>
              </a:rPr>
            </a:br>
            <a:r>
              <a:rPr lang="en-US" altLang="en-US" dirty="0">
                <a:cs typeface="Times New Roman" panose="02020603050405020304" pitchFamily="18" charset="0"/>
              </a:rPr>
              <a:t>Trăng ơi, ...........................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anose="02020603050405020304" pitchFamily="18" charset="0"/>
              </a:rPr>
              <a:t>Sáng hơn .........................</a:t>
            </a:r>
          </a:p>
          <a:p>
            <a:pPr eaLnBrk="0" hangingPunct="0">
              <a:buFontTx/>
            </a:pPr>
            <a:r>
              <a:rPr lang="en-US" altLang="en-US" b="1" dirty="0">
                <a:cs typeface="Times New Roman" panose="02020603050405020304" pitchFamily="18" charset="0"/>
              </a:rPr>
              <a:t>                      </a:t>
            </a:r>
            <a:r>
              <a:rPr lang="en-US" altLang="en-US" sz="1200" b="1" dirty="0">
                <a:cs typeface="Times New Roman" panose="02020603050405020304" pitchFamily="18" charset="0"/>
              </a:rPr>
              <a:t>TRẦN ĐĂNG KHOA</a:t>
            </a:r>
            <a:endParaRPr lang="en-US" altLang="en-US" sz="1200" dirty="0">
              <a:cs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en-US" altLang="en-US" sz="900" dirty="0">
                <a:cs typeface="Times New Roman" panose="02020603050405020304" pitchFamily="18" charset="0"/>
              </a:rPr>
              <a:t> </a:t>
            </a:r>
            <a:endParaRPr lang="en-US" altLang="en-US" sz="900" dirty="0"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2607" y="64294"/>
            <a:ext cx="5462588" cy="724853"/>
            <a:chOff x="1406" y="135"/>
            <a:chExt cx="11470" cy="1522"/>
          </a:xfrm>
        </p:grpSpPr>
        <p:sp>
          <p:nvSpPr>
            <p:cNvPr id="7" name="Flowchart: Terminator 6"/>
            <p:cNvSpPr/>
            <p:nvPr/>
          </p:nvSpPr>
          <p:spPr>
            <a:xfrm>
              <a:off x="2040" y="393"/>
              <a:ext cx="10836" cy="960"/>
            </a:xfrm>
            <a:prstGeom prst="flowChartTerminator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406" y="135"/>
              <a:ext cx="1522" cy="1522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17" name="Text Box 2"/>
            <p:cNvSpPr txBox="1"/>
            <p:nvPr/>
          </p:nvSpPr>
          <p:spPr>
            <a:xfrm>
              <a:off x="3555" y="428"/>
              <a:ext cx="8760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eaLnBrk="0" hangingPunct="0">
                <a:buFont typeface="Arial" panose="020B0604020202020204" pitchFamily="34" charset="0"/>
              </a:pP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Trăng ơi... từ đâu đến?</a:t>
              </a:r>
              <a:endParaRPr lang="en-US" altLang="en-US" sz="2400" b="1" dirty="0">
                <a:solidFill>
                  <a:schemeClr val="bg1"/>
                </a:solidFill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Content Placeholder 3" descr="kisspng-light-moon-clip-art-round-the-moon-5a8ea19ac64ce9.1044923315192969228122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805465" y="39530"/>
            <a:ext cx="737711" cy="737711"/>
          </a:xfrm>
          <a:prstGeom prst="rect">
            <a:avLst/>
          </a:prstGeom>
        </p:spPr>
      </p:pic>
      <p:pic>
        <p:nvPicPr>
          <p:cNvPr id="24583" name="Content Placeholder 1" descr="sach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80000">
            <a:off x="6954680" y="189549"/>
            <a:ext cx="537686" cy="4367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7096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Floral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" y="-61913"/>
            <a:ext cx="800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029" y="4626769"/>
            <a:ext cx="5143500" cy="49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 rot="10800000">
            <a:off x="761999" y="897727"/>
            <a:ext cx="7848599" cy="1381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Hoạt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động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tiếp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nối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sau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bài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  <a:latin typeface="Utm aw"/>
              </a:rPr>
              <a:t>học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Utm aw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43000" y="2356248"/>
            <a:ext cx="7076162" cy="161582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6" name="Text Box 45"/>
          <p:cNvSpPr txBox="1">
            <a:spLocks noChangeArrowheads="1"/>
          </p:cNvSpPr>
          <p:nvPr/>
        </p:nvSpPr>
        <p:spPr bwMode="auto">
          <a:xfrm>
            <a:off x="1143000" y="2356248"/>
            <a:ext cx="72485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</a:t>
            </a:r>
            <a:endParaRPr lang="en-US" alt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73552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53209" y="285750"/>
            <a:ext cx="8305800" cy="378565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t" anchorCtr="0">
            <a:spAutoFit/>
          </a:bodyPr>
          <a:lstStyle/>
          <a:p>
            <a:pPr algn="just">
              <a:buFontTx/>
            </a:pP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</a:p>
          <a:p>
            <a:pPr algn="just">
              <a:buFontTx/>
            </a:pP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Bài thơ thể hiện tình cảm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sự gần gũi với trăng và tình yêu quê hương, đất nước của tác giả.</a:t>
            </a:r>
          </a:p>
        </p:txBody>
      </p:sp>
    </p:spTree>
    <p:extLst>
      <p:ext uri="{BB962C8B-B14F-4D97-AF65-F5344CB8AC3E}">
        <p14:creationId xmlns:p14="http://schemas.microsoft.com/office/powerpoint/2010/main" val="2331298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6839" y="-74097"/>
            <a:ext cx="9823339" cy="52175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1553">
            <a:off x="5683003" y="3477700"/>
            <a:ext cx="2664619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693209"/>
            <a:ext cx="837009" cy="783431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2" name="Group 9"/>
          <p:cNvGrpSpPr/>
          <p:nvPr/>
        </p:nvGrpSpPr>
        <p:grpSpPr>
          <a:xfrm>
            <a:off x="857250" y="3448960"/>
            <a:ext cx="4100513" cy="1017588"/>
            <a:chOff x="4154" y="2760"/>
            <a:chExt cx="10332" cy="2566"/>
          </a:xfrm>
        </p:grpSpPr>
        <p:grpSp>
          <p:nvGrpSpPr>
            <p:cNvPr id="6153" name="27"/>
            <p:cNvGrpSpPr/>
            <p:nvPr/>
          </p:nvGrpSpPr>
          <p:grpSpPr>
            <a:xfrm>
              <a:off x="12038" y="3498"/>
              <a:ext cx="2448" cy="1828"/>
              <a:chOff x="8396515" y="2086683"/>
              <a:chExt cx="1353533" cy="1169323"/>
            </a:xfrm>
          </p:grpSpPr>
          <p:sp>
            <p:nvSpPr>
              <p:cNvPr id="18" name="7"/>
              <p:cNvSpPr/>
              <p:nvPr/>
            </p:nvSpPr>
            <p:spPr>
              <a:xfrm rot="897728">
                <a:off x="8396515" y="2086683"/>
                <a:ext cx="1353533" cy="1169323"/>
              </a:xfrm>
              <a:prstGeom prst="roundRect">
                <a:avLst>
                  <a:gd name="adj" fmla="val 10318"/>
                </a:avLst>
              </a:prstGeom>
              <a:solidFill>
                <a:srgbClr val="FA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</a:lstStyle>
              <a:p>
                <a:pPr lvl="0" algn="ctr" fontAlgn="base">
                  <a:buNone/>
                </a:pPr>
                <a:endParaRPr lang="zh-CN" altLang="en-US" sz="100" noProof="1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155" name="18"/>
              <p:cNvSpPr txBox="1"/>
              <p:nvPr/>
            </p:nvSpPr>
            <p:spPr>
              <a:xfrm rot="854957">
                <a:off x="8513205" y="2139800"/>
                <a:ext cx="806652" cy="106116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eaLnBrk="0" hangingPunct="0"/>
                <a:r>
                  <a:rPr lang="en-US" altLang="zh-CN" sz="3675" b="1" dirty="0">
                    <a:solidFill>
                      <a:srgbClr val="FF6900"/>
                    </a:solidFill>
                    <a:latin typeface="Time new roman"/>
                    <a:ea typeface="方正少儿简体"/>
                  </a:rPr>
                  <a:t> 4</a:t>
                </a:r>
                <a:endParaRPr lang="zh-CN" altLang="en-US" sz="3675" b="1" dirty="0">
                  <a:solidFill>
                    <a:srgbClr val="FF6900"/>
                  </a:solidFill>
                  <a:latin typeface="Time new roman"/>
                  <a:ea typeface="方正少儿简体"/>
                </a:endParaRPr>
              </a:p>
            </p:txBody>
          </p:sp>
        </p:grpSp>
        <p:grpSp>
          <p:nvGrpSpPr>
            <p:cNvPr id="6156" name="2"/>
            <p:cNvGrpSpPr/>
            <p:nvPr/>
          </p:nvGrpSpPr>
          <p:grpSpPr>
            <a:xfrm>
              <a:off x="4154" y="3024"/>
              <a:ext cx="1920" cy="1853"/>
              <a:chOff x="3067172" y="1677925"/>
              <a:chExt cx="1354791" cy="1180990"/>
            </a:xfrm>
          </p:grpSpPr>
          <p:sp>
            <p:nvSpPr>
              <p:cNvPr id="15" name="14"/>
              <p:cNvSpPr/>
              <p:nvPr/>
            </p:nvSpPr>
            <p:spPr>
              <a:xfrm rot="20821610">
                <a:off x="3067172" y="1677925"/>
                <a:ext cx="1354791" cy="1168869"/>
              </a:xfrm>
              <a:prstGeom prst="roundRect">
                <a:avLst>
                  <a:gd name="adj" fmla="val 10318"/>
                </a:avLst>
              </a:prstGeom>
              <a:solidFill>
                <a:srgbClr val="FA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</a:lstStyle>
              <a:p>
                <a:pPr lvl="0" algn="ctr" fontAlgn="base">
                  <a:buNone/>
                </a:pPr>
                <a:endParaRPr lang="zh-CN" altLang="en-US" sz="100" noProof="1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158" name="19"/>
              <p:cNvSpPr/>
              <p:nvPr/>
            </p:nvSpPr>
            <p:spPr>
              <a:xfrm rot="20718769">
                <a:off x="3407518" y="1801629"/>
                <a:ext cx="841332" cy="105728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eaLnBrk="0" hangingPunct="0"/>
                <a:r>
                  <a:rPr lang="en-US" altLang="zh-CN" sz="3675" b="1" dirty="0">
                    <a:solidFill>
                      <a:srgbClr val="099F00"/>
                    </a:solidFill>
                    <a:latin typeface="Time new roman"/>
                    <a:ea typeface="方正少儿简体"/>
                  </a:rPr>
                  <a:t>L</a:t>
                </a:r>
                <a:endParaRPr lang="zh-CN" altLang="en-US" sz="3675" b="1" dirty="0">
                  <a:solidFill>
                    <a:srgbClr val="099F00"/>
                  </a:solidFill>
                  <a:latin typeface="Time new roman"/>
                  <a:ea typeface="方正少儿简体"/>
                </a:endParaRPr>
              </a:p>
            </p:txBody>
          </p:sp>
        </p:grpSp>
        <p:grpSp>
          <p:nvGrpSpPr>
            <p:cNvPr id="6159" name="13"/>
            <p:cNvGrpSpPr/>
            <p:nvPr/>
          </p:nvGrpSpPr>
          <p:grpSpPr>
            <a:xfrm>
              <a:off x="6752" y="3417"/>
              <a:ext cx="1920" cy="1670"/>
              <a:chOff x="4763782" y="2030211"/>
              <a:chExt cx="1354791" cy="1178656"/>
            </a:xfrm>
          </p:grpSpPr>
          <p:sp>
            <p:nvSpPr>
              <p:cNvPr id="16" name="圆角矩形 15"/>
              <p:cNvSpPr/>
              <p:nvPr/>
            </p:nvSpPr>
            <p:spPr>
              <a:xfrm rot="897728">
                <a:off x="4763782" y="2030211"/>
                <a:ext cx="1354791" cy="1169505"/>
              </a:xfrm>
              <a:prstGeom prst="roundRect">
                <a:avLst>
                  <a:gd name="adj" fmla="val 10318"/>
                </a:avLst>
              </a:prstGeom>
              <a:solidFill>
                <a:srgbClr val="FA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</a:lstStyle>
              <a:p>
                <a:pPr lvl="0" algn="ctr" fontAlgn="base">
                  <a:buNone/>
                </a:pPr>
                <a:endParaRPr lang="zh-CN" altLang="en-US" sz="100" noProof="1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161" name="矩形 20"/>
              <p:cNvSpPr/>
              <p:nvPr/>
            </p:nvSpPr>
            <p:spPr>
              <a:xfrm rot="987423">
                <a:off x="4908750" y="2038006"/>
                <a:ext cx="1043687" cy="117086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eaLnBrk="0" hangingPunct="0">
                  <a:buFontTx/>
                </a:pPr>
                <a:r>
                  <a:rPr lang="en-US" altLang="zh-CN" sz="3675" b="1" dirty="0">
                    <a:solidFill>
                      <a:srgbClr val="FFC000"/>
                    </a:solidFill>
                    <a:latin typeface="Time new roman"/>
                    <a:ea typeface="SimSun" panose="02010600030101010101" pitchFamily="2" charset="-122"/>
                  </a:rPr>
                  <a:t>Ớ</a:t>
                </a:r>
                <a:endParaRPr lang="zh-CN" altLang="en-US" sz="3675" b="1" dirty="0">
                  <a:solidFill>
                    <a:srgbClr val="FFC000"/>
                  </a:solidFill>
                  <a:latin typeface="Time new roman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6162" name="22"/>
            <p:cNvGrpSpPr/>
            <p:nvPr/>
          </p:nvGrpSpPr>
          <p:grpSpPr>
            <a:xfrm>
              <a:off x="9278" y="3328"/>
              <a:ext cx="1917" cy="1720"/>
              <a:chOff x="6546456" y="1966938"/>
              <a:chExt cx="1352675" cy="1213739"/>
            </a:xfrm>
          </p:grpSpPr>
          <p:sp>
            <p:nvSpPr>
              <p:cNvPr id="17" name="圆角矩形 16"/>
              <p:cNvSpPr/>
              <p:nvPr/>
            </p:nvSpPr>
            <p:spPr>
              <a:xfrm rot="20821610">
                <a:off x="6546456" y="1966938"/>
                <a:ext cx="1352675" cy="1167504"/>
              </a:xfrm>
              <a:prstGeom prst="roundRect">
                <a:avLst>
                  <a:gd name="adj" fmla="val 10318"/>
                </a:avLst>
              </a:prstGeom>
              <a:solidFill>
                <a:srgbClr val="FAFF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lvl5pPr>
              </a:lstStyle>
              <a:p>
                <a:pPr lvl="0" algn="ctr" fontAlgn="base">
                  <a:buNone/>
                </a:pPr>
                <a:endParaRPr lang="zh-CN" altLang="en-US" sz="100" noProof="1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6164" name="矩形 21"/>
              <p:cNvSpPr/>
              <p:nvPr/>
            </p:nvSpPr>
            <p:spPr>
              <a:xfrm rot="20892565">
                <a:off x="6804729" y="2009699"/>
                <a:ext cx="886936" cy="11709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eaLnBrk="0" hangingPunct="0"/>
                <a:r>
                  <a:rPr lang="en-US" altLang="zh-CN" sz="3675" b="1" dirty="0">
                    <a:solidFill>
                      <a:srgbClr val="FF4F66"/>
                    </a:solidFill>
                    <a:latin typeface="Time new roman"/>
                    <a:ea typeface="SimSun" panose="02010600030101010101" pitchFamily="2" charset="-122"/>
                  </a:rPr>
                  <a:t>P</a:t>
                </a:r>
                <a:endParaRPr lang="zh-CN" altLang="en-US" sz="3675" b="1" dirty="0">
                  <a:solidFill>
                    <a:srgbClr val="FF4F66"/>
                  </a:solidFill>
                  <a:latin typeface="Time new roman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24" name="23"/>
            <p:cNvSpPr/>
            <p:nvPr/>
          </p:nvSpPr>
          <p:spPr>
            <a:xfrm rot="18455707">
              <a:off x="3840" y="3098"/>
              <a:ext cx="928" cy="252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 fontAlgn="base">
                <a:buNone/>
              </a:pPr>
              <a:endParaRPr lang="zh-CN" altLang="en-US" sz="100" noProof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5" name="24"/>
            <p:cNvSpPr/>
            <p:nvPr/>
          </p:nvSpPr>
          <p:spPr>
            <a:xfrm rot="20118966">
              <a:off x="6572" y="3114"/>
              <a:ext cx="927" cy="252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 fontAlgn="base">
                <a:buNone/>
              </a:pPr>
              <a:endParaRPr lang="zh-CN" altLang="en-US" sz="100" noProof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6" name="25"/>
            <p:cNvSpPr/>
            <p:nvPr/>
          </p:nvSpPr>
          <p:spPr>
            <a:xfrm rot="1119809">
              <a:off x="10427" y="3165"/>
              <a:ext cx="927" cy="252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 fontAlgn="base">
                <a:buNone/>
              </a:pPr>
              <a:endParaRPr lang="zh-CN" altLang="en-US" sz="100" noProof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7" name="26"/>
            <p:cNvSpPr/>
            <p:nvPr/>
          </p:nvSpPr>
          <p:spPr>
            <a:xfrm rot="20691888">
              <a:off x="12875" y="3396"/>
              <a:ext cx="927" cy="252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lvl="0" algn="ctr" fontAlgn="base">
                <a:buNone/>
              </a:pPr>
              <a:endParaRPr lang="zh-CN" altLang="en-US" sz="100" noProof="1">
                <a:solidFill>
                  <a:srgbClr val="FFFFFF"/>
                </a:solidFill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31" name="TextBox 9"/>
          <p:cNvSpPr txBox="1"/>
          <p:nvPr>
            <p:custDataLst>
              <p:tags r:id="rId1"/>
            </p:custDataLst>
          </p:nvPr>
        </p:nvSpPr>
        <p:spPr>
          <a:xfrm>
            <a:off x="606902" y="1680966"/>
            <a:ext cx="7796365" cy="975268"/>
          </a:xfrm>
          <a:prstGeom prst="rect">
            <a:avLst/>
          </a:prstGeom>
          <a:noFill/>
          <a:ln w="9525">
            <a:noFill/>
          </a:ln>
        </p:spPr>
        <p:txBody>
          <a:bodyPr wrap="none" lIns="51435" tIns="25718" rIns="51435" bIns="25718" anchor="t" anchorCtr="0">
            <a:spAutoFit/>
          </a:bodyPr>
          <a:lstStyle/>
          <a:p>
            <a:pPr algn="ctr" eaLnBrk="0" hangingPunct="0">
              <a:buFontTx/>
            </a:pPr>
            <a:r>
              <a:rPr lang="en-US" altLang="en-US" sz="6000" b="1" dirty="0">
                <a:solidFill>
                  <a:srgbClr val="FFFF00"/>
                </a:solidFill>
                <a:cs typeface="Times New Roman" pitchFamily="18" charset="0"/>
              </a:rPr>
              <a:t>Trăng ơi</a:t>
            </a:r>
            <a:r>
              <a:rPr lang="en-US" altLang="en-US" sz="6000" b="1" dirty="0">
                <a:solidFill>
                  <a:srgbClr val="FFFF00"/>
                </a:solidFill>
                <a:ea typeface="Arial" panose="020B0604020202020204" pitchFamily="34" charset="0"/>
                <a:cs typeface="Times New Roman" pitchFamily="18" charset="0"/>
              </a:rPr>
              <a:t>…</a:t>
            </a:r>
            <a:r>
              <a:rPr lang="en-US" altLang="en-US" sz="6000" b="1" dirty="0">
                <a:solidFill>
                  <a:srgbClr val="FFFF00"/>
                </a:solidFill>
                <a:cs typeface="Times New Roman" pitchFamily="18" charset="0"/>
              </a:rPr>
              <a:t>từ đâu đến?</a:t>
            </a:r>
            <a:endParaRPr lang="en-US" altLang="en-US" sz="6000" b="1" dirty="0">
              <a:solidFill>
                <a:srgbClr val="FFFF00"/>
              </a:solidFill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5034896" y="2724573"/>
            <a:ext cx="2302669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2400" b="1" i="1" dirty="0" err="1">
                <a:solidFill>
                  <a:schemeClr val="bg1"/>
                </a:solidFill>
                <a:cs typeface="Times New Roman" pitchFamily="18" charset="0"/>
              </a:rPr>
              <a:t>Trần</a:t>
            </a:r>
            <a:r>
              <a:rPr lang="en-US" altLang="zh-CN" sz="2400" b="1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cs typeface="Times New Roman" pitchFamily="18" charset="0"/>
              </a:rPr>
              <a:t>Đăng</a:t>
            </a:r>
            <a:r>
              <a:rPr lang="en-US" altLang="zh-CN" sz="2400" b="1" i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chemeClr val="bg1"/>
                </a:solidFill>
                <a:cs typeface="Times New Roman" pitchFamily="18" charset="0"/>
              </a:rPr>
              <a:t>Khoa</a:t>
            </a:r>
            <a:endParaRPr lang="en-US" altLang="zh-CN" sz="24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123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0738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7" descr="Trần Đăng Khoa - hoangkimvietnam"/>
          <p:cNvSpPr>
            <a:spLocks noChangeAspect="1"/>
          </p:cNvSpPr>
          <p:nvPr/>
        </p:nvSpPr>
        <p:spPr>
          <a:xfrm>
            <a:off x="1254919" y="-108347"/>
            <a:ext cx="228600" cy="228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eaLnBrk="0" hangingPunct="0">
              <a:buFontTx/>
            </a:pPr>
            <a:endParaRPr lang="en-US" altLang="en-US" sz="1350" dirty="0">
              <a:latin typeface="Times New Roman" panose="02020603050405020304" pitchFamily="18" charset="0"/>
            </a:endParaRPr>
          </a:p>
        </p:txBody>
      </p:sp>
      <p:sp>
        <p:nvSpPr>
          <p:cNvPr id="8197" name="Text Box 1"/>
          <p:cNvSpPr txBox="1"/>
          <p:nvPr/>
        </p:nvSpPr>
        <p:spPr>
          <a:xfrm>
            <a:off x="971550" y="4000499"/>
            <a:ext cx="4517945" cy="5078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2700" dirty="0" err="1"/>
              <a:t>Nhà</a:t>
            </a:r>
            <a:r>
              <a:rPr lang="en-US" altLang="zh-CN" sz="2700" dirty="0"/>
              <a:t> </a:t>
            </a:r>
            <a:r>
              <a:rPr lang="en-US" altLang="zh-CN" sz="2700" dirty="0" err="1"/>
              <a:t>thơ</a:t>
            </a:r>
            <a:r>
              <a:rPr lang="en-US" altLang="zh-CN" sz="2700" dirty="0"/>
              <a:t> TRẦN ĐĂNG KHOA</a:t>
            </a:r>
          </a:p>
        </p:txBody>
      </p:sp>
      <p:pic>
        <p:nvPicPr>
          <p:cNvPr id="1026" name="Picture 2" descr="Bị xuyên tạc trên mạng, nhà thơ Trần Đăng Khoa trải lòng | Văn hóa | P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254"/>
            <a:ext cx="2921317" cy="36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&amp;amp;quot;thâm cung bí sử&amp;amp;quot; kỳ bí của thần đồng thơ Trần Đăng Khoa: Chuyện bây  giờ mới k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17" y="120253"/>
            <a:ext cx="2721047" cy="36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120253"/>
            <a:ext cx="2171700" cy="2407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25" y="2527844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8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57350"/>
            <a:ext cx="7644714" cy="186702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67000" y="120157"/>
            <a:ext cx="3917156" cy="85696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eaLnBrk="0" hangingPunct="0"/>
            <a:r>
              <a:rPr lang="en-US" altLang="en-US" sz="32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</a:p>
          <a:p>
            <a:pPr eaLnBrk="0" hangingPunct="0"/>
            <a:r>
              <a:rPr lang="en-US" altLang="en-US" sz="32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lang="vi-VN" altLang="en-US" sz="3200" b="1" noProof="1">
                <a:solidFill>
                  <a:srgbClr val="0000FF"/>
                </a:solidFill>
                <a:latin typeface="UTM-Aov"/>
                <a:cs typeface="Times New Roman" panose="02020603050405020304" pitchFamily="18" charset="0"/>
                <a:sym typeface="+mn-ea"/>
              </a:rPr>
              <a:t> G</a:t>
            </a:r>
            <a:r>
              <a:rPr lang="vi-VN" altLang="en-US" sz="3200" b="1" noProof="1" smtClean="0">
                <a:solidFill>
                  <a:srgbClr val="0000FF"/>
                </a:solidFill>
                <a:latin typeface="UTM-Aov"/>
                <a:cs typeface="Times New Roman" panose="02020603050405020304" pitchFamily="18" charset="0"/>
                <a:sym typeface="+mn-ea"/>
              </a:rPr>
              <a:t>iọng</a:t>
            </a:r>
            <a:r>
              <a:rPr lang="en-US" altLang="en-US" sz="3600" b="1" noProof="1" smtClean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 </a:t>
            </a:r>
            <a:r>
              <a:rPr lang="en-US" altLang="en-US" sz="3600" b="1" noProof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  <a:sym typeface="+mn-ea"/>
              </a:rPr>
              <a:t>đọc</a:t>
            </a:r>
            <a:endParaRPr lang="en-US" altLang="en-US" sz="3200" b="1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en-US" sz="3200" noProof="1"/>
          </a:p>
        </p:txBody>
      </p:sp>
    </p:spTree>
    <p:extLst>
      <p:ext uri="{BB962C8B-B14F-4D97-AF65-F5344CB8AC3E}">
        <p14:creationId xmlns:p14="http://schemas.microsoft.com/office/powerpoint/2010/main" val="107837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05465" y="63655"/>
            <a:ext cx="5462588" cy="724853"/>
            <a:chOff x="1406" y="135"/>
            <a:chExt cx="11470" cy="1522"/>
          </a:xfrm>
        </p:grpSpPr>
        <p:sp>
          <p:nvSpPr>
            <p:cNvPr id="7" name="Flowchart: Terminator 6"/>
            <p:cNvSpPr/>
            <p:nvPr/>
          </p:nvSpPr>
          <p:spPr>
            <a:xfrm>
              <a:off x="2040" y="393"/>
              <a:ext cx="10836" cy="960"/>
            </a:xfrm>
            <a:prstGeom prst="flowChartTerminator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/>
            <p:cNvSpPr/>
            <p:nvPr/>
          </p:nvSpPr>
          <p:spPr>
            <a:xfrm>
              <a:off x="1406" y="135"/>
              <a:ext cx="1522" cy="1522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17" name="Text Box 2"/>
            <p:cNvSpPr txBox="1"/>
            <p:nvPr/>
          </p:nvSpPr>
          <p:spPr>
            <a:xfrm>
              <a:off x="3555" y="428"/>
              <a:ext cx="8760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eaLnBrk="0" hangingPunct="0">
                <a:buFont typeface="Arial" panose="020B0604020202020204" pitchFamily="34" charset="0"/>
              </a:pPr>
              <a:r>
                <a:rPr lang="en-US" altLang="en-US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Trăng ơi... từ đâu đến?</a:t>
              </a:r>
              <a:endPara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9218" name="Rectangle 8"/>
          <p:cNvSpPr/>
          <p:nvPr/>
        </p:nvSpPr>
        <p:spPr>
          <a:xfrm>
            <a:off x="1657350" y="851446"/>
            <a:ext cx="2800350" cy="4154984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cánh rừng xa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hồng như quả chín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Lửng lơ lên trước nh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.        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biển xanh diệu kì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tròn như mắt cá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Chẳng bao giờ chớp mi.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một sân chơi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bay như quả bóng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Bạn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 đá lên trời.</a:t>
            </a:r>
            <a:br>
              <a:rPr lang="en-US" altLang="en-US" dirty="0">
                <a:cs typeface="Times New Roman" pitchFamily="18" charset="0"/>
              </a:rPr>
            </a:br>
            <a:endParaRPr lang="en-US" altLang="en-US" dirty="0"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9219" name="Rectangle 8"/>
          <p:cNvSpPr/>
          <p:nvPr/>
        </p:nvSpPr>
        <p:spPr>
          <a:xfrm>
            <a:off x="4743450" y="713542"/>
            <a:ext cx="3143250" cy="443198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/>
            </a:r>
            <a:br>
              <a:rPr lang="en-US" altLang="en-US" sz="900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lời mẹ ru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Thương Cuội không được học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Hú gọi trâu đến giờ!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đường 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nh quân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soi chú bộ đội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 soi 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ng góc sân.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từ đâu... từ đâu?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đi khắp mọi miền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ơi, có nơi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Sáng hơn đất nước em...</a:t>
            </a:r>
          </a:p>
          <a:p>
            <a:pPr eaLnBrk="0" hangingPunct="0">
              <a:buFontTx/>
            </a:pPr>
            <a:r>
              <a:rPr lang="en-US" altLang="en-US" b="1" dirty="0">
                <a:cs typeface="Times New Roman" pitchFamily="18" charset="0"/>
              </a:rPr>
              <a:t>             </a:t>
            </a:r>
            <a:r>
              <a:rPr lang="en-US" altLang="en-US" sz="1200" b="1" dirty="0">
                <a:cs typeface="Times New Roman" pitchFamily="18" charset="0"/>
              </a:rPr>
              <a:t>TRẦN ĐĂNG KHOA</a:t>
            </a:r>
            <a:endParaRPr lang="en-US" altLang="en-US" sz="1200" dirty="0">
              <a:cs typeface="Times New Roman" pitchFamily="18" charset="0"/>
            </a:endParaRPr>
          </a:p>
          <a:p>
            <a:pPr algn="ctr"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> </a:t>
            </a:r>
            <a:endParaRPr lang="en-US" altLang="en-US" sz="900" dirty="0"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Content Placeholder 3" descr="kisspng-light-moon-clip-art-round-the-moon-5a8ea19ac64ce9.1044923315192969228122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805465" y="39530"/>
            <a:ext cx="737711" cy="737711"/>
          </a:xfrm>
          <a:prstGeom prst="rect">
            <a:avLst/>
          </a:prstGeom>
        </p:spPr>
      </p:pic>
      <p:pic>
        <p:nvPicPr>
          <p:cNvPr id="24583" name="Content Placeholder 1" descr="sac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0000">
            <a:off x="6954680" y="189549"/>
            <a:ext cx="537686" cy="4367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146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9"/>
          <p:cNvSpPr txBox="1"/>
          <p:nvPr/>
        </p:nvSpPr>
        <p:spPr>
          <a:xfrm>
            <a:off x="2669444" y="1857375"/>
            <a:ext cx="4499372" cy="1754326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>
              <a:buFontTx/>
            </a:pPr>
            <a:r>
              <a:rPr lang="fr-FR" altLang="en-US" sz="2700" b="1" dirty="0">
                <a:solidFill>
                  <a:srgbClr val="C00000"/>
                </a:solidFill>
                <a:cs typeface="Times New Roman" pitchFamily="18" charset="0"/>
              </a:rPr>
              <a:t>Trăng ơi . . .</a:t>
            </a:r>
            <a:r>
              <a:rPr lang="en-US" altLang="fr-FR" sz="2700" b="1" dirty="0">
                <a:solidFill>
                  <a:srgbClr val="C00000"/>
                </a:solidFill>
                <a:cs typeface="Times New Roman" pitchFamily="18" charset="0"/>
              </a:rPr>
              <a:t>    </a:t>
            </a:r>
            <a:r>
              <a:rPr lang="fr-FR" altLang="en-US" sz="2700" b="1" dirty="0">
                <a:solidFill>
                  <a:srgbClr val="C00000"/>
                </a:solidFill>
                <a:cs typeface="Times New Roman" pitchFamily="18" charset="0"/>
              </a:rPr>
              <a:t>từ đâu đến?</a:t>
            </a:r>
            <a:endParaRPr lang="en-US" altLang="en-US" sz="2700" b="1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>
              <a:buFontTx/>
            </a:pPr>
            <a:r>
              <a:rPr lang="fr-FR" altLang="en-US" sz="2700" b="1" dirty="0">
                <a:solidFill>
                  <a:srgbClr val="C00000"/>
                </a:solidFill>
                <a:cs typeface="Times New Roman" pitchFamily="18" charset="0"/>
              </a:rPr>
              <a:t>Hay từ cánh rừng xa</a:t>
            </a:r>
            <a:endParaRPr lang="en-US" altLang="en-US" sz="2700" b="1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>
              <a:buFontTx/>
            </a:pPr>
            <a:r>
              <a:rPr lang="fr-FR" altLang="en-US" sz="2700" b="1" dirty="0">
                <a:solidFill>
                  <a:srgbClr val="C00000"/>
                </a:solidFill>
                <a:cs typeface="Times New Roman" pitchFamily="18" charset="0"/>
              </a:rPr>
              <a:t>Trăng hồng như quả chín</a:t>
            </a:r>
            <a:endParaRPr lang="en-US" altLang="en-US" sz="2700" b="1" dirty="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>
              <a:buFontTx/>
            </a:pPr>
            <a:r>
              <a:rPr lang="fr-FR" altLang="en-US" sz="2700" b="1" dirty="0">
                <a:solidFill>
                  <a:srgbClr val="C00000"/>
                </a:solidFill>
                <a:cs typeface="Times New Roman" pitchFamily="18" charset="0"/>
              </a:rPr>
              <a:t>Lửng lơ lên trước nhà.</a:t>
            </a:r>
          </a:p>
        </p:txBody>
      </p:sp>
      <p:grpSp>
        <p:nvGrpSpPr>
          <p:cNvPr id="11266" name="Group 14"/>
          <p:cNvGrpSpPr/>
          <p:nvPr/>
        </p:nvGrpSpPr>
        <p:grpSpPr>
          <a:xfrm>
            <a:off x="457200" y="156284"/>
            <a:ext cx="6353175" cy="742950"/>
            <a:chOff x="540" y="420"/>
            <a:chExt cx="13340" cy="1560"/>
          </a:xfrm>
        </p:grpSpPr>
        <p:sp>
          <p:nvSpPr>
            <p:cNvPr id="12" name="Rounded Rectangle 11"/>
            <p:cNvSpPr/>
            <p:nvPr/>
          </p:nvSpPr>
          <p:spPr>
            <a:xfrm>
              <a:off x="1170" y="615"/>
              <a:ext cx="12710" cy="1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</a:p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  <a:r>
                <a:rPr lang="en-US" altLang="en-US" sz="2400" b="1" noProof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+mn-ea"/>
                </a:rPr>
                <a:t>Luyện đọc</a:t>
              </a:r>
              <a:endParaRPr lang="en-US" altLang="en-US" sz="21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100" noProof="1"/>
            </a:p>
          </p:txBody>
        </p:sp>
        <p:sp>
          <p:nvSpPr>
            <p:cNvPr id="9" name="Oval 8"/>
            <p:cNvSpPr/>
            <p:nvPr/>
          </p:nvSpPr>
          <p:spPr>
            <a:xfrm>
              <a:off x="540" y="420"/>
              <a:ext cx="1560" cy="15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350" noProof="1"/>
            </a:p>
          </p:txBody>
        </p:sp>
        <p:sp>
          <p:nvSpPr>
            <p:cNvPr id="10" name="Oval 9"/>
            <p:cNvSpPr/>
            <p:nvPr/>
          </p:nvSpPr>
          <p:spPr>
            <a:xfrm>
              <a:off x="720" y="600"/>
              <a:ext cx="1200" cy="120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700" b="1" noProof="1"/>
                <a:t>1</a:t>
              </a:r>
            </a:p>
          </p:txBody>
        </p:sp>
      </p:grpSp>
      <p:pic>
        <p:nvPicPr>
          <p:cNvPr id="11270" name="Content Placeholder 17" descr="doc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29219" y="1673141"/>
            <a:ext cx="1928182" cy="3263504"/>
          </a:xfrm>
        </p:spPr>
      </p:pic>
      <p:cxnSp>
        <p:nvCxnSpPr>
          <p:cNvPr id="2" name="Straight Connector 1"/>
          <p:cNvCxnSpPr/>
          <p:nvPr/>
        </p:nvCxnSpPr>
        <p:spPr>
          <a:xfrm flipH="1">
            <a:off x="4215908" y="1943100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4306396" y="1943100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7033085" y="1943100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783807" y="2446099"/>
            <a:ext cx="141652" cy="2667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257800" y="2738796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414006" y="3234635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323519" y="3234636"/>
            <a:ext cx="180975" cy="31432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790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12607" y="64294"/>
            <a:ext cx="5462588" cy="724853"/>
            <a:chOff x="1406" y="135"/>
            <a:chExt cx="11470" cy="1522"/>
          </a:xfrm>
        </p:grpSpPr>
        <p:sp>
          <p:nvSpPr>
            <p:cNvPr id="7" name="Flowchart: Terminator 6"/>
            <p:cNvSpPr/>
            <p:nvPr/>
          </p:nvSpPr>
          <p:spPr>
            <a:xfrm>
              <a:off x="2040" y="393"/>
              <a:ext cx="10836" cy="960"/>
            </a:xfrm>
            <a:prstGeom prst="flowChartTerminator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/>
            <p:cNvSpPr/>
            <p:nvPr/>
          </p:nvSpPr>
          <p:spPr>
            <a:xfrm>
              <a:off x="1406" y="135"/>
              <a:ext cx="1522" cy="1522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17" name="Text Box 2"/>
            <p:cNvSpPr txBox="1"/>
            <p:nvPr/>
          </p:nvSpPr>
          <p:spPr>
            <a:xfrm>
              <a:off x="3555" y="428"/>
              <a:ext cx="8760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eaLnBrk="0" hangingPunct="0">
                <a:buFont typeface="Arial" panose="020B0604020202020204" pitchFamily="34" charset="0"/>
              </a:pPr>
              <a:r>
                <a:rPr lang="en-US" altLang="en-US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Trăng ơi... từ đâu đến?</a:t>
              </a:r>
              <a:endPara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9218" name="Rectangle 8"/>
          <p:cNvSpPr/>
          <p:nvPr/>
        </p:nvSpPr>
        <p:spPr>
          <a:xfrm>
            <a:off x="1657350" y="851446"/>
            <a:ext cx="2800350" cy="4154984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cánh rừng xa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hồng như quả chín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Lửng lơ lên trước nh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.        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biển xanh diệu kì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tròn như mắt cá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Chẳng bao giờ chớp mi.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một sân chơi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bay như quả bóng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Bạn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 đá lên trời.</a:t>
            </a:r>
            <a:br>
              <a:rPr lang="en-US" altLang="en-US" dirty="0">
                <a:cs typeface="Times New Roman" pitchFamily="18" charset="0"/>
              </a:rPr>
            </a:br>
            <a:endParaRPr lang="en-US" altLang="en-US" dirty="0"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9219" name="Rectangle 8"/>
          <p:cNvSpPr/>
          <p:nvPr/>
        </p:nvSpPr>
        <p:spPr>
          <a:xfrm>
            <a:off x="4743450" y="713542"/>
            <a:ext cx="3143250" cy="443198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/>
            </a:r>
            <a:br>
              <a:rPr lang="en-US" altLang="en-US" sz="900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lời mẹ ru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Thương Cuội không được học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Hú gọi trâu đến giờ!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đường 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nh quân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soi chú bộ đội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 soi 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ng góc sân.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từ đâu... từ đâu?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đi khắp mọi miền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ơi, có nơi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Sáng hơn đất nước em...</a:t>
            </a:r>
          </a:p>
          <a:p>
            <a:pPr eaLnBrk="0" hangingPunct="0">
              <a:buFontTx/>
            </a:pPr>
            <a:r>
              <a:rPr lang="en-US" altLang="en-US" b="1" dirty="0">
                <a:cs typeface="Times New Roman" pitchFamily="18" charset="0"/>
              </a:rPr>
              <a:t>             </a:t>
            </a:r>
            <a:r>
              <a:rPr lang="en-US" altLang="en-US" sz="1200" b="1" dirty="0">
                <a:cs typeface="Times New Roman" pitchFamily="18" charset="0"/>
              </a:rPr>
              <a:t>TRẦN ĐĂNG KHOA</a:t>
            </a:r>
            <a:endParaRPr lang="en-US" altLang="en-US" sz="1200" dirty="0">
              <a:cs typeface="Times New Roman" pitchFamily="18" charset="0"/>
            </a:endParaRPr>
          </a:p>
          <a:p>
            <a:pPr algn="ctr"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> </a:t>
            </a:r>
            <a:endParaRPr lang="en-US" altLang="en-US" sz="900" dirty="0"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Content Placeholder 3" descr="kisspng-light-moon-clip-art-round-the-moon-5a8ea19ac64ce9.1044923315192969228122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805465" y="39530"/>
            <a:ext cx="737711" cy="737711"/>
          </a:xfrm>
          <a:prstGeom prst="rect">
            <a:avLst/>
          </a:prstGeom>
        </p:spPr>
      </p:pic>
      <p:pic>
        <p:nvPicPr>
          <p:cNvPr id="24583" name="Content Placeholder 1" descr="sac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0000">
            <a:off x="6954680" y="189549"/>
            <a:ext cx="537686" cy="4367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0810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4"/>
          <p:cNvGrpSpPr/>
          <p:nvPr/>
        </p:nvGrpSpPr>
        <p:grpSpPr>
          <a:xfrm>
            <a:off x="1314450" y="114300"/>
            <a:ext cx="6353175" cy="742950"/>
            <a:chOff x="540" y="420"/>
            <a:chExt cx="13340" cy="1560"/>
          </a:xfrm>
        </p:grpSpPr>
        <p:sp>
          <p:nvSpPr>
            <p:cNvPr id="12" name="Rounded Rectangle 11"/>
            <p:cNvSpPr/>
            <p:nvPr/>
          </p:nvSpPr>
          <p:spPr>
            <a:xfrm>
              <a:off x="1170" y="615"/>
              <a:ext cx="12710" cy="108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</a:p>
            <a:p>
              <a:pPr eaLnBrk="0" hangingPunct="0"/>
              <a:r>
                <a:rPr lang="en-US" altLang="en-US" sz="2100" b="1" noProof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      </a:t>
              </a:r>
              <a:r>
                <a:rPr lang="en-US" altLang="en-US" sz="2400" b="1" noProof="1">
                  <a:solidFill>
                    <a:srgbClr val="0000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+mn-ea"/>
                </a:rPr>
                <a:t>Luyện đọc</a:t>
              </a:r>
              <a:endParaRPr lang="en-US" altLang="en-US" sz="2100" b="1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hangingPunct="0"/>
              <a:endParaRPr lang="en-US" sz="2100" noProof="1"/>
            </a:p>
          </p:txBody>
        </p:sp>
        <p:sp>
          <p:nvSpPr>
            <p:cNvPr id="9" name="Oval 8"/>
            <p:cNvSpPr/>
            <p:nvPr/>
          </p:nvSpPr>
          <p:spPr>
            <a:xfrm>
              <a:off x="540" y="420"/>
              <a:ext cx="1560" cy="156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z="1350" noProof="1"/>
            </a:p>
          </p:txBody>
        </p:sp>
        <p:sp>
          <p:nvSpPr>
            <p:cNvPr id="10" name="Oval 9"/>
            <p:cNvSpPr/>
            <p:nvPr/>
          </p:nvSpPr>
          <p:spPr>
            <a:xfrm>
              <a:off x="720" y="600"/>
              <a:ext cx="1200" cy="12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r>
                <a:rPr lang="en-US" sz="2700" b="1" noProof="1"/>
                <a:t>1</a:t>
              </a:r>
            </a:p>
          </p:txBody>
        </p:sp>
      </p:grpSp>
      <p:sp>
        <p:nvSpPr>
          <p:cNvPr id="14341" name="Text Box 4"/>
          <p:cNvSpPr txBox="1"/>
          <p:nvPr/>
        </p:nvSpPr>
        <p:spPr>
          <a:xfrm>
            <a:off x="1543051" y="1143000"/>
            <a:ext cx="2494360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2400" b="1" dirty="0" err="1">
                <a:cs typeface="Times New Roman" pitchFamily="18" charset="0"/>
              </a:rPr>
              <a:t>Giải</a:t>
            </a:r>
            <a:r>
              <a:rPr lang="en-US" altLang="zh-CN" sz="2400" b="1" dirty="0">
                <a:cs typeface="Times New Roman" pitchFamily="18" charset="0"/>
              </a:rPr>
              <a:t> </a:t>
            </a:r>
            <a:r>
              <a:rPr lang="en-US" altLang="zh-CN" sz="2400" b="1" dirty="0" err="1">
                <a:cs typeface="Times New Roman" pitchFamily="18" charset="0"/>
              </a:rPr>
              <a:t>nghĩa</a:t>
            </a:r>
            <a:r>
              <a:rPr lang="en-US" altLang="zh-CN" sz="2400" b="1" dirty="0">
                <a:cs typeface="Times New Roman" pitchFamily="18" charset="0"/>
              </a:rPr>
              <a:t> </a:t>
            </a:r>
            <a:r>
              <a:rPr lang="en-US" altLang="zh-CN" sz="2400" b="1" dirty="0" err="1">
                <a:cs typeface="Times New Roman" pitchFamily="18" charset="0"/>
              </a:rPr>
              <a:t>từ</a:t>
            </a:r>
            <a:r>
              <a:rPr lang="en-US" altLang="zh-CN" sz="2400" b="1" dirty="0">
                <a:cs typeface="Times New Roman" pitchFamily="18" charset="0"/>
              </a:rPr>
              <a:t>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28800" y="1771651"/>
            <a:ext cx="5538788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/>
            <a:r>
              <a:rPr lang="en-US" altLang="zh-CN" sz="2400" dirty="0" err="1">
                <a:solidFill>
                  <a:srgbClr val="C00000"/>
                </a:solidFill>
                <a:cs typeface="Times New Roman" pitchFamily="18" charset="0"/>
              </a:rPr>
              <a:t>Diệu</a:t>
            </a:r>
            <a:r>
              <a:rPr lang="en-US" altLang="zh-CN" sz="24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cs typeface="Times New Roman" pitchFamily="18" charset="0"/>
              </a:rPr>
              <a:t>kì</a:t>
            </a:r>
            <a:r>
              <a:rPr lang="en-US" altLang="zh-CN" sz="2400" dirty="0"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là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như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có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phép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màu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khiến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người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ta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phải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thán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phục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2060"/>
                </a:solidFill>
                <a:cs typeface="Times New Roman" pitchFamily="18" charset="0"/>
              </a:rPr>
              <a:t>ngợi</a:t>
            </a:r>
            <a:r>
              <a:rPr lang="en-US" altLang="zh-CN" sz="2400" dirty="0">
                <a:solidFill>
                  <a:srgbClr val="002060"/>
                </a:solidFill>
                <a:cs typeface="Times New Roman" pitchFamily="18" charset="0"/>
              </a:rPr>
              <a:t> ca.</a:t>
            </a:r>
          </a:p>
        </p:txBody>
      </p:sp>
      <p:pic>
        <p:nvPicPr>
          <p:cNvPr id="14343" name="Content Placeholder 1" descr="sach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9487" y="195262"/>
            <a:ext cx="709613" cy="57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4" name="Text Box 13"/>
          <p:cNvSpPr txBox="1"/>
          <p:nvPr/>
        </p:nvSpPr>
        <p:spPr>
          <a:xfrm>
            <a:off x="3810000" y="1147764"/>
            <a:ext cx="116249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 dirty="0" err="1">
                <a:solidFill>
                  <a:srgbClr val="C00000"/>
                </a:solidFill>
                <a:cs typeface="Times New Roman" pitchFamily="18" charset="0"/>
              </a:rPr>
              <a:t>Diệu</a:t>
            </a:r>
            <a:r>
              <a:rPr lang="en-US" altLang="zh-CN" sz="2400" b="1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cs typeface="Times New Roman" pitchFamily="18" charset="0"/>
              </a:rPr>
              <a:t>kì</a:t>
            </a:r>
            <a:endParaRPr lang="en-US" altLang="zh-CN" sz="24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12607" y="64294"/>
            <a:ext cx="5462588" cy="724853"/>
            <a:chOff x="1406" y="135"/>
            <a:chExt cx="11470" cy="1522"/>
          </a:xfrm>
        </p:grpSpPr>
        <p:sp>
          <p:nvSpPr>
            <p:cNvPr id="7" name="Flowchart: Terminator 6"/>
            <p:cNvSpPr/>
            <p:nvPr/>
          </p:nvSpPr>
          <p:spPr>
            <a:xfrm>
              <a:off x="2040" y="393"/>
              <a:ext cx="10836" cy="960"/>
            </a:xfrm>
            <a:prstGeom prst="flowChartTerminator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/>
            <p:cNvSpPr/>
            <p:nvPr/>
          </p:nvSpPr>
          <p:spPr>
            <a:xfrm>
              <a:off x="1406" y="135"/>
              <a:ext cx="1522" cy="1522"/>
            </a:xfrm>
            <a:prstGeom prst="ellipse">
              <a:avLst/>
            </a:prstGeom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  <a:lin ang="5400000" scaled="0"/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217" name="Text Box 2"/>
            <p:cNvSpPr txBox="1"/>
            <p:nvPr/>
          </p:nvSpPr>
          <p:spPr>
            <a:xfrm>
              <a:off x="3555" y="428"/>
              <a:ext cx="8760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 eaLnBrk="0" hangingPunct="0">
                <a:buFont typeface="Arial" panose="020B0604020202020204" pitchFamily="34" charset="0"/>
              </a:pPr>
              <a:r>
                <a:rPr lang="en-US" altLang="en-US" sz="2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Trăng ơi... từ đâu đến?</a:t>
              </a:r>
              <a:endPara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9218" name="Rectangle 8"/>
          <p:cNvSpPr/>
          <p:nvPr/>
        </p:nvSpPr>
        <p:spPr>
          <a:xfrm>
            <a:off x="1657350" y="851446"/>
            <a:ext cx="2800350" cy="4154984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cánh rừng xa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hồng như quả chín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Lửng lơ lên trước nh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.        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biển xanh diệu kì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tròn như mắt cá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Chẳng bao giờ chớp mi.</a:t>
            </a:r>
          </a:p>
          <a:p>
            <a:pPr eaLnBrk="0" hangingPunct="0">
              <a:buFontTx/>
            </a:pPr>
            <a:r>
              <a:rPr lang="en-US" altLang="en-US" dirty="0">
                <a:cs typeface="Times New Roman" pitchFamily="18" charset="0"/>
              </a:rPr>
              <a:t>  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một sân chơi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bay như quả bóng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Bạn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 đá lên trời.</a:t>
            </a:r>
            <a:br>
              <a:rPr lang="en-US" altLang="en-US" dirty="0">
                <a:cs typeface="Times New Roman" pitchFamily="18" charset="0"/>
              </a:rPr>
            </a:br>
            <a:endParaRPr lang="en-US" altLang="en-US" dirty="0"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9219" name="Rectangle 8"/>
          <p:cNvSpPr/>
          <p:nvPr/>
        </p:nvSpPr>
        <p:spPr>
          <a:xfrm>
            <a:off x="4743450" y="713542"/>
            <a:ext cx="3143250" cy="4431983"/>
          </a:xfrm>
          <a:prstGeom prst="rect">
            <a:avLst/>
          </a:prstGeom>
          <a:noFill/>
          <a:ln w="9525">
            <a:noFill/>
          </a:ln>
          <a:effectLst>
            <a:prstShdw prst="shdw17" dist="17961" dir="13499999">
              <a:schemeClr val="bg2"/>
            </a:prstShdw>
          </a:effectLst>
        </p:spPr>
        <p:txBody>
          <a:bodyPr lIns="0" tIns="0" rIns="0" bIns="0" anchor="ctr" anchorCtr="0">
            <a:spAutoFit/>
          </a:bodyPr>
          <a:lstStyle/>
          <a:p>
            <a:pPr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/>
            </a:r>
            <a:br>
              <a:rPr lang="en-US" altLang="en-US" sz="900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lời mẹ ru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Thương Cuội không được học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Hú gọi trâu đến giờ!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ơi... từ đâu đến?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Hay từ đường h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nh quân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soi chú bộ đội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 soi v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ng góc sân.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/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từ đâu... từ đâu?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đi khắp mọi miền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Trăng ơi, có nơi n</a:t>
            </a:r>
            <a:r>
              <a:rPr lang="en-US" altLang="en-US" dirty="0">
                <a:ea typeface="Arial" panose="020B0604020202020204" pitchFamily="34" charset="0"/>
                <a:cs typeface="Times New Roman" pitchFamily="18" charset="0"/>
              </a:rPr>
              <a:t>à</a:t>
            </a:r>
            <a:r>
              <a:rPr lang="en-US" altLang="en-US" dirty="0">
                <a:cs typeface="Times New Roman" pitchFamily="18" charset="0"/>
              </a:rPr>
              <a:t>o</a:t>
            </a:r>
            <a:br>
              <a:rPr lang="en-US" altLang="en-US" dirty="0">
                <a:cs typeface="Times New Roman" pitchFamily="18" charset="0"/>
              </a:rPr>
            </a:br>
            <a:r>
              <a:rPr lang="en-US" altLang="en-US" dirty="0">
                <a:cs typeface="Times New Roman" pitchFamily="18" charset="0"/>
              </a:rPr>
              <a:t>Sáng hơn đất nước em...</a:t>
            </a:r>
          </a:p>
          <a:p>
            <a:pPr eaLnBrk="0" hangingPunct="0">
              <a:buFontTx/>
            </a:pPr>
            <a:r>
              <a:rPr lang="en-US" altLang="en-US" b="1" dirty="0">
                <a:cs typeface="Times New Roman" pitchFamily="18" charset="0"/>
              </a:rPr>
              <a:t>             </a:t>
            </a:r>
            <a:r>
              <a:rPr lang="en-US" altLang="en-US" sz="1200" b="1" dirty="0">
                <a:cs typeface="Times New Roman" pitchFamily="18" charset="0"/>
              </a:rPr>
              <a:t>TRẦN ĐĂNG KHOA</a:t>
            </a:r>
            <a:endParaRPr lang="en-US" altLang="en-US" sz="1200" dirty="0">
              <a:cs typeface="Times New Roman" pitchFamily="18" charset="0"/>
            </a:endParaRPr>
          </a:p>
          <a:p>
            <a:pPr algn="ctr" eaLnBrk="0" hangingPunct="0">
              <a:buFontTx/>
            </a:pPr>
            <a:r>
              <a:rPr lang="en-US" altLang="en-US" sz="900" dirty="0">
                <a:cs typeface="Times New Roman" pitchFamily="18" charset="0"/>
              </a:rPr>
              <a:t> </a:t>
            </a:r>
            <a:endParaRPr lang="en-US" altLang="en-US" sz="900" dirty="0"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4" name="Content Placeholder 3" descr="kisspng-light-moon-clip-art-round-the-moon-5a8ea19ac64ce9.1044923315192969228122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805465" y="39530"/>
            <a:ext cx="737711" cy="737711"/>
          </a:xfrm>
          <a:prstGeom prst="rect">
            <a:avLst/>
          </a:prstGeom>
        </p:spPr>
      </p:pic>
      <p:pic>
        <p:nvPicPr>
          <p:cNvPr id="24583" name="Content Placeholder 1" descr="sach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80000">
            <a:off x="6954680" y="189549"/>
            <a:ext cx="537686" cy="4367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479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4E2ABEE2-F8FE-4D7A-9B4C-A1D7534121DF}_1.png&quot;/&gt;&lt;left val=&quot;127&quot;/&gt;&lt;top val=&quot;111&quot;/&gt;&lt;width val=&quot;529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2760</TotalTime>
  <Words>307</Words>
  <Application>Microsoft Office PowerPoint</Application>
  <PresentationFormat>On-screen Show (16:9)</PresentationFormat>
  <Paragraphs>91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373</cp:revision>
  <dcterms:created xsi:type="dcterms:W3CDTF">2020-08-19T08:40:40Z</dcterms:created>
  <dcterms:modified xsi:type="dcterms:W3CDTF">2022-04-18T01:56:15Z</dcterms:modified>
</cp:coreProperties>
</file>