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33"/>
  </p:notesMasterIdLst>
  <p:sldIdLst>
    <p:sldId id="316" r:id="rId3"/>
    <p:sldId id="313" r:id="rId4"/>
    <p:sldId id="258" r:id="rId5"/>
    <p:sldId id="319" r:id="rId6"/>
    <p:sldId id="320" r:id="rId7"/>
    <p:sldId id="310" r:id="rId8"/>
    <p:sldId id="314" r:id="rId9"/>
    <p:sldId id="271" r:id="rId10"/>
    <p:sldId id="321" r:id="rId11"/>
    <p:sldId id="322" r:id="rId12"/>
    <p:sldId id="323" r:id="rId13"/>
    <p:sldId id="324" r:id="rId14"/>
    <p:sldId id="325" r:id="rId15"/>
    <p:sldId id="265" r:id="rId16"/>
    <p:sldId id="318" r:id="rId17"/>
    <p:sldId id="266" r:id="rId18"/>
    <p:sldId id="267" r:id="rId19"/>
    <p:sldId id="288" r:id="rId20"/>
    <p:sldId id="289" r:id="rId21"/>
    <p:sldId id="291" r:id="rId22"/>
    <p:sldId id="292" r:id="rId23"/>
    <p:sldId id="317" r:id="rId24"/>
    <p:sldId id="299" r:id="rId25"/>
    <p:sldId id="300" r:id="rId26"/>
    <p:sldId id="315" r:id="rId27"/>
    <p:sldId id="301" r:id="rId28"/>
    <p:sldId id="302" r:id="rId29"/>
    <p:sldId id="303" r:id="rId30"/>
    <p:sldId id="304" r:id="rId31"/>
    <p:sldId id="305" r:id="rId32"/>
  </p:sldIdLst>
  <p:sldSz cx="9144000" cy="6858000" type="screen4x3"/>
  <p:notesSz cx="6858000" cy="9144000"/>
  <p:custDataLst>
    <p:tags r:id="rId3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a:srgbClr val="000099"/>
    <a:srgbClr val="CC0000"/>
    <a:srgbClr val="FFFF66"/>
    <a:srgbClr val="0000FF"/>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p:cViewPr varScale="1">
        <p:scale>
          <a:sx n="74" d="100"/>
          <a:sy n="74" d="100"/>
        </p:scale>
        <p:origin x="29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8BD4-B533-48BD-A40B-F97F26F08286}" type="datetimeFigureOut">
              <a:rPr lang="en-US" smtClean="0"/>
              <a:t>4/15/2022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45449-980A-4204-9E72-B4C4BA85C6F8}" type="slidenum">
              <a:rPr lang="en-US" smtClean="0"/>
              <a:t>‹#›</a:t>
            </a:fld>
            <a:endParaRPr lang="en-US"/>
          </a:p>
        </p:txBody>
      </p:sp>
    </p:spTree>
    <p:extLst>
      <p:ext uri="{BB962C8B-B14F-4D97-AF65-F5344CB8AC3E}">
        <p14:creationId xmlns:p14="http://schemas.microsoft.com/office/powerpoint/2010/main" val="16924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045449-980A-4204-9E72-B4C4BA85C6F8}" type="slidenum">
              <a:rPr lang="en-US" smtClean="0"/>
              <a:t>4</a:t>
            </a:fld>
            <a:endParaRPr lang="en-US"/>
          </a:p>
        </p:txBody>
      </p:sp>
    </p:spTree>
    <p:extLst>
      <p:ext uri="{BB962C8B-B14F-4D97-AF65-F5344CB8AC3E}">
        <p14:creationId xmlns:p14="http://schemas.microsoft.com/office/powerpoint/2010/main" val="352438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6949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8837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2833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78045449-980A-4204-9E72-B4C4BA85C6F8}" type="slidenum">
              <a:rPr lang="en-US" smtClean="0"/>
              <a:t>24</a:t>
            </a:fld>
            <a:endParaRPr lang="en-US"/>
          </a:p>
        </p:txBody>
      </p:sp>
    </p:spTree>
    <p:extLst>
      <p:ext uri="{BB962C8B-B14F-4D97-AF65-F5344CB8AC3E}">
        <p14:creationId xmlns:p14="http://schemas.microsoft.com/office/powerpoint/2010/main" val="30809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58578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16302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754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2429106586"/>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09081351"/>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557834239"/>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8886386"/>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88365443"/>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1016935"/>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5841"/>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234255759"/>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80390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83592254"/>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80211770"/>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534815"/>
      </p:ext>
    </p:extLst>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23180984"/>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678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08734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03013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27187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83978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8328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15/04/2022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45209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F603-71AF-4F61-BFA8-235C3170431F}" type="datetimeFigureOut">
              <a:rPr lang="vi-VN" smtClean="0"/>
              <a:pPr/>
              <a:t>15/04/2022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E6B8-9BA7-4850-AD99-3BBF844FC396}" type="slidenum">
              <a:rPr lang="vi-VN" smtClean="0"/>
              <a:pPr/>
              <a:t>‹#›</a:t>
            </a:fld>
            <a:endParaRPr lang="vi-VN"/>
          </a:p>
        </p:txBody>
      </p:sp>
    </p:spTree>
    <p:extLst>
      <p:ext uri="{BB962C8B-B14F-4D97-AF65-F5344CB8AC3E}">
        <p14:creationId xmlns:p14="http://schemas.microsoft.com/office/powerpoint/2010/main" val="13670945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891103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0" y="-104272"/>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hai</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18 </a:t>
            </a:r>
            <a:r>
              <a:rPr lang="en-US" sz="3200" b="1" dirty="0" err="1">
                <a:latin typeface="Times New Roman" panose="02020603050405020304" pitchFamily="18" charset="0"/>
                <a:cs typeface="Times New Roman" panose="02020603050405020304" pitchFamily="18" charset="0"/>
              </a:rPr>
              <a:t>tháng</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2022</a:t>
            </a:r>
            <a:endParaRPr lang="en-US" sz="3200" dirty="0">
              <a:latin typeface="Times New Roman" panose="02020603050405020304" pitchFamily="18" charset="0"/>
              <a:cs typeface="Times New Roman" panose="02020603050405020304" pitchFamily="18" charset="0"/>
            </a:endParaRPr>
          </a:p>
        </p:txBody>
      </p:sp>
      <p:sp>
        <p:nvSpPr>
          <p:cNvPr id="6" name="Text Box 15"/>
          <p:cNvSpPr txBox="1">
            <a:spLocks noChangeArrowheads="1"/>
          </p:cNvSpPr>
          <p:nvPr/>
        </p:nvSpPr>
        <p:spPr bwMode="auto">
          <a:xfrm>
            <a:off x="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anose="02020603050405020304" pitchFamily="18" charset="0"/>
                <a:cs typeface="Times New Roman" panose="02020603050405020304" pitchFamily="18" charset="0"/>
              </a:rPr>
              <a:t>Tập</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đọc</a:t>
            </a:r>
            <a:r>
              <a:rPr lang="en-US" sz="3200" b="1" u="sng" dirty="0">
                <a:solidFill>
                  <a:srgbClr val="0000FF"/>
                </a:solidFill>
                <a:latin typeface="Times New Roman" panose="02020603050405020304" pitchFamily="18" charset="0"/>
                <a:cs typeface="Times New Roman" panose="02020603050405020304" pitchFamily="18" charset="0"/>
              </a:rPr>
              <a:t> – </a:t>
            </a:r>
            <a:r>
              <a:rPr lang="en-US" sz="3200" b="1" u="sng" dirty="0" err="1">
                <a:solidFill>
                  <a:srgbClr val="0000FF"/>
                </a:solidFill>
                <a:latin typeface="Times New Roman" panose="02020603050405020304" pitchFamily="18" charset="0"/>
                <a:cs typeface="Times New Roman" panose="02020603050405020304" pitchFamily="18" charset="0"/>
              </a:rPr>
              <a:t>Kể</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chuyện</a:t>
            </a:r>
            <a:endParaRPr lang="en-US" sz="3200" u="sng" dirty="0">
              <a:solidFill>
                <a:srgbClr val="0000FF"/>
              </a:solidFill>
              <a:latin typeface="Times New Roman" panose="02020603050405020304" pitchFamily="18" charset="0"/>
              <a:cs typeface="Times New Roman" panose="02020603050405020304" pitchFamily="18" charset="0"/>
            </a:endParaRPr>
          </a:p>
        </p:txBody>
      </p:sp>
      <p:pic>
        <p:nvPicPr>
          <p:cNvPr id="4" name="Picture 9" descr="ngoi nha chung"/>
          <p:cNvPicPr>
            <a:picLocks noChangeAspect="1" noChangeArrowheads="1"/>
          </p:cNvPicPr>
          <p:nvPr/>
        </p:nvPicPr>
        <p:blipFill rotWithShape="1">
          <a:blip r:embed="rId2">
            <a:extLst>
              <a:ext uri="{28A0092B-C50C-407E-A947-70E740481C1C}">
                <a14:useLocalDpi xmlns:a14="http://schemas.microsoft.com/office/drawing/2010/main" val="0"/>
              </a:ext>
            </a:extLst>
          </a:blip>
          <a:srcRect b="92034"/>
          <a:stretch>
            <a:fillRect/>
          </a:stretch>
        </p:blipFill>
        <p:spPr bwMode="auto">
          <a:xfrm>
            <a:off x="14211" y="1311445"/>
            <a:ext cx="9129789" cy="449179"/>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descr="ngoi nha chung"/>
          <p:cNvPicPr>
            <a:picLocks noChangeAspect="1" noChangeArrowheads="1"/>
          </p:cNvPicPr>
          <p:nvPr/>
        </p:nvPicPr>
        <p:blipFill rotWithShape="1">
          <a:blip r:embed="rId2">
            <a:extLst>
              <a:ext uri="{28A0092B-C50C-407E-A947-70E740481C1C}">
                <a14:useLocalDpi xmlns:a14="http://schemas.microsoft.com/office/drawing/2010/main" val="0"/>
              </a:ext>
            </a:extLst>
          </a:blip>
          <a:srcRect t="10668"/>
          <a:stretch>
            <a:fillRect/>
          </a:stretch>
        </p:blipFill>
        <p:spPr bwMode="auto">
          <a:xfrm>
            <a:off x="14211" y="1820779"/>
            <a:ext cx="9129789" cy="5037221"/>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2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uxembourg"/>
          <p:cNvPicPr>
            <a:picLocks noChangeAspect="1" noChangeArrowheads="1"/>
          </p:cNvPicPr>
          <p:nvPr/>
        </p:nvPicPr>
        <p:blipFill>
          <a:blip r:embed="rId2">
            <a:extLst>
              <a:ext uri="{28A0092B-C50C-407E-A947-70E740481C1C}">
                <a14:useLocalDpi xmlns:a14="http://schemas.microsoft.com/office/drawing/2010/main" val="0"/>
              </a:ext>
            </a:extLst>
          </a:blip>
          <a:srcRect t="3279" b="1639"/>
          <a:stretch>
            <a:fillRect/>
          </a:stretch>
        </p:blipFill>
        <p:spPr bwMode="auto">
          <a:xfrm>
            <a:off x="4087688" y="764704"/>
            <a:ext cx="4876800" cy="4419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a:hlinkClick r:id="rId3" action="ppaction://hlinksldjump"/>
          </p:cNvPr>
          <p:cNvSpPr>
            <a:spLocks noChangeArrowheads="1"/>
          </p:cNvSpPr>
          <p:nvPr/>
        </p:nvSpPr>
        <p:spPr bwMode="gray">
          <a:xfrm>
            <a:off x="2808582" y="5373216"/>
            <a:ext cx="3240360" cy="784920"/>
          </a:xfrm>
          <a:prstGeom prst="roundRect">
            <a:avLst>
              <a:gd name="adj" fmla="val 0"/>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600" b="1" dirty="0">
                <a:solidFill>
                  <a:srgbClr val="000099"/>
                </a:solidFill>
                <a:latin typeface="Times New Roman" pitchFamily="18" charset="0"/>
              </a:rPr>
              <a:t>Lúc-xăm-bua</a:t>
            </a:r>
          </a:p>
        </p:txBody>
      </p:sp>
      <p:grpSp>
        <p:nvGrpSpPr>
          <p:cNvPr id="4" name="Group 16"/>
          <p:cNvGrpSpPr>
            <a:grpSpLocks/>
          </p:cNvGrpSpPr>
          <p:nvPr/>
        </p:nvGrpSpPr>
        <p:grpSpPr bwMode="auto">
          <a:xfrm>
            <a:off x="201488" y="764704"/>
            <a:ext cx="3733800" cy="4419600"/>
            <a:chOff x="96" y="960"/>
            <a:chExt cx="2352" cy="2784"/>
          </a:xfrm>
        </p:grpSpPr>
        <p:pic>
          <p:nvPicPr>
            <p:cNvPr id="5" name="Picture 9" descr="FF85B4D5E5DAFD80E030A8C009002A4B"/>
            <p:cNvPicPr>
              <a:picLocks noChangeAspect="1" noChangeArrowheads="1"/>
            </p:cNvPicPr>
            <p:nvPr/>
          </p:nvPicPr>
          <p:blipFill>
            <a:blip r:embed="rId4">
              <a:extLst>
                <a:ext uri="{28A0092B-C50C-407E-A947-70E740481C1C}">
                  <a14:useLocalDpi xmlns:a14="http://schemas.microsoft.com/office/drawing/2010/main" val="0"/>
                </a:ext>
              </a:extLst>
            </a:blip>
            <a:srcRect l="2040" t="3279" r="2040" b="1639"/>
            <a:stretch>
              <a:fillRect/>
            </a:stretch>
          </p:blipFill>
          <p:spPr bwMode="auto">
            <a:xfrm>
              <a:off x="96" y="960"/>
              <a:ext cx="2352" cy="278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auto">
            <a:xfrm>
              <a:off x="1233" y="2997"/>
              <a:ext cx="144" cy="144"/>
            </a:xfrm>
            <a:prstGeom prst="star5">
              <a:avLst/>
            </a:prstGeom>
            <a:solidFill>
              <a:srgbClr val="FF0000"/>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1634148324"/>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hlinkClick r:id="rId2" action="ppaction://hlinksldjump"/>
          </p:cNvPr>
          <p:cNvSpPr>
            <a:spLocks noChangeArrowheads="1"/>
          </p:cNvSpPr>
          <p:nvPr/>
        </p:nvSpPr>
        <p:spPr bwMode="gray">
          <a:xfrm>
            <a:off x="2766166" y="5517232"/>
            <a:ext cx="3672408" cy="846311"/>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4000" b="1" dirty="0">
                <a:solidFill>
                  <a:srgbClr val="000099"/>
                </a:solidFill>
                <a:latin typeface="Times New Roman" pitchFamily="18" charset="0"/>
              </a:rPr>
              <a:t>Đàn tơ-rưng</a:t>
            </a:r>
          </a:p>
        </p:txBody>
      </p:sp>
      <p:pic>
        <p:nvPicPr>
          <p:cNvPr id="3" name="Picture 9" descr="DAN TO 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305800" cy="4876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771215"/>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08720"/>
            <a:ext cx="4495800" cy="538254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l="5525" t="2100" r="2380" b="7611"/>
          <a:stretch>
            <a:fillRect/>
          </a:stretch>
        </p:blipFill>
        <p:spPr bwMode="auto">
          <a:xfrm>
            <a:off x="228600" y="908720"/>
            <a:ext cx="4038600" cy="53285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6" name="AutoShape 10">
            <a:hlinkClick r:id="" action="ppaction://noaction"/>
          </p:cNvPr>
          <p:cNvSpPr>
            <a:spLocks noChangeArrowheads="1"/>
          </p:cNvSpPr>
          <p:nvPr/>
        </p:nvSpPr>
        <p:spPr bwMode="gray">
          <a:xfrm>
            <a:off x="3429000" y="6324600"/>
            <a:ext cx="12192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Tuyết</a:t>
            </a:r>
          </a:p>
        </p:txBody>
      </p:sp>
    </p:spTree>
    <p:extLst>
      <p:ext uri="{BB962C8B-B14F-4D97-AF65-F5344CB8AC3E}">
        <p14:creationId xmlns:p14="http://schemas.microsoft.com/office/powerpoint/2010/main" val="2930398562"/>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edge">
                                      <p:cBhvr>
                                        <p:cTn id="7" dur="2000"/>
                                        <p:tgtEl>
                                          <p:spTgt spid="14343"/>
                                        </p:tgtEl>
                                      </p:cBhvr>
                                    </p:animEffect>
                                  </p:childTnLst>
                                </p:cTn>
                              </p:par>
                              <p:par>
                                <p:cTn id="8" presetID="2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wedge">
                                      <p:cBhvr>
                                        <p:cTn id="10" dur="2000"/>
                                        <p:tgtEl>
                                          <p:spTgt spid="14341"/>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4346"/>
                                        </p:tgtEl>
                                        <p:attrNameLst>
                                          <p:attrName>style.visibility</p:attrName>
                                        </p:attrNameLst>
                                      </p:cBhvr>
                                      <p:to>
                                        <p:strVal val="visible"/>
                                      </p:to>
                                    </p:set>
                                    <p:animEffect transition="in" filter="checkerboard(across)">
                                      <p:cBhvr>
                                        <p:cTn id="1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688"/>
            <a:ext cx="4343400" cy="547531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343400" cy="55023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72" name="AutoShape 12">
            <a:hlinkClick r:id="" action="ppaction://noaction"/>
          </p:cNvPr>
          <p:cNvSpPr>
            <a:spLocks noChangeArrowheads="1"/>
          </p:cNvSpPr>
          <p:nvPr/>
        </p:nvSpPr>
        <p:spPr bwMode="gray">
          <a:xfrm>
            <a:off x="3962400" y="6324600"/>
            <a:ext cx="12954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Hoa lệ</a:t>
            </a:r>
          </a:p>
        </p:txBody>
      </p:sp>
    </p:spTree>
    <p:extLst>
      <p:ext uri="{BB962C8B-B14F-4D97-AF65-F5344CB8AC3E}">
        <p14:creationId xmlns:p14="http://schemas.microsoft.com/office/powerpoint/2010/main" val="3790002875"/>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par>
                                <p:cTn id="8" presetID="20" presetClass="entr" presetSubtype="0" fill="hold"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wedge">
                                      <p:cBhvr>
                                        <p:cTn id="10" dur="2000"/>
                                        <p:tgtEl>
                                          <p:spTgt spid="15369"/>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5372"/>
                                        </p:tgtEl>
                                        <p:attrNameLst>
                                          <p:attrName>style.visibility</p:attrName>
                                        </p:attrNameLst>
                                      </p:cBhvr>
                                      <p:to>
                                        <p:strVal val="visible"/>
                                      </p:to>
                                    </p:set>
                                    <p:animEffect transition="in" filter="checkerboard(across)">
                                      <p:cBhvr>
                                        <p:cTn id="14"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LUYỆN ĐỌC THEO </a:t>
            </a:r>
          </a:p>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NHÓM </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Tìm</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hiểu</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bài</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5475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395536" y="836712"/>
            <a:ext cx="882047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u="sng" dirty="0">
                <a:solidFill>
                  <a:srgbClr val="FF0000"/>
                </a:solidFill>
                <a:latin typeface="Times New Roman" pitchFamily="18" charset="0"/>
                <a:cs typeface="Times New Roman" pitchFamily="18" charset="0"/>
              </a:rPr>
              <a:t> </a:t>
            </a:r>
            <a:r>
              <a:rPr lang="en-US" sz="3200" b="1" u="sng" dirty="0">
                <a:solidFill>
                  <a:srgbClr val="000099"/>
                </a:solidFill>
                <a:latin typeface="Times New Roman" pitchFamily="18" charset="0"/>
                <a:cs typeface="Times New Roman" pitchFamily="18" charset="0"/>
              </a:rPr>
              <a:t>Câu 1: </a:t>
            </a:r>
            <a:r>
              <a:rPr lang="en-US" sz="3200" b="1" dirty="0">
                <a:solidFill>
                  <a:srgbClr val="000099"/>
                </a:solidFill>
                <a:latin typeface="Times New Roman" pitchFamily="18" charset="0"/>
                <a:cs typeface="Times New Roman" pitchFamily="18" charset="0"/>
              </a:rPr>
              <a:t>Đến thăm một trường Tiểu học ở Lúc  -xăm - bua, đoàn cán bộ Việt Nam gặp những điều gì bất ngờ và thú vị?</a:t>
            </a:r>
          </a:p>
        </p:txBody>
      </p:sp>
      <p:sp>
        <p:nvSpPr>
          <p:cNvPr id="6" name="Rectangle 5"/>
          <p:cNvSpPr/>
          <p:nvPr/>
        </p:nvSpPr>
        <p:spPr>
          <a:xfrm>
            <a:off x="323527" y="3330863"/>
            <a:ext cx="8584945" cy="3046988"/>
          </a:xfrm>
          <a:prstGeom prst="rect">
            <a:avLst/>
          </a:prstGeom>
        </p:spPr>
        <p:txBody>
          <a:bodyPr wrap="square">
            <a:spAutoFit/>
          </a:bodyPr>
          <a:lstStyle/>
          <a:p>
            <a:pPr algn="just"/>
            <a:r>
              <a:rPr lang="en-US" sz="3200" b="1" i="1" dirty="0">
                <a:solidFill>
                  <a:srgbClr val="990000"/>
                </a:solidFill>
                <a:latin typeface="Times New Roman" pitchFamily="18" charset="0"/>
                <a:cs typeface="Times New Roman" pitchFamily="18" charset="0"/>
              </a:rPr>
              <a:t>- Tất cả HS lớp 6A đều tự giới thiệu bằng tiếng Việt, hát tặng đoàn một bài hát bằng tiếng Việt, giới thiệu những vật đặc trưng của Việt Nam mà các em sưu tầm được, vẽ Quốc kì Việt Nam, nói được bằng tiếng Việt những từ ngữ thiêng liêng với người Việt Nam : “Việt Nam,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710694"/>
            <a:ext cx="8352928" cy="1754326"/>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2:</a:t>
            </a:r>
            <a:r>
              <a:rPr lang="en-US" sz="3600" b="1" dirty="0">
                <a:solidFill>
                  <a:srgbClr val="000099"/>
                </a:solidFill>
                <a:latin typeface="Times New Roman" pitchFamily="18" charset="0"/>
                <a:cs typeface="Times New Roman" pitchFamily="18" charset="0"/>
              </a:rPr>
              <a:t> Vì sao các bạn ở lớp 6A nói được tiếng Việt và có được nhiều đồ vật của Việt Nam?</a:t>
            </a:r>
          </a:p>
        </p:txBody>
      </p:sp>
      <p:sp>
        <p:nvSpPr>
          <p:cNvPr id="14" name="Rectangle 13"/>
          <p:cNvSpPr/>
          <p:nvPr/>
        </p:nvSpPr>
        <p:spPr>
          <a:xfrm>
            <a:off x="467544" y="3284984"/>
            <a:ext cx="8496944" cy="2862322"/>
          </a:xfrm>
          <a:prstGeom prst="rect">
            <a:avLst/>
          </a:prstGeom>
        </p:spPr>
        <p:txBody>
          <a:bodyPr wrap="square">
            <a:spAutoFit/>
          </a:bodyPr>
          <a:lstStyle/>
          <a:p>
            <a:r>
              <a:rPr lang="en-US" sz="3600" b="1" i="1" dirty="0">
                <a:solidFill>
                  <a:srgbClr val="990000"/>
                </a:solidFill>
                <a:latin typeface="Times New Roman" pitchFamily="18" charset="0"/>
                <a:cs typeface="Times New Roman" pitchFamily="18" charset="0"/>
              </a:rPr>
              <a:t>- Vì cô giáo lớp 6A đã từng ở Việt Nam, cô thích Việt Nam nên dạy học nói tiếng Việt, kể cho các em nghe những điều tốt đẹp về Việt Nam, các em còn tự tìm hiểu về Việt Nam trên in-tơ-nét.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95536" y="764704"/>
            <a:ext cx="8352928" cy="1938992"/>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r>
              <a:rPr lang="en-US" sz="4000" b="1" u="sng" dirty="0">
                <a:solidFill>
                  <a:srgbClr val="000099"/>
                </a:solidFill>
                <a:latin typeface="Times New Roman" pitchFamily="18" charset="0"/>
                <a:cs typeface="Times New Roman" pitchFamily="18" charset="0"/>
              </a:rPr>
              <a:t>Câu 3:</a:t>
            </a:r>
            <a:r>
              <a:rPr lang="en-US" sz="4000" b="1" dirty="0">
                <a:solidFill>
                  <a:srgbClr val="000099"/>
                </a:solidFill>
                <a:latin typeface="Times New Roman" pitchFamily="18" charset="0"/>
                <a:cs typeface="Times New Roman" pitchFamily="18" charset="0"/>
              </a:rPr>
              <a:t> Các bạn học sinh ở Lúc-xăm-bua muốn biết thêm điều gì về thiếu nhi Việt Nam?</a:t>
            </a:r>
          </a:p>
        </p:txBody>
      </p:sp>
      <p:sp>
        <p:nvSpPr>
          <p:cNvPr id="14" name="Rectangle 13"/>
          <p:cNvSpPr/>
          <p:nvPr/>
        </p:nvSpPr>
        <p:spPr>
          <a:xfrm>
            <a:off x="467544" y="3861048"/>
            <a:ext cx="8496944" cy="1938992"/>
          </a:xfrm>
          <a:prstGeom prst="rect">
            <a:avLst/>
          </a:prstGeom>
        </p:spPr>
        <p:txBody>
          <a:bodyPr wrap="square">
            <a:spAutoFit/>
          </a:bodyPr>
          <a:lstStyle/>
          <a:p>
            <a:r>
              <a:rPr lang="en-US" sz="4000" b="1" i="1" dirty="0">
                <a:solidFill>
                  <a:srgbClr val="990000"/>
                </a:solidFill>
                <a:latin typeface="Times New Roman" pitchFamily="18" charset="0"/>
                <a:cs typeface="Times New Roman" pitchFamily="18" charset="0"/>
              </a:rPr>
              <a:t>- Các bạn muốn biết học sinh Việt Nam học những môn gì, thích hát những bài hát gì, chơi những trò chơi gì? </a:t>
            </a:r>
          </a:p>
        </p:txBody>
      </p:sp>
    </p:spTree>
    <p:extLst>
      <p:ext uri="{BB962C8B-B14F-4D97-AF65-F5344CB8AC3E}">
        <p14:creationId xmlns:p14="http://schemas.microsoft.com/office/powerpoint/2010/main" val="27881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69252" y="404664"/>
            <a:ext cx="835292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4:</a:t>
            </a:r>
            <a:r>
              <a:rPr lang="en-US" sz="3600" b="1" dirty="0">
                <a:solidFill>
                  <a:srgbClr val="000099"/>
                </a:solidFill>
                <a:latin typeface="Times New Roman" pitchFamily="18" charset="0"/>
                <a:cs typeface="Times New Roman" pitchFamily="18" charset="0"/>
              </a:rPr>
              <a:t> Khi chia tay đoàn cán bộ Việt Nam, các bạn học sinh Lúc – xăm – bua đã thể hiện tình cảm như thế nào?</a:t>
            </a:r>
          </a:p>
        </p:txBody>
      </p:sp>
      <p:sp>
        <p:nvSpPr>
          <p:cNvPr id="14" name="Rectangle 13"/>
          <p:cNvSpPr/>
          <p:nvPr/>
        </p:nvSpPr>
        <p:spPr>
          <a:xfrm>
            <a:off x="369252" y="3429000"/>
            <a:ext cx="8496944" cy="3170099"/>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Mặc dù ngoài trời tuyết bay mù mịt nhưng các bạn học sinh Lúc – xăm – bua vẫn đứng vẫy tay chào lưu luyến cho đến khi xe của đoàn khách khuất hẳn </a:t>
            </a:r>
          </a:p>
        </p:txBody>
      </p:sp>
    </p:spTree>
    <p:extLst>
      <p:ext uri="{BB962C8B-B14F-4D97-AF65-F5344CB8AC3E}">
        <p14:creationId xmlns:p14="http://schemas.microsoft.com/office/powerpoint/2010/main" val="1383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48680"/>
            <a:ext cx="7704856" cy="576064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1628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1052736"/>
            <a:ext cx="835292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err="1">
                <a:solidFill>
                  <a:srgbClr val="000099"/>
                </a:solidFill>
                <a:latin typeface="Times New Roman" pitchFamily="18" charset="0"/>
                <a:cs typeface="Times New Roman" pitchFamily="18" charset="0"/>
              </a:rPr>
              <a:t>Câu</a:t>
            </a:r>
            <a:r>
              <a:rPr lang="en-US" sz="3600" b="1" u="sng" dirty="0">
                <a:solidFill>
                  <a:srgbClr val="000099"/>
                </a:solidFill>
                <a:latin typeface="Times New Roman" pitchFamily="18" charset="0"/>
                <a:cs typeface="Times New Roman" pitchFamily="18" charset="0"/>
              </a:rPr>
              <a:t> 5:</a:t>
            </a:r>
            <a:r>
              <a:rPr lang="en-US" sz="3600" b="1" dirty="0">
                <a:solidFill>
                  <a:srgbClr val="000099"/>
                </a:solidFill>
                <a:latin typeface="Times New Roman" pitchFamily="18" charset="0"/>
                <a:cs typeface="Times New Roman" pitchFamily="18" charset="0"/>
              </a:rPr>
              <a:t> Em muốn nói gì  với các bạn học sinh trong câu chuyện này?</a:t>
            </a:r>
          </a:p>
        </p:txBody>
      </p:sp>
    </p:spTree>
    <p:extLst>
      <p:ext uri="{BB962C8B-B14F-4D97-AF65-F5344CB8AC3E}">
        <p14:creationId xmlns:p14="http://schemas.microsoft.com/office/powerpoint/2010/main" val="16688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2433082"/>
            <a:ext cx="8352928" cy="707886"/>
          </a:xfrm>
          <a:prstGeom prst="rect">
            <a:avLst/>
          </a:prstGeom>
          <a:solidFill>
            <a:schemeClr val="accent6">
              <a:lumMod val="20000"/>
              <a:lumOff val="80000"/>
            </a:schemeClr>
          </a:solidFill>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u="sng" dirty="0" err="1" smtClean="0">
                <a:solidFill>
                  <a:srgbClr val="000099"/>
                </a:solidFill>
                <a:latin typeface="Times New Roman" pitchFamily="18" charset="0"/>
                <a:cs typeface="Times New Roman" pitchFamily="18" charset="0"/>
              </a:rPr>
              <a:t>Câu</a:t>
            </a:r>
            <a:r>
              <a:rPr lang="en-US" sz="4000" b="1" u="sng" dirty="0" smtClean="0">
                <a:solidFill>
                  <a:srgbClr val="000099"/>
                </a:solidFill>
                <a:latin typeface="Times New Roman" pitchFamily="18" charset="0"/>
                <a:cs typeface="Times New Roman" pitchFamily="18" charset="0"/>
              </a:rPr>
              <a:t> 6:</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Câu</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chuyện</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thể</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hiện</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điều</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gì</a:t>
            </a:r>
            <a:r>
              <a:rPr lang="en-US" sz="4000" b="1" dirty="0" smtClean="0">
                <a:solidFill>
                  <a:srgbClr val="000099"/>
                </a:solidFill>
                <a:latin typeface="Times New Roman" pitchFamily="18" charset="0"/>
                <a:cs typeface="Times New Roman" pitchFamily="18" charset="0"/>
              </a:rPr>
              <a:t>?</a:t>
            </a:r>
            <a:endParaRPr lang="en-US" sz="4000" b="1" dirty="0">
              <a:solidFill>
                <a:srgbClr val="000099"/>
              </a:solidFill>
              <a:latin typeface="Times New Roman" pitchFamily="18" charset="0"/>
              <a:cs typeface="Times New Roman" pitchFamily="18" charset="0"/>
            </a:endParaRPr>
          </a:p>
        </p:txBody>
      </p:sp>
      <p:sp>
        <p:nvSpPr>
          <p:cNvPr id="4" name="Rectangle 3"/>
          <p:cNvSpPr/>
          <p:nvPr/>
        </p:nvSpPr>
        <p:spPr>
          <a:xfrm>
            <a:off x="369252" y="3429000"/>
            <a:ext cx="8496944" cy="1938992"/>
          </a:xfrm>
          <a:prstGeom prst="rect">
            <a:avLst/>
          </a:prstGeom>
          <a:solidFill>
            <a:schemeClr val="accent6">
              <a:lumMod val="20000"/>
              <a:lumOff val="80000"/>
            </a:schemeClr>
          </a:solidFill>
        </p:spPr>
        <p:txBody>
          <a:bodyPr wrap="square">
            <a:spAutoFit/>
          </a:bodyPr>
          <a:lstStyle/>
          <a:p>
            <a:pPr algn="just"/>
            <a:r>
              <a:rPr lang="en-US" sz="4000" b="1" i="1" dirty="0">
                <a:solidFill>
                  <a:srgbClr val="990000"/>
                </a:solidFill>
                <a:latin typeface="Times New Roman" pitchFamily="18" charset="0"/>
                <a:cs typeface="Times New Roman" pitchFamily="18" charset="0"/>
              </a:rPr>
              <a:t>- Câu chuyện thể hiện tình thân ái, đoàn kết hữu nghị giữa Việt Nam và Lúc – xăm – bua.</a:t>
            </a:r>
          </a:p>
        </p:txBody>
      </p:sp>
    </p:spTree>
    <p:extLst>
      <p:ext uri="{BB962C8B-B14F-4D97-AF65-F5344CB8AC3E}">
        <p14:creationId xmlns:p14="http://schemas.microsoft.com/office/powerpoint/2010/main" val="36485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3641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8291513"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01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0" y="2209800"/>
            <a:ext cx="35814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pic>
        <p:nvPicPr>
          <p:cNvPr id="2153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0"/>
            <a:ext cx="3505200" cy="304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1531" name="WordArt 27"/>
          <p:cNvSpPr>
            <a:spLocks noChangeArrowheads="1" noChangeShapeType="1" noTextEdit="1"/>
          </p:cNvSpPr>
          <p:nvPr/>
        </p:nvSpPr>
        <p:spPr bwMode="auto">
          <a:xfrm>
            <a:off x="228600" y="4038600"/>
            <a:ext cx="4648200" cy="990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Bằng lời của em.</a:t>
            </a:r>
          </a:p>
        </p:txBody>
      </p:sp>
    </p:spTree>
    <p:extLst>
      <p:ext uri="{BB962C8B-B14F-4D97-AF65-F5344CB8AC3E}">
        <p14:creationId xmlns:p14="http://schemas.microsoft.com/office/powerpoint/2010/main" val="284573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ppt_x"/>
                                          </p:val>
                                        </p:tav>
                                        <p:tav tm="100000">
                                          <p:val>
                                            <p:strVal val="#ppt_x"/>
                                          </p:val>
                                        </p:tav>
                                      </p:tavLst>
                                    </p:anim>
                                    <p:anim calcmode="lin" valueType="num">
                                      <p:cBhvr additive="base">
                                        <p:cTn id="8" dur="500" fill="hold"/>
                                        <p:tgtEl>
                                          <p:spTgt spid="215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31"/>
                                        </p:tgtEl>
                                        <p:attrNameLst>
                                          <p:attrName>style.visibility</p:attrName>
                                        </p:attrNameLst>
                                      </p:cBhvr>
                                      <p:to>
                                        <p:strVal val="visible"/>
                                      </p:to>
                                    </p:set>
                                    <p:anim calcmode="lin" valueType="num">
                                      <p:cBhvr additive="base">
                                        <p:cTn id="13" dur="500" fill="hold"/>
                                        <p:tgtEl>
                                          <p:spTgt spid="21531"/>
                                        </p:tgtEl>
                                        <p:attrNameLst>
                                          <p:attrName>ppt_x</p:attrName>
                                        </p:attrNameLst>
                                      </p:cBhvr>
                                      <p:tavLst>
                                        <p:tav tm="0">
                                          <p:val>
                                            <p:strVal val="#ppt_x"/>
                                          </p:val>
                                        </p:tav>
                                        <p:tav tm="100000">
                                          <p:val>
                                            <p:strVal val="#ppt_x"/>
                                          </p:val>
                                        </p:tav>
                                      </p:tavLst>
                                    </p:anim>
                                    <p:anim calcmode="lin" valueType="num">
                                      <p:cBhvr additive="base">
                                        <p:cTn id="14" dur="500" fill="hold"/>
                                        <p:tgtEl>
                                          <p:spTgt spid="21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nimBg="1"/>
      <p:bldP spid="215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0" y="8317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các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gợi</a:t>
            </a:r>
            <a:r>
              <a:rPr lang="en-US" sz="2800" b="1" i="1" dirty="0">
                <a:solidFill>
                  <a:srgbClr val="0000FF"/>
                </a:solidFill>
                <a:latin typeface="Times New Roman" pitchFamily="18" charset="0"/>
              </a:rPr>
              <a:t> ý </a:t>
            </a:r>
            <a:r>
              <a:rPr lang="en-US" sz="2800" b="1" i="1" dirty="0" err="1">
                <a:solidFill>
                  <a:srgbClr val="0000FF"/>
                </a:solidFill>
                <a:latin typeface="Times New Roman" pitchFamily="18" charset="0"/>
              </a:rPr>
              <a:t>dưới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đây</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kể</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lại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câu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chuyện</a:t>
            </a:r>
            <a:r>
              <a:rPr lang="en-US" sz="2800" b="1" i="1" dirty="0">
                <a:solidFill>
                  <a:srgbClr val="0000FF"/>
                </a:solidFill>
                <a:latin typeface="Times New Roman" pitchFamily="18" charset="0"/>
              </a:rPr>
              <a:t> </a:t>
            </a:r>
            <a:r>
              <a:rPr lang="en-US" sz="2800" b="1" i="1" dirty="0" err="1">
                <a:solidFill>
                  <a:srgbClr val="990000"/>
                </a:solidFill>
                <a:latin typeface="Times New Roman" pitchFamily="18" charset="0"/>
              </a:rPr>
              <a:t>Gặp</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gỡ</a:t>
            </a:r>
            <a:r>
              <a:rPr lang="en-US" sz="2800" b="1" i="1" dirty="0">
                <a:solidFill>
                  <a:srgbClr val="990000"/>
                </a:solidFill>
                <a:latin typeface="Times New Roman" pitchFamily="18" charset="0"/>
              </a:rPr>
              <a:t> ở </a:t>
            </a:r>
            <a:r>
              <a:rPr lang="en-US" sz="2800" b="1" i="1" dirty="0" err="1">
                <a:solidFill>
                  <a:srgbClr val="990000"/>
                </a:solidFill>
                <a:latin typeface="Times New Roman" pitchFamily="18" charset="0"/>
              </a:rPr>
              <a:t>Lúc-xăm-bua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lời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của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em</a:t>
            </a:r>
            <a:endParaRPr lang="en-US" sz="2800" b="1" i="1" dirty="0">
              <a:solidFill>
                <a:srgbClr val="0000FF"/>
              </a:solidFill>
              <a:latin typeface="Times New Roman" pitchFamily="18" charset="0"/>
            </a:endParaRPr>
          </a:p>
        </p:txBody>
      </p:sp>
      <p:sp>
        <p:nvSpPr>
          <p:cNvPr id="23565" name="Text Box 13"/>
          <p:cNvSpPr txBox="1">
            <a:spLocks noChangeArrowheads="1"/>
          </p:cNvSpPr>
          <p:nvPr/>
        </p:nvSpPr>
        <p:spPr bwMode="auto">
          <a:xfrm>
            <a:off x="0" y="2669552"/>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a)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1: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điều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bất</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ngờ</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thú</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vị</a:t>
            </a:r>
            <a:r>
              <a:rPr lang="en-US" sz="2800" b="1" i="1" dirty="0">
                <a:solidFill>
                  <a:srgbClr val="990000"/>
                </a:solidFill>
                <a:latin typeface="Times New Roman" pitchFamily="18" charset="0"/>
              </a:rPr>
              <a:t>.</a:t>
            </a:r>
          </a:p>
        </p:txBody>
      </p:sp>
      <p:sp>
        <p:nvSpPr>
          <p:cNvPr id="23566" name="Text Box 14"/>
          <p:cNvSpPr txBox="1">
            <a:spLocks noChangeArrowheads="1"/>
          </p:cNvSpPr>
          <p:nvPr/>
        </p:nvSpPr>
        <p:spPr bwMode="auto">
          <a:xfrm>
            <a:off x="683568" y="3113646"/>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Phút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đầu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gặp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gỡ</a:t>
            </a:r>
            <a:r>
              <a:rPr lang="en-US" sz="2800" b="1" i="1" dirty="0">
                <a:solidFill>
                  <a:srgbClr val="0000FF"/>
                </a:solidFill>
                <a:latin typeface="Times New Roman" pitchFamily="18" charset="0"/>
              </a:rPr>
              <a:t>.</a:t>
            </a:r>
          </a:p>
        </p:txBody>
      </p:sp>
      <p:sp>
        <p:nvSpPr>
          <p:cNvPr id="23567" name="Text Box 15"/>
          <p:cNvSpPr txBox="1">
            <a:spLocks noChangeArrowheads="1"/>
          </p:cNvSpPr>
          <p:nvPr/>
        </p:nvSpPr>
        <p:spPr bwMode="auto">
          <a:xfrm>
            <a:off x="683568" y="3716101"/>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Bài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hát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bộ</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sưu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tập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về</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Việt</a:t>
            </a:r>
            <a:r>
              <a:rPr lang="en-US" sz="2800" b="1" i="1" dirty="0">
                <a:solidFill>
                  <a:srgbClr val="0000FF"/>
                </a:solidFill>
                <a:latin typeface="Times New Roman" pitchFamily="18" charset="0"/>
              </a:rPr>
              <a:t> Nam.</a:t>
            </a:r>
          </a:p>
        </p:txBody>
      </p:sp>
      <p:sp>
        <p:nvSpPr>
          <p:cNvPr id="23568" name="Text Box 16"/>
          <p:cNvSpPr txBox="1">
            <a:spLocks noChangeArrowheads="1"/>
          </p:cNvSpPr>
          <p:nvPr/>
        </p:nvSpPr>
        <p:spPr bwMode="auto">
          <a:xfrm>
            <a:off x="0" y="4137235"/>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b)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2: </a:t>
            </a:r>
            <a:r>
              <a:rPr lang="en-US" sz="2800" b="1" i="1" dirty="0" err="1">
                <a:solidFill>
                  <a:srgbClr val="990000"/>
                </a:solidFill>
                <a:latin typeface="Times New Roman" pitchFamily="18" charset="0"/>
              </a:rPr>
              <a:t>Câu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chuyện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giữa</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người</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bạn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mới</a:t>
            </a:r>
            <a:r>
              <a:rPr lang="en-US" sz="2800" b="1" i="1" dirty="0">
                <a:solidFill>
                  <a:srgbClr val="990000"/>
                </a:solidFill>
                <a:latin typeface="Times New Roman" pitchFamily="18" charset="0"/>
              </a:rPr>
              <a:t>.</a:t>
            </a:r>
          </a:p>
        </p:txBody>
      </p:sp>
      <p:sp>
        <p:nvSpPr>
          <p:cNvPr id="23569" name="Text Box 17"/>
          <p:cNvSpPr txBox="1">
            <a:spLocks noChangeArrowheads="1"/>
          </p:cNvSpPr>
          <p:nvPr/>
        </p:nvSpPr>
        <p:spPr bwMode="auto">
          <a:xfrm>
            <a:off x="1191733" y="473969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Cô</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giáo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lớp</a:t>
            </a:r>
            <a:r>
              <a:rPr lang="en-US" sz="2800" b="1" i="1" dirty="0">
                <a:solidFill>
                  <a:srgbClr val="0000FF"/>
                </a:solidFill>
                <a:latin typeface="Times New Roman" pitchFamily="18" charset="0"/>
              </a:rPr>
              <a:t> 6A</a:t>
            </a:r>
          </a:p>
        </p:txBody>
      </p:sp>
      <p:sp>
        <p:nvSpPr>
          <p:cNvPr id="23570" name="Text Box 18"/>
          <p:cNvSpPr txBox="1">
            <a:spLocks noChangeArrowheads="1"/>
          </p:cNvSpPr>
          <p:nvPr/>
        </p:nvSpPr>
        <p:spPr bwMode="auto">
          <a:xfrm>
            <a:off x="1100138" y="5414963"/>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Trẻ em Việt Nam sống thế nào?</a:t>
            </a:r>
          </a:p>
        </p:txBody>
      </p:sp>
      <p:sp>
        <p:nvSpPr>
          <p:cNvPr id="23571" name="Text Box 19"/>
          <p:cNvSpPr txBox="1">
            <a:spLocks noChangeArrowheads="1"/>
          </p:cNvSpPr>
          <p:nvPr/>
        </p:nvSpPr>
        <p:spPr bwMode="auto">
          <a:xfrm>
            <a:off x="0" y="59436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990000"/>
                </a:solidFill>
                <a:latin typeface="Times New Roman" pitchFamily="18" charset="0"/>
              </a:rPr>
              <a:t>c) Đoạn 3: Chia tay.</a:t>
            </a:r>
          </a:p>
        </p:txBody>
      </p:sp>
      <p:pic>
        <p:nvPicPr>
          <p:cNvPr id="2357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l="5525" t="2100" r="2380" b="7611"/>
          <a:stretch>
            <a:fillRect/>
          </a:stretch>
        </p:blipFill>
        <p:spPr bwMode="auto">
          <a:xfrm>
            <a:off x="7010400" y="5105400"/>
            <a:ext cx="2133600" cy="1752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1156335"/>
            <a:ext cx="4992072" cy="523220"/>
          </a:xfrm>
          <a:prstGeom prst="rect">
            <a:avLst/>
          </a:prstGeom>
        </p:spPr>
        <p:txBody>
          <a:bodyPr wrap="none">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539552" y="1696159"/>
            <a:ext cx="8604448" cy="954107"/>
          </a:xfrm>
          <a:prstGeom prst="rect">
            <a:avLst/>
          </a:prstGeom>
        </p:spPr>
        <p:txBody>
          <a:bodyPr wrap="square">
            <a:spAutoFit/>
          </a:bodyPr>
          <a:lstStyle/>
          <a:p>
            <a:r>
              <a:rPr lang="en-US"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ngoài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gặp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lại</a:t>
            </a:r>
            <a:r>
              <a:rPr lang="en-US" sz="2800" b="1" dirty="0">
                <a:solidFill>
                  <a:srgbClr val="0000FF"/>
                </a:solidFill>
                <a:latin typeface="Times New Roman" panose="02020603050405020304" pitchFamily="18" charset="0"/>
                <a:cs typeface="Times New Roman" panose="02020603050405020304" pitchFamily="18" charset="0"/>
              </a:rPr>
              <a:t>.</a:t>
            </a:r>
            <a:endParaRPr lang="vi-VN" sz="2800" dirty="0"/>
          </a:p>
        </p:txBody>
      </p:sp>
    </p:spTree>
    <p:extLst>
      <p:ext uri="{BB962C8B-B14F-4D97-AF65-F5344CB8AC3E}">
        <p14:creationId xmlns:p14="http://schemas.microsoft.com/office/powerpoint/2010/main" val="326903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checkerboard(across)">
                                      <p:cBhvr>
                                        <p:cTn id="12" dur="500"/>
                                        <p:tgtEl>
                                          <p:spTgt spid="23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checkerboard(across)">
                                      <p:cBhvr>
                                        <p:cTn id="17" dur="500"/>
                                        <p:tgtEl>
                                          <p:spTgt spid="23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checkerboard(across)">
                                      <p:cBhvr>
                                        <p:cTn id="22" dur="500"/>
                                        <p:tgtEl>
                                          <p:spTgt spid="23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8"/>
                                        </p:tgtEl>
                                        <p:attrNameLst>
                                          <p:attrName>style.visibility</p:attrName>
                                        </p:attrNameLst>
                                      </p:cBhvr>
                                      <p:to>
                                        <p:strVal val="visible"/>
                                      </p:to>
                                    </p:set>
                                    <p:animEffect transition="in" filter="checkerboard(across)">
                                      <p:cBhvr>
                                        <p:cTn id="27" dur="500"/>
                                        <p:tgtEl>
                                          <p:spTgt spid="23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9"/>
                                        </p:tgtEl>
                                        <p:attrNameLst>
                                          <p:attrName>style.visibility</p:attrName>
                                        </p:attrNameLst>
                                      </p:cBhvr>
                                      <p:to>
                                        <p:strVal val="visible"/>
                                      </p:to>
                                    </p:set>
                                    <p:animEffect transition="in" filter="checkerboard(across)">
                                      <p:cBhvr>
                                        <p:cTn id="32" dur="500"/>
                                        <p:tgtEl>
                                          <p:spTgt spid="23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70"/>
                                        </p:tgtEl>
                                        <p:attrNameLst>
                                          <p:attrName>style.visibility</p:attrName>
                                        </p:attrNameLst>
                                      </p:cBhvr>
                                      <p:to>
                                        <p:strVal val="visible"/>
                                      </p:to>
                                    </p:set>
                                    <p:animEffect transition="in" filter="checkerboard(across)">
                                      <p:cBhvr>
                                        <p:cTn id="37" dur="500"/>
                                        <p:tgtEl>
                                          <p:spTgt spid="235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571"/>
                                        </p:tgtEl>
                                        <p:attrNameLst>
                                          <p:attrName>style.visibility</p:attrName>
                                        </p:attrNameLst>
                                      </p:cBhvr>
                                      <p:to>
                                        <p:strVal val="visible"/>
                                      </p:to>
                                    </p:set>
                                    <p:animEffect transition="in" filter="checkerboard(across)">
                                      <p:cBhvr>
                                        <p:cTn id="42"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6" grpId="0"/>
      <p:bldP spid="23567" grpId="0"/>
      <p:bldP spid="23568" grpId="0"/>
      <p:bldP spid="23569" grpId="0"/>
      <p:bldP spid="23570" grpId="0"/>
      <p:bldP spid="235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3124200" y="-152400"/>
            <a:ext cx="3581400" cy="1676400"/>
          </a:xfrm>
          <a:prstGeom prst="rect">
            <a:avLst/>
          </a:prstGeom>
        </p:spPr>
        <p:txBody>
          <a:bodyPr wrap="none" fromWordArt="1">
            <a:prstTxWarp prst="textPlain">
              <a:avLst>
                <a:gd name="adj" fmla="val 50000"/>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dirty="0">
                <a:ln w="9525">
                  <a:round/>
                </a:ln>
                <a:gradFill rotWithShape="1">
                  <a:gsLst>
                    <a:gs pos="0">
                      <a:srgbClr val="FFE701"/>
                    </a:gs>
                    <a:gs pos="100000">
                      <a:srgbClr val="FE3E02"/>
                    </a:gs>
                  </a:gsLst>
                  <a:lin ang="5400000" scaled="1"/>
                </a:gradFill>
                <a:latin typeface="Times New Roman" panose="02020603050405020304"/>
                <a:cs typeface="Times New Roman" panose="02020603050405020304"/>
              </a:rPr>
              <a:t>KỂ CHUYỆN</a:t>
            </a:r>
          </a:p>
        </p:txBody>
      </p:sp>
      <p:sp>
        <p:nvSpPr>
          <p:cNvPr id="5" name="Text Box 16"/>
          <p:cNvSpPr txBox="1">
            <a:spLocks noChangeArrowheads="1"/>
          </p:cNvSpPr>
          <p:nvPr/>
        </p:nvSpPr>
        <p:spPr bwMode="auto">
          <a:xfrm>
            <a:off x="-457200" y="1447800"/>
            <a:ext cx="9144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Gặp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gỡ</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Lúc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xăm</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bua</a:t>
            </a:r>
            <a:endParaRPr lang="en-US" sz="3200" b="1" dirty="0">
              <a:solidFill>
                <a:srgbClr val="FF0000"/>
              </a:solidFill>
              <a:latin typeface="Times New Roman" panose="02020603050405020304" pitchFamily="18" charset="0"/>
              <a:cs typeface="Times New Roman" panose="02020603050405020304" pitchFamily="18" charset="0"/>
            </a:endParaRPr>
          </a:p>
          <a:p>
            <a:pPr algn="ctr">
              <a:spcBef>
                <a:spcPct val="50000"/>
              </a:spcBef>
            </a:pPr>
            <a:r>
              <a:rPr lang="en-US" sz="2000" b="1" i="1" dirty="0">
                <a:solidFill>
                  <a:srgbClr val="C00000"/>
                </a:solidFill>
                <a:latin typeface="Times New Roman" panose="02020603050405020304" pitchFamily="18" charset="0"/>
                <a:cs typeface="Times New Roman" panose="02020603050405020304" pitchFamily="18" charset="0"/>
              </a:rPr>
              <a:t>                                                                                   Theo</a:t>
            </a:r>
            <a:r>
              <a:rPr lang="en-US" sz="2000" b="1" dirty="0">
                <a:solidFill>
                  <a:srgbClr val="C00000"/>
                </a:solidFill>
                <a:latin typeface="Times New Roman" panose="02020603050405020304" pitchFamily="18" charset="0"/>
                <a:cs typeface="Times New Roman" panose="02020603050405020304" pitchFamily="18" charset="0"/>
              </a:rPr>
              <a:t> QUỲNH PHƯƠNG</a:t>
            </a:r>
          </a:p>
        </p:txBody>
      </p:sp>
      <p:sp>
        <p:nvSpPr>
          <p:cNvPr id="3" name="TextBox 2"/>
          <p:cNvSpPr txBox="1"/>
          <p:nvPr/>
        </p:nvSpPr>
        <p:spPr>
          <a:xfrm>
            <a:off x="0" y="2494240"/>
            <a:ext cx="8991600" cy="1077218"/>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Dựa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gợi</a:t>
            </a:r>
            <a:r>
              <a:rPr lang="en-US" sz="3200" b="1" dirty="0">
                <a:solidFill>
                  <a:srgbClr val="0000CC"/>
                </a:solidFill>
                <a:latin typeface="Times New Roman" panose="02020603050405020304" pitchFamily="18" charset="0"/>
                <a:cs typeface="Times New Roman" panose="02020603050405020304" pitchFamily="18" charset="0"/>
              </a:rPr>
              <a:t> ý </a:t>
            </a:r>
            <a:r>
              <a:rPr lang="en-US" sz="3200" b="1" dirty="0" err="1">
                <a:solidFill>
                  <a:srgbClr val="0000CC"/>
                </a:solidFill>
                <a:latin typeface="Times New Roman" panose="02020603050405020304" pitchFamily="18" charset="0"/>
                <a:cs typeface="Times New Roman" panose="02020603050405020304" pitchFamily="18" charset="0"/>
              </a:rPr>
              <a:t>dưới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chuyện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Gặp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gỡ</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Lúc-xăm-bua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bằng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em</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304800" y="3657600"/>
            <a:ext cx="868680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Câu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chuyện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được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theo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ai</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152400" y="4191000"/>
            <a:ext cx="87630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Theo </a:t>
            </a:r>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Việt</a:t>
            </a:r>
            <a:r>
              <a:rPr lang="en-US" sz="3200" b="1" dirty="0">
                <a:solidFill>
                  <a:srgbClr val="0000FF"/>
                </a:solidFill>
                <a:latin typeface="Times New Roman" panose="02020603050405020304" pitchFamily="18" charset="0"/>
                <a:cs typeface="Times New Roman" panose="02020603050405020304" pitchFamily="18" charset="0"/>
              </a:rPr>
              <a:t> Nam</a:t>
            </a:r>
            <a:r>
              <a:rPr lang="en-US" dirty="0"/>
              <a:t>.</a:t>
            </a:r>
          </a:p>
        </p:txBody>
      </p:sp>
      <p:sp>
        <p:nvSpPr>
          <p:cNvPr id="7" name="TextBox 6"/>
          <p:cNvSpPr txBox="1"/>
          <p:nvPr/>
        </p:nvSpPr>
        <p:spPr>
          <a:xfrm>
            <a:off x="228600" y="5181600"/>
            <a:ext cx="609600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0" y="5715000"/>
            <a:ext cx="92202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gặp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lại</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40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76200" y="126876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Đoạn</a:t>
            </a:r>
            <a:r>
              <a:rPr lang="en-US" sz="2800" b="1" i="1" dirty="0">
                <a:solidFill>
                  <a:srgbClr val="0000FF"/>
                </a:solidFill>
                <a:latin typeface="Times New Roman" pitchFamily="18" charset="0"/>
              </a:rPr>
              <a:t> 1: </a:t>
            </a:r>
            <a:r>
              <a:rPr lang="en-US" sz="2800" b="1" i="1" dirty="0" err="1">
                <a:solidFill>
                  <a:srgbClr val="0000FF"/>
                </a:solidFill>
                <a:latin typeface="Times New Roman" pitchFamily="18" charset="0"/>
              </a:rPr>
              <a:t>Những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điều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bất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ngờ</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thú</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vị</a:t>
            </a:r>
            <a:r>
              <a:rPr lang="en-US" sz="2800" b="1" i="1" dirty="0">
                <a:solidFill>
                  <a:srgbClr val="0000FF"/>
                </a:solidFill>
                <a:latin typeface="Times New Roman" pitchFamily="18" charset="0"/>
              </a:rPr>
              <a:t>.</a:t>
            </a:r>
          </a:p>
        </p:txBody>
      </p:sp>
      <p:pic>
        <p:nvPicPr>
          <p:cNvPr id="33801"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280999"/>
            <a:ext cx="2971800" cy="2819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Text Box 10"/>
          <p:cNvSpPr txBox="1">
            <a:spLocks noChangeArrowheads="1"/>
          </p:cNvSpPr>
          <p:nvPr/>
        </p:nvSpPr>
        <p:spPr bwMode="auto">
          <a:xfrm>
            <a:off x="-76199" y="1984375"/>
            <a:ext cx="6096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trường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Lúc</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xăm</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bua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đây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tự</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ni</a:t>
            </a:r>
            <a:r>
              <a:rPr lang="en-US" sz="2400" b="1" dirty="0">
                <a:solidFill>
                  <a:srgbClr val="0000FF"/>
                </a:solidFill>
                <a:latin typeface="Times New Roman" pitchFamily="18" charset="0"/>
                <a:cs typeface="Times New Roman" pitchFamily="18" charset="0"/>
              </a:rPr>
              <a:t> - ca,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Giét</a:t>
            </a:r>
            <a:r>
              <a:rPr lang="en-US" sz="2400" b="1" dirty="0">
                <a:solidFill>
                  <a:srgbClr val="0000FF"/>
                </a:solidFill>
                <a:latin typeface="Times New Roman" pitchFamily="18" charset="0"/>
                <a:cs typeface="Times New Roman" pitchFamily="18" charset="0"/>
              </a:rPr>
              <a:t> – xi - ca,…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nghe</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Kìa</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bướm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sưu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tầm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được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đàn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rưng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dừa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 </a:t>
            </a:r>
            <a:r>
              <a:rPr lang="en-US" sz="2400" b="1" dirty="0" err="1">
                <a:solidFill>
                  <a:srgbClr val="0000FF"/>
                </a:solidFill>
                <a:latin typeface="Times New Roman" pitchFamily="18" charset="0"/>
                <a:cs typeface="Times New Roman" pitchFamily="18" charset="0"/>
              </a:rPr>
              <a:t>Hồ</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Chí</a:t>
            </a:r>
            <a:r>
              <a:rPr lang="en-US" sz="2400" b="1" dirty="0">
                <a:solidFill>
                  <a:srgbClr val="0000FF"/>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74372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2"/>
                                        </p:tgtEl>
                                        <p:attrNameLst>
                                          <p:attrName>style.visibility</p:attrName>
                                        </p:attrNameLst>
                                      </p:cBhvr>
                                      <p:to>
                                        <p:strVal val="visible"/>
                                      </p:to>
                                    </p:set>
                                    <p:anim calcmode="discrete" valueType="clr">
                                      <p:cBhvr override="childStyle">
                                        <p:cTn id="7"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2"/>
                                        </p:tgtEl>
                                        <p:attrNameLst>
                                          <p:attrName>fillcolor</p:attrName>
                                        </p:attrNameLst>
                                      </p:cBhvr>
                                      <p:tavLst>
                                        <p:tav tm="0">
                                          <p:val>
                                            <p:clrVal>
                                              <a:schemeClr val="accent2"/>
                                            </p:clrVal>
                                          </p:val>
                                        </p:tav>
                                        <p:tav tm="50000">
                                          <p:val>
                                            <p:clrVal>
                                              <a:schemeClr val="hlink"/>
                                            </p:clrVal>
                                          </p:val>
                                        </p:tav>
                                      </p:tavLst>
                                    </p:anim>
                                    <p:set>
                                      <p:cBhvr>
                                        <p:cTn id="9"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415" y="764704"/>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Đoạn</a:t>
            </a:r>
            <a:r>
              <a:rPr lang="en-US" sz="2800" b="1" dirty="0">
                <a:solidFill>
                  <a:srgbClr val="0000FF"/>
                </a:solidFill>
                <a:latin typeface="Times New Roman" pitchFamily="18" charset="0"/>
              </a:rPr>
              <a:t> 2: </a:t>
            </a:r>
            <a:r>
              <a:rPr lang="en-US" sz="2800" b="1" dirty="0" err="1">
                <a:solidFill>
                  <a:srgbClr val="0000FF"/>
                </a:solidFill>
                <a:latin typeface="Times New Roman" pitchFamily="18" charset="0"/>
              </a:rPr>
              <a:t>Câu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chuyện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giữa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những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bạn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mới</a:t>
            </a:r>
            <a:r>
              <a:rPr lang="en-US" sz="2800" b="1" dirty="0">
                <a:solidFill>
                  <a:srgbClr val="0000FF"/>
                </a:solidFill>
                <a:latin typeface="Times New Roman" pitchFamily="18" charset="0"/>
              </a:rPr>
              <a:t>.</a:t>
            </a:r>
          </a:p>
        </p:txBody>
      </p:sp>
      <p:pic>
        <p:nvPicPr>
          <p:cNvPr id="34825"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571" y="2561108"/>
            <a:ext cx="3276600" cy="2590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Text Box 10"/>
          <p:cNvSpPr txBox="1">
            <a:spLocks noChangeArrowheads="1"/>
          </p:cNvSpPr>
          <p:nvPr/>
        </p:nvSpPr>
        <p:spPr bwMode="auto">
          <a:xfrm>
            <a:off x="0" y="1619721"/>
            <a:ext cx="5791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sồng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nên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đẹp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nước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con </a:t>
            </a:r>
            <a:r>
              <a:rPr lang="en-US" sz="2400" b="1" dirty="0" err="1">
                <a:solidFill>
                  <a:srgbClr val="0000FF"/>
                </a:solidFill>
                <a:latin typeface="Times New Roman" pitchFamily="18" charset="0"/>
                <a:cs typeface="Times New Roman" pitchFamily="18" charset="0"/>
              </a:rPr>
              <a:t>người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qua In-</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nét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đặt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trò</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thú</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nữa</a:t>
            </a:r>
            <a:r>
              <a:rPr lang="en-US" sz="2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58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0" y="692696"/>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FF"/>
                </a:solidFill>
                <a:latin typeface="Times New Roman" pitchFamily="18" charset="0"/>
              </a:rPr>
              <a:t>* </a:t>
            </a:r>
            <a:r>
              <a:rPr lang="en-US" sz="2800" b="1" dirty="0" err="1">
                <a:solidFill>
                  <a:srgbClr val="FF00FF"/>
                </a:solidFill>
                <a:latin typeface="Times New Roman" pitchFamily="18" charset="0"/>
              </a:rPr>
              <a:t>Đoạn</a:t>
            </a:r>
            <a:r>
              <a:rPr lang="en-US" sz="2800" b="1" dirty="0">
                <a:solidFill>
                  <a:srgbClr val="FF00FF"/>
                </a:solidFill>
                <a:latin typeface="Times New Roman" pitchFamily="18" charset="0"/>
              </a:rPr>
              <a:t> 3: Chia </a:t>
            </a:r>
            <a:r>
              <a:rPr lang="en-US" sz="2800" b="1" dirty="0" err="1">
                <a:solidFill>
                  <a:srgbClr val="FF00FF"/>
                </a:solidFill>
                <a:latin typeface="Times New Roman" pitchFamily="18" charset="0"/>
              </a:rPr>
              <a:t>tay</a:t>
            </a:r>
            <a:r>
              <a:rPr lang="en-US" sz="2800" b="1" dirty="0">
                <a:solidFill>
                  <a:srgbClr val="FF00FF"/>
                </a:solidFill>
                <a:latin typeface="Times New Roman" pitchFamily="18" charset="0"/>
              </a:rPr>
              <a:t>.</a:t>
            </a:r>
          </a:p>
        </p:txBody>
      </p:sp>
      <p:pic>
        <p:nvPicPr>
          <p:cNvPr id="35850"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44824"/>
            <a:ext cx="3733800" cy="388843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108520" y="1674812"/>
            <a:ext cx="4953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giờ</a:t>
            </a:r>
            <a:r>
              <a:rPr lang="en-US" sz="2800" b="1" dirty="0">
                <a:solidFill>
                  <a:srgbClr val="0000FF"/>
                </a:solidFill>
                <a:latin typeface="Times New Roman" pitchFamily="18" charset="0"/>
                <a:cs typeface="Times New Roman" pitchFamily="18" charset="0"/>
              </a:rPr>
              <a:t> chia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tuyết</a:t>
            </a:r>
            <a:r>
              <a:rPr lang="en-US" sz="2800" b="1" dirty="0">
                <a:solidFill>
                  <a:srgbClr val="0000FF"/>
                </a:solidFill>
                <a:latin typeface="Times New Roman" pitchFamily="18" charset="0"/>
                <a:cs typeface="Times New Roman" pitchFamily="18" charset="0"/>
              </a:rPr>
              <a:t> bay </a:t>
            </a:r>
            <a:r>
              <a:rPr lang="en-US" sz="2800" b="1" dirty="0" err="1">
                <a:solidFill>
                  <a:srgbClr val="0000FF"/>
                </a:solidFill>
                <a:latin typeface="Times New Roman" pitchFamily="18" charset="0"/>
                <a:cs typeface="Times New Roman" pitchFamily="18" charset="0"/>
              </a:rPr>
              <a:t>mù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mịt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hẳn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khách</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8381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9" name="Picture 17"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60848"/>
            <a:ext cx="3733800" cy="2895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210" name="Text Box 18"/>
          <p:cNvSpPr txBox="1">
            <a:spLocks noChangeArrowheads="1"/>
          </p:cNvSpPr>
          <p:nvPr/>
        </p:nvSpPr>
        <p:spPr bwMode="auto">
          <a:xfrm>
            <a:off x="0" y="2060848"/>
            <a:ext cx="5257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i="1" dirty="0">
                <a:solidFill>
                  <a:srgbClr val="0000FF"/>
                </a:solidFill>
                <a:latin typeface="Times New Roman" pitchFamily="18" charset="0"/>
                <a:cs typeface="Times New Roman" pitchFamily="18" charset="0"/>
              </a:rPr>
              <a:t>   * </a:t>
            </a:r>
            <a:r>
              <a:rPr lang="en-US" sz="3200" b="1" i="1" dirty="0" err="1">
                <a:solidFill>
                  <a:srgbClr val="0000FF"/>
                </a:solidFill>
                <a:latin typeface="Times New Roman" pitchFamily="18" charset="0"/>
                <a:cs typeface="Times New Roman" pitchFamily="18" charset="0"/>
              </a:rPr>
              <a:t>Cuộc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gặp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thú</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bất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ngờ</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bộ</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Việt</a:t>
            </a:r>
            <a:r>
              <a:rPr lang="en-US" sz="3200" b="1" i="1" dirty="0">
                <a:solidFill>
                  <a:srgbClr val="0000FF"/>
                </a:solidFill>
                <a:latin typeface="Times New Roman" pitchFamily="18" charset="0"/>
                <a:cs typeface="Times New Roman" pitchFamily="18" charset="0"/>
              </a:rPr>
              <a:t> Nam </a:t>
            </a:r>
            <a:r>
              <a:rPr lang="en-US" sz="3200" b="1" i="1" dirty="0" err="1">
                <a:solidFill>
                  <a:srgbClr val="0000FF"/>
                </a:solidFill>
                <a:latin typeface="Times New Roman" pitchFamily="18" charset="0"/>
                <a:cs typeface="Times New Roman" pitchFamily="18" charset="0"/>
              </a:rPr>
              <a:t>với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một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trường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Tiểu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ở </a:t>
            </a:r>
            <a:r>
              <a:rPr lang="en-US" sz="3200" b="1" i="1" dirty="0" err="1">
                <a:solidFill>
                  <a:srgbClr val="0000FF"/>
                </a:solidFill>
                <a:latin typeface="Times New Roman" pitchFamily="18" charset="0"/>
                <a:cs typeface="Times New Roman" pitchFamily="18" charset="0"/>
              </a:rPr>
              <a:t>Lúc-xăm-bua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thể</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hiện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tình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hữu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nghị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kết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giữa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trên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thế</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giới</a:t>
            </a:r>
            <a:r>
              <a:rPr lang="en-US" sz="3200" b="1" i="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8211" name="Text Box 19"/>
          <p:cNvSpPr txBox="1">
            <a:spLocks noChangeArrowheads="1"/>
          </p:cNvSpPr>
          <p:nvPr/>
        </p:nvSpPr>
        <p:spPr bwMode="auto">
          <a:xfrm>
            <a:off x="-180528" y="112474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Câu</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chuyện</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có</a:t>
            </a:r>
            <a:r>
              <a:rPr lang="en-US" sz="3200" b="1" dirty="0">
                <a:solidFill>
                  <a:srgbClr val="FF00FF"/>
                </a:solidFill>
                <a:latin typeface="Times New Roman" pitchFamily="18" charset="0"/>
                <a:cs typeface="Times New Roman" pitchFamily="18" charset="0"/>
              </a:rPr>
              <a:t> ý </a:t>
            </a:r>
            <a:r>
              <a:rPr lang="en-US" sz="3200" b="1" dirty="0" err="1">
                <a:solidFill>
                  <a:srgbClr val="FF00FF"/>
                </a:solidFill>
                <a:latin typeface="Times New Roman" pitchFamily="18" charset="0"/>
                <a:cs typeface="Times New Roman" pitchFamily="18" charset="0"/>
              </a:rPr>
              <a:t>nghĩa</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gì</a:t>
            </a:r>
            <a:r>
              <a:rPr lang="en-US" sz="3200" b="1"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42665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0"/>
                                        </p:tgtEl>
                                        <p:attrNameLst>
                                          <p:attrName>style.visibility</p:attrName>
                                        </p:attrNameLst>
                                      </p:cBhvr>
                                      <p:to>
                                        <p:strVal val="visible"/>
                                      </p:to>
                                    </p:set>
                                    <p:anim calcmode="discrete" valueType="clr">
                                      <p:cBhvr override="childStyle">
                                        <p:cTn id="7" dur="80"/>
                                        <p:tgtEl>
                                          <p:spTgt spid="8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0"/>
                                        </p:tgtEl>
                                        <p:attrNameLst>
                                          <p:attrName>fillcolor</p:attrName>
                                        </p:attrNameLst>
                                      </p:cBhvr>
                                      <p:tavLst>
                                        <p:tav tm="0">
                                          <p:val>
                                            <p:clrVal>
                                              <a:schemeClr val="accent2"/>
                                            </p:clrVal>
                                          </p:val>
                                        </p:tav>
                                        <p:tav tm="50000">
                                          <p:val>
                                            <p:clrVal>
                                              <a:schemeClr val="hlink"/>
                                            </p:clrVal>
                                          </p:val>
                                        </p:tav>
                                      </p:tavLst>
                                    </p:anim>
                                    <p:set>
                                      <p:cBhvr>
                                        <p:cTn id="9" dur="80"/>
                                        <p:tgtEl>
                                          <p:spTgt spid="82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711" y="2204864"/>
            <a:ext cx="4743513" cy="335790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hai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18 </a:t>
            </a:r>
            <a:r>
              <a:rPr lang="en-US" sz="3200" b="1" dirty="0" err="1">
                <a:latin typeface="Times New Roman" pitchFamily="18" charset="0"/>
                <a:cs typeface="Times New Roman" pitchFamily="18" charset="0"/>
              </a:rPr>
              <a:t>tháng</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4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2022</a:t>
            </a:r>
            <a:endParaRPr lang="en-US" sz="3200" dirty="0">
              <a:latin typeface="Times New Roman" pitchFamily="18" charset="0"/>
              <a:cs typeface="Times New Roman" pitchFamily="18" charset="0"/>
            </a:endParaRPr>
          </a:p>
        </p:txBody>
      </p:sp>
      <p:sp>
        <p:nvSpPr>
          <p:cNvPr id="9" name="Text Box 15"/>
          <p:cNvSpPr txBox="1">
            <a:spLocks noChangeArrowheads="1"/>
          </p:cNvSpPr>
          <p:nvPr/>
        </p:nvSpPr>
        <p:spPr bwMode="auto">
          <a:xfrm>
            <a:off x="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itchFamily="18" charset="0"/>
                <a:cs typeface="Times New Roman" pitchFamily="18" charset="0"/>
              </a:rPr>
              <a:t>Tập</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đọc</a:t>
            </a:r>
            <a:r>
              <a:rPr lang="en-US" sz="3200" b="1" u="sng" dirty="0">
                <a:solidFill>
                  <a:srgbClr val="0000FF"/>
                </a:solidFill>
                <a:latin typeface="Times New Roman" pitchFamily="18" charset="0"/>
                <a:cs typeface="Times New Roman" pitchFamily="18" charset="0"/>
              </a:rPr>
              <a:t> – </a:t>
            </a:r>
            <a:r>
              <a:rPr lang="en-US" sz="3200" b="1" u="sng" dirty="0" err="1">
                <a:solidFill>
                  <a:srgbClr val="0000FF"/>
                </a:solidFill>
                <a:latin typeface="Times New Roman" pitchFamily="18" charset="0"/>
                <a:cs typeface="Times New Roman" pitchFamily="18" charset="0"/>
              </a:rPr>
              <a:t>Kể</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chuyện</a:t>
            </a:r>
            <a:endParaRPr lang="en-US" sz="3200" u="sng" dirty="0">
              <a:solidFill>
                <a:srgbClr val="0000FF"/>
              </a:solidFill>
              <a:latin typeface="Times New Roman" pitchFamily="18" charset="0"/>
              <a:cs typeface="Times New Roman" pitchFamily="18" charset="0"/>
            </a:endParaRPr>
          </a:p>
        </p:txBody>
      </p:sp>
      <p:sp>
        <p:nvSpPr>
          <p:cNvPr id="10" name="Text Box 16"/>
          <p:cNvSpPr txBox="1">
            <a:spLocks noChangeArrowheads="1"/>
          </p:cNvSpPr>
          <p:nvPr/>
        </p:nvSpPr>
        <p:spPr bwMode="auto">
          <a:xfrm>
            <a:off x="0" y="97735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smtClean="0">
                <a:solidFill>
                  <a:srgbClr val="FF0000"/>
                </a:solidFill>
                <a:latin typeface="Times New Roman" pitchFamily="18" charset="0"/>
                <a:cs typeface="Times New Roman" pitchFamily="18" charset="0"/>
              </a:rPr>
              <a:t>Gặp</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gỡ</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Lúc</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xăm</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bua</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600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30" name="WordArt 10"/>
          <p:cNvSpPr>
            <a:spLocks noChangeArrowheads="1" noChangeShapeType="1" noTextEdit="1"/>
          </p:cNvSpPr>
          <p:nvPr/>
        </p:nvSpPr>
        <p:spPr bwMode="auto">
          <a:xfrm>
            <a:off x="990600" y="914400"/>
            <a:ext cx="6934200" cy="5257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Impact"/>
              </a:rPr>
              <a:t>CHÀO CÁC EM !</a:t>
            </a:r>
          </a:p>
        </p:txBody>
      </p:sp>
    </p:spTree>
    <p:extLst>
      <p:ext uri="{BB962C8B-B14F-4D97-AF65-F5344CB8AC3E}">
        <p14:creationId xmlns:p14="http://schemas.microsoft.com/office/powerpoint/2010/main" val="341029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79712" y="427455"/>
            <a:ext cx="3312368" cy="584775"/>
          </a:xfrm>
          <a:prstGeom prst="rect">
            <a:avLst/>
          </a:prstGeom>
          <a:noFill/>
        </p:spPr>
        <p:txBody>
          <a:bodyPr wrap="square" rtlCol="0">
            <a:spAutoFit/>
          </a:bodyPr>
          <a:lstStyle/>
          <a:p>
            <a:r>
              <a:rPr lang="en-US" sz="3200" b="1" u="sng" dirty="0" err="1">
                <a:solidFill>
                  <a:srgbClr val="CC0000"/>
                </a:solidFill>
                <a:latin typeface="Times New Roman" pitchFamily="18" charset="0"/>
                <a:cs typeface="Times New Roman" pitchFamily="18" charset="0"/>
              </a:rPr>
              <a:t>Luyện</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đọc</a:t>
            </a:r>
            <a:endParaRPr lang="vi-VN" sz="3200" b="1" u="sng" dirty="0">
              <a:solidFill>
                <a:srgbClr val="CC0000"/>
              </a:solidFill>
              <a:latin typeface="Times New Roman" pitchFamily="18" charset="0"/>
              <a:cs typeface="Times New Roman" pitchFamily="18" charset="0"/>
            </a:endParaRPr>
          </a:p>
        </p:txBody>
      </p:sp>
      <p:sp>
        <p:nvSpPr>
          <p:cNvPr id="2" name="TextBox 1"/>
          <p:cNvSpPr txBox="1"/>
          <p:nvPr/>
        </p:nvSpPr>
        <p:spPr>
          <a:xfrm>
            <a:off x="2189949" y="1268760"/>
            <a:ext cx="3102131" cy="3785652"/>
          </a:xfrm>
          <a:prstGeom prst="rect">
            <a:avLst/>
          </a:prstGeom>
          <a:noFill/>
        </p:spPr>
        <p:txBody>
          <a:bodyPr wrap="none" rtlCol="0">
            <a:spAutoFit/>
          </a:bodyPr>
          <a:lstStyle/>
          <a:p>
            <a:pPr>
              <a:lnSpc>
                <a:spcPct val="150000"/>
              </a:lnSpc>
            </a:pPr>
            <a:r>
              <a:rPr lang="en-US" sz="3200" b="1" dirty="0">
                <a:latin typeface="Times New Roman" pitchFamily="18" charset="0"/>
                <a:cs typeface="Times New Roman" pitchFamily="18" charset="0"/>
              </a:rPr>
              <a:t>Lúc – xăm – bua</a:t>
            </a:r>
          </a:p>
          <a:p>
            <a:pPr>
              <a:lnSpc>
                <a:spcPct val="150000"/>
              </a:lnSpc>
            </a:pPr>
            <a:r>
              <a:rPr lang="en-US" sz="3200" b="1" dirty="0">
                <a:latin typeface="Times New Roman" pitchFamily="18" charset="0"/>
                <a:cs typeface="Times New Roman" pitchFamily="18" charset="0"/>
              </a:rPr>
              <a:t>Mô – ni – ca</a:t>
            </a:r>
          </a:p>
          <a:p>
            <a:pPr>
              <a:lnSpc>
                <a:spcPct val="150000"/>
              </a:lnSpc>
            </a:pPr>
            <a:r>
              <a:rPr lang="en-US" sz="3200" b="1" dirty="0" err="1">
                <a:latin typeface="Times New Roman" pitchFamily="18" charset="0"/>
                <a:cs typeface="Times New Roman" pitchFamily="18" charset="0"/>
              </a:rPr>
              <a:t>Giét</a:t>
            </a:r>
            <a:r>
              <a:rPr lang="en-US" sz="3200" b="1" dirty="0">
                <a:latin typeface="Times New Roman" pitchFamily="18" charset="0"/>
                <a:cs typeface="Times New Roman" pitchFamily="18" charset="0"/>
              </a:rPr>
              <a:t> – xi – ca</a:t>
            </a:r>
          </a:p>
          <a:p>
            <a:pPr>
              <a:lnSpc>
                <a:spcPct val="150000"/>
              </a:lnSpc>
            </a:pPr>
            <a:r>
              <a:rPr lang="en-US" sz="3200" b="1" dirty="0">
                <a:latin typeface="Times New Roman" pitchFamily="18" charset="0"/>
                <a:cs typeface="Times New Roman" pitchFamily="18" charset="0"/>
              </a:rPr>
              <a:t>In – tơ – nét</a:t>
            </a:r>
          </a:p>
          <a:p>
            <a:pPr>
              <a:lnSpc>
                <a:spcPct val="150000"/>
              </a:lnSpc>
            </a:pPr>
            <a:r>
              <a:rPr lang="en-US" sz="3200" b="1" dirty="0">
                <a:latin typeface="Times New Roman" pitchFamily="18" charset="0"/>
                <a:cs typeface="Times New Roman" pitchFamily="18" charset="0"/>
              </a:rPr>
              <a:t>Tơ - rưng</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30307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algn="ct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LUYỆN ĐỌC CÂU</a:t>
            </a:r>
          </a:p>
        </p:txBody>
      </p:sp>
    </p:spTree>
    <p:extLst>
      <p:ext uri="{BB962C8B-B14F-4D97-AF65-F5344CB8AC3E}">
        <p14:creationId xmlns:p14="http://schemas.microsoft.com/office/powerpoint/2010/main" val="577888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宋体"/>
                <a:cs typeface="Times New Roman" panose="02020603050405020304" pitchFamily="18" charset="0"/>
              </a:rPr>
              <a:t>LUYỆN ĐỌC ĐOẠN</a:t>
            </a:r>
          </a:p>
        </p:txBody>
      </p:sp>
    </p:spTree>
    <p:extLst>
      <p:ext uri="{BB962C8B-B14F-4D97-AF65-F5344CB8AC3E}">
        <p14:creationId xmlns:p14="http://schemas.microsoft.com/office/powerpoint/2010/main" val="36387306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6080" y="447055"/>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16024" y="1340768"/>
            <a:ext cx="8665114" cy="1323439"/>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Nam</a:t>
            </a:r>
            <a:r>
              <a:rPr lang="en-US" sz="3200" b="1" dirty="0">
                <a:solidFill>
                  <a:schemeClr val="tx2">
                    <a:lumMod val="75000"/>
                  </a:schemeClr>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a:t>
            </a:r>
            <a:r>
              <a:rPr lang="en-US" sz="2400" b="1" dirty="0" err="1">
                <a:solidFill>
                  <a:schemeClr val="tx2">
                    <a:lumMod val="75000"/>
                  </a:schemeClr>
                </a:solidFill>
                <a:latin typeface="Times New Roman" pitchFamily="18" charset="0"/>
                <a:cs typeface="Times New Roman" pitchFamily="18" charset="0"/>
              </a:rPr>
              <a:t>Tiếng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và kể cho các em nghe những điều tốt đẹp về </a:t>
            </a:r>
            <a:r>
              <a:rPr lang="en-US" sz="2400" b="1" dirty="0" err="1">
                <a:solidFill>
                  <a:schemeClr val="tx2">
                    <a:lumMod val="75000"/>
                  </a:schemeClr>
                </a:solidFill>
                <a:latin typeface="Times New Roman" pitchFamily="18" charset="0"/>
                <a:cs typeface="Times New Roman" pitchFamily="18" charset="0"/>
              </a:rPr>
              <a:t>đất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nước</a:t>
            </a:r>
            <a:r>
              <a:rPr lang="en-US" sz="2400" b="1" dirty="0">
                <a:solidFill>
                  <a:schemeClr val="tx2">
                    <a:lumMod val="75000"/>
                  </a:schemeClr>
                </a:solidFill>
                <a:latin typeface="Times New Roman" pitchFamily="18" charset="0"/>
                <a:cs typeface="Times New Roman" pitchFamily="18" charset="0"/>
              </a:rPr>
              <a:t> và con người Việt Nam.</a:t>
            </a:r>
            <a:endParaRPr lang="vi-VN" sz="3200"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251520" y="3342476"/>
            <a:ext cx="8892480" cy="1200329"/>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a:t>
            </a:r>
            <a:r>
              <a:rPr lang="en-US" sz="2400" b="1" dirty="0" err="1">
                <a:solidFill>
                  <a:schemeClr val="tx2">
                    <a:lumMod val="75000"/>
                  </a:schemeClr>
                </a:solidFill>
                <a:latin typeface="Times New Roman" pitchFamily="18" charset="0"/>
                <a:cs typeface="Times New Roman" pitchFamily="18" charset="0"/>
              </a:rPr>
              <a:t>mịt</a:t>
            </a:r>
            <a:r>
              <a:rPr lang="en-US" sz="2400" b="1" dirty="0">
                <a:solidFill>
                  <a:schemeClr val="tx2">
                    <a:lumMod val="75000"/>
                  </a:schemeClr>
                </a:solidFill>
                <a:latin typeface="Times New Roman" pitchFamily="18" charset="0"/>
                <a:cs typeface="Times New Roman" pitchFamily="18" charset="0"/>
              </a:rPr>
              <a:t>, các em vẫn đứng vẫy tay chào lưu </a:t>
            </a:r>
            <a:r>
              <a:rPr lang="en-US" sz="2400" b="1" dirty="0" err="1">
                <a:solidFill>
                  <a:schemeClr val="tx2">
                    <a:lumMod val="75000"/>
                  </a:schemeClr>
                </a:solidFill>
                <a:latin typeface="Times New Roman" pitchFamily="18" charset="0"/>
                <a:cs typeface="Times New Roman" pitchFamily="18" charset="0"/>
              </a:rPr>
              <a:t>luyến</a:t>
            </a:r>
            <a:r>
              <a:rPr lang="en-US" sz="2400" b="1" dirty="0">
                <a:solidFill>
                  <a:schemeClr val="tx2">
                    <a:lumMod val="75000"/>
                  </a:schemeClr>
                </a:solidFill>
                <a:latin typeface="Times New Roman" pitchFamily="18" charset="0"/>
                <a:cs typeface="Times New Roman" pitchFamily="18" charset="0"/>
              </a:rPr>
              <a:t>, cho đến khi xe của </a:t>
            </a:r>
            <a:r>
              <a:rPr lang="en-US" sz="2400" b="1" dirty="0" err="1">
                <a:solidFill>
                  <a:schemeClr val="tx2">
                    <a:lumMod val="75000"/>
                  </a:schemeClr>
                </a:solidFill>
                <a:latin typeface="Times New Roman" pitchFamily="18" charset="0"/>
                <a:cs typeface="Times New Roman" pitchFamily="18" charset="0"/>
              </a:rPr>
              <a:t>chúng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tôi</a:t>
            </a:r>
            <a:r>
              <a:rPr lang="en-US" sz="2400" b="1" dirty="0">
                <a:solidFill>
                  <a:schemeClr val="tx2">
                    <a:lumMod val="75000"/>
                  </a:schemeClr>
                </a:solidFill>
                <a:latin typeface="Times New Roman" pitchFamily="18" charset="0"/>
                <a:cs typeface="Times New Roman" pitchFamily="18" charset="0"/>
              </a:rPr>
              <a:t> khuất hẳn trong </a:t>
            </a:r>
            <a:r>
              <a:rPr lang="en-US" sz="2400" b="1" dirty="0" err="1">
                <a:solidFill>
                  <a:schemeClr val="tx2">
                    <a:lumMod val="75000"/>
                  </a:schemeClr>
                </a:solidFill>
                <a:latin typeface="Times New Roman" pitchFamily="18" charset="0"/>
                <a:cs typeface="Times New Roman" pitchFamily="18" charset="0"/>
              </a:rPr>
              <a:t>dòng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người</a:t>
            </a:r>
            <a:r>
              <a:rPr lang="en-US" sz="2400" b="1" dirty="0">
                <a:solidFill>
                  <a:schemeClr val="tx2">
                    <a:lumMod val="75000"/>
                  </a:schemeClr>
                </a:solidFill>
                <a:latin typeface="Times New Roman" pitchFamily="18" charset="0"/>
                <a:cs typeface="Times New Roman" pitchFamily="18" charset="0"/>
              </a:rPr>
              <a:t> và xe cộ </a:t>
            </a:r>
            <a:r>
              <a:rPr lang="en-US" sz="2400" b="1" dirty="0" err="1">
                <a:solidFill>
                  <a:schemeClr val="tx2">
                    <a:lumMod val="75000"/>
                  </a:schemeClr>
                </a:solidFill>
                <a:latin typeface="Times New Roman" pitchFamily="18" charset="0"/>
                <a:cs typeface="Times New Roman" pitchFamily="18" charset="0"/>
              </a:rPr>
              <a:t>tấp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nập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của</a:t>
            </a:r>
            <a:r>
              <a:rPr lang="en-US" sz="2400" b="1" dirty="0">
                <a:solidFill>
                  <a:schemeClr val="tx2">
                    <a:lumMod val="75000"/>
                  </a:schemeClr>
                </a:solidFill>
                <a:latin typeface="Times New Roman" pitchFamily="18" charset="0"/>
                <a:cs typeface="Times New Roman" pitchFamily="18" charset="0"/>
              </a:rPr>
              <a:t> thành phố châu Âu hoa lệ, mến khách.</a:t>
            </a:r>
            <a:r>
              <a:rPr lang="en-US" sz="2000" b="1" dirty="0">
                <a:solidFill>
                  <a:schemeClr val="tx2">
                    <a:lumMod val="75000"/>
                  </a:schemeClr>
                </a:solidFill>
                <a:latin typeface="Times New Roman" pitchFamily="18" charset="0"/>
              </a:rPr>
              <a:t> </a:t>
            </a:r>
            <a:endParaRPr lang="en-US" sz="2800" b="1" dirty="0">
              <a:solidFill>
                <a:schemeClr val="tx2">
                  <a:lumMod val="75000"/>
                </a:schemeClr>
              </a:solidFill>
              <a:latin typeface="Times New Roman" pitchFamily="18" charset="0"/>
            </a:endParaRPr>
          </a:p>
        </p:txBody>
      </p:sp>
    </p:spTree>
    <p:extLst>
      <p:ext uri="{BB962C8B-B14F-4D97-AF65-F5344CB8AC3E}">
        <p14:creationId xmlns:p14="http://schemas.microsoft.com/office/powerpoint/2010/main" val="673671705"/>
      </p:ext>
    </p:extLst>
  </p:cSld>
  <p:clrMapOvr>
    <a:masterClrMapping/>
  </p:clrMapOvr>
  <p:transition advClick="0" advTm="3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677887"/>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27366" y="1988840"/>
            <a:ext cx="8665114" cy="1569660"/>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Việt Nam</a:t>
            </a:r>
            <a:r>
              <a:rPr lang="en-US" sz="32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Tiếng Việt</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và kể cho các em nghe những điều tốt đẹp về đất nước</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và con người Việt Nam</a:t>
            </a:r>
            <a:r>
              <a:rPr lang="en-US" sz="2400" b="1"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a:t>
            </a:r>
            <a:endParaRPr lang="vi-VN" sz="3200" b="1" dirty="0">
              <a:solidFill>
                <a:srgbClr val="FF0000"/>
              </a:solidFill>
              <a:latin typeface="Times New Roman" pitchFamily="18" charset="0"/>
              <a:cs typeface="Times New Roman" pitchFamily="18" charset="0"/>
            </a:endParaRPr>
          </a:p>
        </p:txBody>
      </p:sp>
      <p:sp>
        <p:nvSpPr>
          <p:cNvPr id="14" name="Rectangle 13"/>
          <p:cNvSpPr/>
          <p:nvPr/>
        </p:nvSpPr>
        <p:spPr>
          <a:xfrm>
            <a:off x="216024" y="4318064"/>
            <a:ext cx="8892480" cy="1631216"/>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mịt,</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các em vẫn đứng vẫy tay chào lưu luyến</a:t>
            </a:r>
            <a:r>
              <a:rPr lang="en-US" sz="2400" b="1"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cho đến khi xe của chúng tôi/ khuất hẳn trong dòng người</a:t>
            </a:r>
            <a:r>
              <a:rPr lang="en-US" sz="3200" b="1" dirty="0">
                <a:solidFill>
                  <a:srgbClr val="FF0000"/>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và xe cộ tấp nập</a:t>
            </a:r>
            <a:r>
              <a:rPr lang="en-US" sz="36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của thành phố châu Âu hoa lệ, mến khách.</a:t>
            </a:r>
            <a:r>
              <a:rPr lang="en-US" sz="2000" b="1" dirty="0">
                <a:solidFill>
                  <a:schemeClr val="tx2">
                    <a:lumMod val="75000"/>
                  </a:schemeClr>
                </a:solidFill>
                <a:latin typeface="Times New Roman" pitchFamily="18" charset="0"/>
              </a:rPr>
              <a:t> </a:t>
            </a:r>
            <a:r>
              <a:rPr lang="en-US" sz="2800" b="1" dirty="0">
                <a:solidFill>
                  <a:srgbClr val="FF0000"/>
                </a:solidFill>
                <a:latin typeface="Times New Roman" pitchFamily="18" charset="0"/>
              </a:rPr>
              <a:t>//</a:t>
            </a:r>
          </a:p>
        </p:txBody>
      </p:sp>
    </p:spTree>
    <p:extLst>
      <p:ext uri="{BB962C8B-B14F-4D97-AF65-F5344CB8AC3E}">
        <p14:creationId xmlns:p14="http://schemas.microsoft.com/office/powerpoint/2010/main" val="945025869"/>
      </p:ext>
    </p:extLst>
  </p:cSld>
  <p:clrMapOvr>
    <a:masterClrMapping/>
  </p:clrMapOvr>
  <p:transition advClick="0" advTm="300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405534"/>
            <a:ext cx="7308812" cy="830997"/>
          </a:xfrm>
          <a:prstGeom prst="rect">
            <a:avLst/>
          </a:prstGeom>
          <a:noFill/>
        </p:spPr>
        <p:txBody>
          <a:bodyPr wrap="square" rtlCol="0">
            <a:spAutoFit/>
          </a:bodyPr>
          <a:lstStyle/>
          <a:p>
            <a:r>
              <a:rPr lang="en-US" sz="2400" dirty="0" err="1">
                <a:solidFill>
                  <a:srgbClr val="FF0000"/>
                </a:solidFill>
              </a:rPr>
              <a:t>Lúc</a:t>
            </a:r>
            <a:r>
              <a:rPr lang="en-US" sz="2400" dirty="0">
                <a:solidFill>
                  <a:srgbClr val="FF0000"/>
                </a:solidFill>
              </a:rPr>
              <a:t>- </a:t>
            </a:r>
            <a:r>
              <a:rPr lang="en-US" sz="2400" dirty="0" err="1">
                <a:solidFill>
                  <a:srgbClr val="FF0000"/>
                </a:solidFill>
              </a:rPr>
              <a:t>xăm</a:t>
            </a:r>
            <a:r>
              <a:rPr lang="en-US" sz="2400" dirty="0">
                <a:solidFill>
                  <a:srgbClr val="FF0000"/>
                </a:solidFill>
              </a:rPr>
              <a:t>- </a:t>
            </a:r>
            <a:r>
              <a:rPr lang="en-US" sz="2400" dirty="0" err="1">
                <a:solidFill>
                  <a:srgbClr val="FF0000"/>
                </a:solidFill>
              </a:rPr>
              <a:t>bua</a:t>
            </a:r>
            <a:r>
              <a:rPr lang="en-US" sz="2400" dirty="0"/>
              <a:t>: </a:t>
            </a:r>
            <a:r>
              <a:rPr lang="en-US" sz="2400" dirty="0" err="1"/>
              <a:t>một</a:t>
            </a:r>
            <a:r>
              <a:rPr lang="en-US" sz="2400" dirty="0"/>
              <a:t> </a:t>
            </a:r>
            <a:r>
              <a:rPr lang="en-US" sz="2400" dirty="0" err="1"/>
              <a:t>nước</a:t>
            </a:r>
            <a:r>
              <a:rPr lang="en-US" sz="2400" dirty="0"/>
              <a:t> </a:t>
            </a:r>
            <a:r>
              <a:rPr lang="en-US" sz="2400" dirty="0" err="1"/>
              <a:t>nhỏ</a:t>
            </a:r>
            <a:r>
              <a:rPr lang="en-US" sz="2400" dirty="0"/>
              <a:t> ở </a:t>
            </a:r>
            <a:r>
              <a:rPr lang="en-US" sz="2400" dirty="0" err="1"/>
              <a:t>châu</a:t>
            </a:r>
            <a:r>
              <a:rPr lang="en-US" sz="2400" dirty="0"/>
              <a:t> </a:t>
            </a:r>
            <a:r>
              <a:rPr lang="en-US" sz="2400" dirty="0" err="1"/>
              <a:t>Âu</a:t>
            </a:r>
            <a:r>
              <a:rPr lang="en-US" sz="2400" dirty="0"/>
              <a:t>, </a:t>
            </a:r>
            <a:r>
              <a:rPr lang="en-US" sz="2400" dirty="0" err="1"/>
              <a:t>cạnh</a:t>
            </a:r>
            <a:r>
              <a:rPr lang="en-US" sz="2400" dirty="0"/>
              <a:t> </a:t>
            </a:r>
            <a:r>
              <a:rPr lang="en-US" sz="2400" dirty="0" err="1"/>
              <a:t>các</a:t>
            </a:r>
            <a:r>
              <a:rPr lang="en-US" sz="2400" dirty="0"/>
              <a:t> </a:t>
            </a:r>
            <a:r>
              <a:rPr lang="en-US" sz="2400" dirty="0" err="1"/>
              <a:t>nước</a:t>
            </a:r>
            <a:r>
              <a:rPr lang="en-US" sz="2400" dirty="0"/>
              <a:t> </a:t>
            </a:r>
            <a:r>
              <a:rPr lang="en-US" sz="2400" dirty="0" err="1"/>
              <a:t>Bỉ</a:t>
            </a:r>
            <a:r>
              <a:rPr lang="en-US" sz="2400" dirty="0"/>
              <a:t>, </a:t>
            </a:r>
            <a:r>
              <a:rPr lang="en-US" sz="2400" dirty="0" err="1"/>
              <a:t>Đức</a:t>
            </a:r>
            <a:r>
              <a:rPr lang="en-US" sz="2400" dirty="0"/>
              <a:t> </a:t>
            </a:r>
            <a:r>
              <a:rPr lang="en-US" sz="2400" dirty="0" err="1"/>
              <a:t>và</a:t>
            </a:r>
            <a:r>
              <a:rPr lang="en-US" sz="2400" dirty="0"/>
              <a:t> </a:t>
            </a:r>
            <a:r>
              <a:rPr lang="en-US" sz="2400" dirty="0" err="1"/>
              <a:t>Pháp</a:t>
            </a:r>
            <a:endParaRPr lang="en-US" sz="2400" dirty="0"/>
          </a:p>
        </p:txBody>
      </p:sp>
      <p:sp>
        <p:nvSpPr>
          <p:cNvPr id="3" name="TextBox 2"/>
          <p:cNvSpPr txBox="1"/>
          <p:nvPr/>
        </p:nvSpPr>
        <p:spPr>
          <a:xfrm>
            <a:off x="900216" y="1270501"/>
            <a:ext cx="7056160" cy="461665"/>
          </a:xfrm>
          <a:prstGeom prst="rect">
            <a:avLst/>
          </a:prstGeom>
          <a:noFill/>
        </p:spPr>
        <p:txBody>
          <a:bodyPr wrap="square" rtlCol="0">
            <a:spAutoFit/>
          </a:bodyPr>
          <a:lstStyle/>
          <a:p>
            <a:r>
              <a:rPr lang="en-US" sz="2400" dirty="0" err="1">
                <a:solidFill>
                  <a:srgbClr val="FF0000"/>
                </a:solidFill>
              </a:rPr>
              <a:t>Lớp</a:t>
            </a:r>
            <a:r>
              <a:rPr lang="en-US" sz="2400" dirty="0">
                <a:solidFill>
                  <a:srgbClr val="FF0000"/>
                </a:solidFill>
              </a:rPr>
              <a:t> 6</a:t>
            </a:r>
            <a:r>
              <a:rPr lang="en-US" sz="2400" dirty="0"/>
              <a:t>: </a:t>
            </a:r>
            <a:r>
              <a:rPr lang="en-US" sz="2400" dirty="0" err="1"/>
              <a:t>lớp</a:t>
            </a:r>
            <a:r>
              <a:rPr lang="en-US" sz="2400" dirty="0"/>
              <a:t> </a:t>
            </a:r>
            <a:r>
              <a:rPr lang="en-US" sz="2400" dirty="0" err="1"/>
              <a:t>cuối</a:t>
            </a:r>
            <a:r>
              <a:rPr lang="en-US" sz="2400" dirty="0"/>
              <a:t> </a:t>
            </a:r>
            <a:r>
              <a:rPr lang="en-US" sz="2400" dirty="0" err="1"/>
              <a:t>bậc</a:t>
            </a:r>
            <a:r>
              <a:rPr lang="en-US" sz="2400" dirty="0"/>
              <a:t> </a:t>
            </a:r>
            <a:r>
              <a:rPr lang="en-US" sz="2400" dirty="0" err="1"/>
              <a:t>tiểu</a:t>
            </a:r>
            <a:r>
              <a:rPr lang="en-US" sz="2400" dirty="0"/>
              <a:t> </a:t>
            </a:r>
            <a:r>
              <a:rPr lang="en-US" sz="2400" dirty="0" err="1"/>
              <a:t>học</a:t>
            </a:r>
            <a:r>
              <a:rPr lang="en-US" sz="2400" dirty="0"/>
              <a:t> ở </a:t>
            </a:r>
            <a:r>
              <a:rPr lang="en-US" sz="2400" dirty="0" err="1"/>
              <a:t>Lúc</a:t>
            </a:r>
            <a:r>
              <a:rPr lang="en-US" sz="2400" dirty="0"/>
              <a:t> – </a:t>
            </a:r>
            <a:r>
              <a:rPr lang="en-US" sz="2400" dirty="0" err="1"/>
              <a:t>xăm</a:t>
            </a:r>
            <a:r>
              <a:rPr lang="en-US" sz="2400" dirty="0"/>
              <a:t> – </a:t>
            </a:r>
            <a:r>
              <a:rPr lang="en-US" sz="2400" dirty="0" err="1"/>
              <a:t>bua</a:t>
            </a:r>
            <a:r>
              <a:rPr lang="en-US" sz="2400" dirty="0"/>
              <a:t>.</a:t>
            </a:r>
          </a:p>
        </p:txBody>
      </p:sp>
      <p:sp>
        <p:nvSpPr>
          <p:cNvPr id="4" name="TextBox 3"/>
          <p:cNvSpPr txBox="1"/>
          <p:nvPr/>
        </p:nvSpPr>
        <p:spPr>
          <a:xfrm>
            <a:off x="900216" y="1974529"/>
            <a:ext cx="7056160" cy="461665"/>
          </a:xfrm>
          <a:prstGeom prst="rect">
            <a:avLst/>
          </a:prstGeom>
          <a:noFill/>
        </p:spPr>
        <p:txBody>
          <a:bodyPr wrap="square" rtlCol="0">
            <a:spAutoFit/>
          </a:bodyPr>
          <a:lstStyle/>
          <a:p>
            <a:r>
              <a:rPr lang="en-US" sz="2400" b="1" dirty="0" err="1">
                <a:solidFill>
                  <a:srgbClr val="FF0000"/>
                </a:solidFill>
              </a:rPr>
              <a:t>Sưu</a:t>
            </a:r>
            <a:r>
              <a:rPr lang="en-US" sz="2400" b="1" dirty="0">
                <a:solidFill>
                  <a:srgbClr val="FF0000"/>
                </a:solidFill>
              </a:rPr>
              <a:t> </a:t>
            </a:r>
            <a:r>
              <a:rPr lang="en-US" sz="2400" b="1" dirty="0" err="1">
                <a:solidFill>
                  <a:srgbClr val="FF0000"/>
                </a:solidFill>
              </a:rPr>
              <a:t>tầm</a:t>
            </a:r>
            <a:r>
              <a:rPr lang="en-US" sz="2400" dirty="0"/>
              <a:t>: </a:t>
            </a:r>
            <a:r>
              <a:rPr lang="en-US" sz="2400" dirty="0" err="1"/>
              <a:t>tìm</a:t>
            </a:r>
            <a:r>
              <a:rPr lang="en-US" sz="2400" dirty="0"/>
              <a:t> </a:t>
            </a:r>
            <a:r>
              <a:rPr lang="en-US" sz="2400" dirty="0" err="1"/>
              <a:t>kiếm</a:t>
            </a:r>
            <a:r>
              <a:rPr lang="en-US" sz="2400" dirty="0"/>
              <a:t>, </a:t>
            </a:r>
            <a:r>
              <a:rPr lang="en-US" sz="2400" dirty="0" err="1"/>
              <a:t>góp</a:t>
            </a:r>
            <a:r>
              <a:rPr lang="en-US" sz="2400" dirty="0"/>
              <a:t> </a:t>
            </a:r>
            <a:r>
              <a:rPr lang="en-US" sz="2400" dirty="0" err="1"/>
              <a:t>nhặt</a:t>
            </a:r>
            <a:r>
              <a:rPr lang="en-US" sz="2400" dirty="0"/>
              <a:t> </a:t>
            </a:r>
            <a:r>
              <a:rPr lang="en-US" sz="2400" dirty="0" err="1"/>
              <a:t>lại</a:t>
            </a:r>
            <a:r>
              <a:rPr lang="en-US" sz="2400" dirty="0"/>
              <a:t>.</a:t>
            </a:r>
          </a:p>
        </p:txBody>
      </p:sp>
      <p:sp>
        <p:nvSpPr>
          <p:cNvPr id="5" name="TextBox 4"/>
          <p:cNvSpPr txBox="1"/>
          <p:nvPr/>
        </p:nvSpPr>
        <p:spPr>
          <a:xfrm>
            <a:off x="900216" y="2721694"/>
            <a:ext cx="7056160" cy="830997"/>
          </a:xfrm>
          <a:prstGeom prst="rect">
            <a:avLst/>
          </a:prstGeom>
          <a:noFill/>
        </p:spPr>
        <p:txBody>
          <a:bodyPr wrap="square" rtlCol="0">
            <a:spAutoFit/>
          </a:bodyPr>
          <a:lstStyle/>
          <a:p>
            <a:r>
              <a:rPr lang="en-US" sz="2400" b="1" dirty="0" err="1">
                <a:solidFill>
                  <a:srgbClr val="FF0000"/>
                </a:solidFill>
              </a:rPr>
              <a:t>Đàn</a:t>
            </a:r>
            <a:r>
              <a:rPr lang="en-US" sz="2400" b="1" dirty="0">
                <a:solidFill>
                  <a:srgbClr val="FF0000"/>
                </a:solidFill>
              </a:rPr>
              <a:t>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rưng</a:t>
            </a:r>
            <a:r>
              <a:rPr lang="en-US" sz="2400" dirty="0"/>
              <a:t>: </a:t>
            </a:r>
            <a:r>
              <a:rPr lang="en-US" sz="2400" dirty="0" err="1"/>
              <a:t>một</a:t>
            </a:r>
            <a:r>
              <a:rPr lang="en-US" sz="2400" dirty="0"/>
              <a:t> </a:t>
            </a:r>
            <a:r>
              <a:rPr lang="en-US" sz="2400" dirty="0" err="1"/>
              <a:t>nhạc</a:t>
            </a:r>
            <a:r>
              <a:rPr lang="en-US" sz="2400" dirty="0"/>
              <a:t> </a:t>
            </a:r>
            <a:r>
              <a:rPr lang="en-US" sz="2400" dirty="0" err="1"/>
              <a:t>cụ</a:t>
            </a:r>
            <a:r>
              <a:rPr lang="en-US" sz="2400" dirty="0"/>
              <a:t> </a:t>
            </a:r>
            <a:r>
              <a:rPr lang="en-US" sz="2400" dirty="0" err="1"/>
              <a:t>dân</a:t>
            </a:r>
            <a:r>
              <a:rPr lang="en-US" sz="2400" dirty="0"/>
              <a:t> </a:t>
            </a:r>
            <a:r>
              <a:rPr lang="en-US" sz="2400" dirty="0" err="1"/>
              <a:t>tộc</a:t>
            </a:r>
            <a:r>
              <a:rPr lang="en-US" sz="2400" dirty="0"/>
              <a:t> ở </a:t>
            </a:r>
            <a:r>
              <a:rPr lang="en-US" sz="2400" dirty="0" err="1"/>
              <a:t>Tây</a:t>
            </a:r>
            <a:r>
              <a:rPr lang="en-US" sz="2400" dirty="0"/>
              <a:t> </a:t>
            </a:r>
            <a:r>
              <a:rPr lang="en-US" sz="2400" dirty="0" err="1"/>
              <a:t>Nguyên</a:t>
            </a:r>
            <a:endParaRPr lang="en-US" sz="2400" dirty="0"/>
          </a:p>
        </p:txBody>
      </p:sp>
      <p:sp>
        <p:nvSpPr>
          <p:cNvPr id="6" name="TextBox 5"/>
          <p:cNvSpPr txBox="1"/>
          <p:nvPr/>
        </p:nvSpPr>
        <p:spPr>
          <a:xfrm>
            <a:off x="956586" y="3674799"/>
            <a:ext cx="6999789" cy="461665"/>
          </a:xfrm>
          <a:prstGeom prst="rect">
            <a:avLst/>
          </a:prstGeom>
          <a:noFill/>
        </p:spPr>
        <p:txBody>
          <a:bodyPr wrap="square" rtlCol="0">
            <a:spAutoFit/>
          </a:bodyPr>
          <a:lstStyle/>
          <a:p>
            <a:r>
              <a:rPr lang="en-US" sz="2400" b="1" dirty="0">
                <a:solidFill>
                  <a:srgbClr val="FF0000"/>
                </a:solidFill>
              </a:rPr>
              <a:t>In –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nét</a:t>
            </a:r>
            <a:r>
              <a:rPr lang="en-US" sz="2400" dirty="0"/>
              <a:t>: </a:t>
            </a:r>
            <a:r>
              <a:rPr lang="en-US" sz="2400" dirty="0" err="1"/>
              <a:t>mạng</a:t>
            </a:r>
            <a:r>
              <a:rPr lang="en-US" sz="2400" dirty="0"/>
              <a:t> </a:t>
            </a:r>
            <a:r>
              <a:rPr lang="en-US" sz="2400" dirty="0" err="1"/>
              <a:t>thông</a:t>
            </a:r>
            <a:r>
              <a:rPr lang="en-US" sz="2400" dirty="0"/>
              <a:t> tin </a:t>
            </a:r>
            <a:r>
              <a:rPr lang="en-US" sz="2400" dirty="0" err="1"/>
              <a:t>máy</a:t>
            </a:r>
            <a:r>
              <a:rPr lang="en-US" sz="2400" dirty="0"/>
              <a:t> </a:t>
            </a:r>
            <a:r>
              <a:rPr lang="en-US" sz="2400" dirty="0" err="1"/>
              <a:t>tính</a:t>
            </a:r>
            <a:r>
              <a:rPr lang="en-US" sz="2400" dirty="0"/>
              <a:t> </a:t>
            </a:r>
            <a:r>
              <a:rPr lang="en-US" sz="2400" dirty="0" err="1"/>
              <a:t>toàn</a:t>
            </a:r>
            <a:r>
              <a:rPr lang="en-US" sz="2400" dirty="0"/>
              <a:t> </a:t>
            </a:r>
            <a:r>
              <a:rPr lang="en-US" sz="2400" dirty="0" err="1"/>
              <a:t>cầu</a:t>
            </a:r>
            <a:endParaRPr lang="en-US" sz="2400" dirty="0"/>
          </a:p>
        </p:txBody>
      </p:sp>
      <p:sp>
        <p:nvSpPr>
          <p:cNvPr id="7" name="TextBox 6"/>
          <p:cNvSpPr txBox="1"/>
          <p:nvPr/>
        </p:nvSpPr>
        <p:spPr>
          <a:xfrm>
            <a:off x="956586" y="4365104"/>
            <a:ext cx="7143806" cy="830997"/>
          </a:xfrm>
          <a:prstGeom prst="rect">
            <a:avLst/>
          </a:prstGeom>
          <a:noFill/>
        </p:spPr>
        <p:txBody>
          <a:bodyPr wrap="square" rtlCol="0">
            <a:spAutoFit/>
          </a:bodyPr>
          <a:lstStyle/>
          <a:p>
            <a:r>
              <a:rPr lang="en-US" sz="2400" b="1" dirty="0" err="1">
                <a:solidFill>
                  <a:srgbClr val="FF0000"/>
                </a:solidFill>
              </a:rPr>
              <a:t>Tuyết</a:t>
            </a:r>
            <a:r>
              <a:rPr lang="en-US" sz="2400" dirty="0"/>
              <a:t>: </a:t>
            </a:r>
            <a:r>
              <a:rPr lang="en-US" sz="2400" dirty="0" err="1"/>
              <a:t>những</a:t>
            </a:r>
            <a:r>
              <a:rPr lang="en-US" sz="2400" dirty="0"/>
              <a:t> </a:t>
            </a:r>
            <a:r>
              <a:rPr lang="en-US" sz="2400" dirty="0" err="1"/>
              <a:t>hạt</a:t>
            </a:r>
            <a:r>
              <a:rPr lang="en-US" sz="2400" dirty="0"/>
              <a:t> </a:t>
            </a:r>
            <a:r>
              <a:rPr lang="en-US" sz="2400" dirty="0" err="1"/>
              <a:t>băng</a:t>
            </a:r>
            <a:r>
              <a:rPr lang="en-US" sz="2400" dirty="0"/>
              <a:t> </a:t>
            </a:r>
            <a:r>
              <a:rPr lang="en-US" sz="2400" dirty="0" err="1"/>
              <a:t>nhỏ</a:t>
            </a:r>
            <a:r>
              <a:rPr lang="en-US" sz="2400" dirty="0"/>
              <a:t>, </a:t>
            </a:r>
            <a:r>
              <a:rPr lang="en-US" sz="2400" dirty="0" err="1"/>
              <a:t>xốp</a:t>
            </a:r>
            <a:r>
              <a:rPr lang="en-US" sz="2400" dirty="0"/>
              <a:t>, </a:t>
            </a:r>
            <a:r>
              <a:rPr lang="en-US" sz="2400" dirty="0" err="1"/>
              <a:t>nhẹ</a:t>
            </a:r>
            <a:r>
              <a:rPr lang="en-US" sz="2400" dirty="0"/>
              <a:t>, </a:t>
            </a:r>
            <a:r>
              <a:rPr lang="en-US" sz="2400" dirty="0" err="1"/>
              <a:t>màu</a:t>
            </a:r>
            <a:r>
              <a:rPr lang="en-US" sz="2400" dirty="0"/>
              <a:t> </a:t>
            </a:r>
            <a:r>
              <a:rPr lang="en-US" sz="2400" dirty="0" err="1"/>
              <a:t>trắng</a:t>
            </a:r>
            <a:r>
              <a:rPr lang="en-US" sz="2400" dirty="0"/>
              <a:t>, </a:t>
            </a:r>
            <a:r>
              <a:rPr lang="en-US" sz="2400" dirty="0" err="1"/>
              <a:t>rơi</a:t>
            </a:r>
            <a:r>
              <a:rPr lang="en-US" sz="2400" dirty="0"/>
              <a:t> ở </a:t>
            </a:r>
            <a:r>
              <a:rPr lang="en-US" sz="2400" dirty="0" err="1"/>
              <a:t>vùng</a:t>
            </a:r>
            <a:r>
              <a:rPr lang="en-US" sz="2400" dirty="0"/>
              <a:t> </a:t>
            </a:r>
            <a:r>
              <a:rPr lang="en-US" sz="2400" dirty="0" err="1"/>
              <a:t>có</a:t>
            </a:r>
            <a:r>
              <a:rPr lang="en-US" sz="2400" dirty="0"/>
              <a:t> </a:t>
            </a:r>
            <a:r>
              <a:rPr lang="en-US" sz="2400" dirty="0" err="1"/>
              <a:t>khí</a:t>
            </a:r>
            <a:r>
              <a:rPr lang="en-US" sz="2400" dirty="0"/>
              <a:t> </a:t>
            </a:r>
            <a:r>
              <a:rPr lang="en-US" sz="2400" dirty="0" err="1"/>
              <a:t>hậu</a:t>
            </a:r>
            <a:r>
              <a:rPr lang="en-US" sz="2400" dirty="0"/>
              <a:t> </a:t>
            </a:r>
            <a:r>
              <a:rPr lang="en-US" sz="2400" dirty="0" err="1"/>
              <a:t>lạnh</a:t>
            </a:r>
            <a:endParaRPr lang="en-US" sz="2400" dirty="0"/>
          </a:p>
        </p:txBody>
      </p:sp>
      <p:sp>
        <p:nvSpPr>
          <p:cNvPr id="8" name="TextBox 7"/>
          <p:cNvSpPr txBox="1"/>
          <p:nvPr/>
        </p:nvSpPr>
        <p:spPr>
          <a:xfrm>
            <a:off x="935595" y="5465209"/>
            <a:ext cx="7020779" cy="830997"/>
          </a:xfrm>
          <a:prstGeom prst="rect">
            <a:avLst/>
          </a:prstGeom>
          <a:noFill/>
        </p:spPr>
        <p:txBody>
          <a:bodyPr wrap="square" rtlCol="0">
            <a:spAutoFit/>
          </a:bodyPr>
          <a:lstStyle/>
          <a:p>
            <a:r>
              <a:rPr lang="en-US" sz="2400" b="1" dirty="0" err="1">
                <a:solidFill>
                  <a:srgbClr val="FF0000"/>
                </a:solidFill>
              </a:rPr>
              <a:t>Hoa</a:t>
            </a:r>
            <a:r>
              <a:rPr lang="en-US" sz="2400" b="1" dirty="0">
                <a:solidFill>
                  <a:srgbClr val="FF0000"/>
                </a:solidFill>
              </a:rPr>
              <a:t> </a:t>
            </a:r>
            <a:r>
              <a:rPr lang="en-US" sz="2400" b="1" dirty="0" err="1">
                <a:solidFill>
                  <a:srgbClr val="FF0000"/>
                </a:solidFill>
              </a:rPr>
              <a:t>lệ</a:t>
            </a:r>
            <a:r>
              <a:rPr lang="en-US" sz="2400" dirty="0"/>
              <a:t>: (</a:t>
            </a:r>
            <a:r>
              <a:rPr lang="en-US" sz="2400" dirty="0" err="1"/>
              <a:t>nhà</a:t>
            </a:r>
            <a:r>
              <a:rPr lang="en-US" sz="2400" dirty="0"/>
              <a:t> </a:t>
            </a:r>
            <a:r>
              <a:rPr lang="en-US" sz="2400" dirty="0" err="1"/>
              <a:t>cửa</a:t>
            </a:r>
            <a:r>
              <a:rPr lang="en-US" sz="2400" dirty="0"/>
              <a:t>, </a:t>
            </a:r>
            <a:r>
              <a:rPr lang="en-US" sz="2400" dirty="0" err="1"/>
              <a:t>phố</a:t>
            </a:r>
            <a:r>
              <a:rPr lang="en-US" sz="2400" dirty="0"/>
              <a:t> </a:t>
            </a:r>
            <a:r>
              <a:rPr lang="en-US" sz="2400" dirty="0" err="1"/>
              <a:t>xá</a:t>
            </a:r>
            <a:r>
              <a:rPr lang="en-US" sz="2400" dirty="0"/>
              <a:t>) </a:t>
            </a:r>
            <a:r>
              <a:rPr lang="en-US" sz="2400" dirty="0" err="1"/>
              <a:t>đẹp</a:t>
            </a:r>
            <a:r>
              <a:rPr lang="en-US" sz="2400" dirty="0"/>
              <a:t> </a:t>
            </a:r>
            <a:r>
              <a:rPr lang="en-US" sz="2400" dirty="0" err="1"/>
              <a:t>lộng</a:t>
            </a:r>
            <a:r>
              <a:rPr lang="en-US" sz="2400" dirty="0"/>
              <a:t> </a:t>
            </a:r>
            <a:r>
              <a:rPr lang="en-US" sz="2400" dirty="0" err="1"/>
              <a:t>lẫy</a:t>
            </a:r>
            <a:r>
              <a:rPr lang="en-US" sz="2400" dirty="0"/>
              <a:t> </a:t>
            </a:r>
            <a:r>
              <a:rPr lang="en-US" sz="2400" dirty="0" err="1"/>
              <a:t>và</a:t>
            </a:r>
            <a:r>
              <a:rPr lang="en-US" sz="2400" dirty="0"/>
              <a:t> sang </a:t>
            </a:r>
            <a:r>
              <a:rPr lang="en-US" sz="2400" dirty="0" err="1"/>
              <a:t>trọng</a:t>
            </a:r>
            <a:endParaRPr lang="en-US" sz="2400" dirty="0"/>
          </a:p>
        </p:txBody>
      </p:sp>
    </p:spTree>
    <p:extLst>
      <p:ext uri="{BB962C8B-B14F-4D97-AF65-F5344CB8AC3E}">
        <p14:creationId xmlns:p14="http://schemas.microsoft.com/office/powerpoint/2010/main" val="1692781430"/>
      </p:ext>
    </p:extLst>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3424147"/>
  <p:tag name="VIOLETTITLE" val="Tuần 30. Gặp gỡ ở Lúc-xăm-bua"/>
  <p:tag name="VIOLETLESSON" val="82"/>
  <p:tag name="VIOLETCATID" val="2202"/>
  <p:tag name="VIOLETSUBJECT" val="Tập đọc 3"/>
  <p:tag name="VIOLETAUTHORID" val="14346446"/>
  <p:tag name="VIOLETAUTHORNAME" val="Phạm Văn Cương"/>
  <p:tag name="VIOLETAUTHORAVATAR" val="no_avatar.jpg"/>
  <p:tag name="VIOLETAUTHORADDRESS" val=" - "/>
  <p:tag name="VIOLETDATE" val="2022-04-05 20:58:15"/>
  <p:tag name="VIOLETHIT" val="960"/>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1867</TotalTime>
  <Words>1282</Words>
  <Application>Microsoft Office PowerPoint</Application>
  <PresentationFormat>On-screen Show (4:3)</PresentationFormat>
  <Paragraphs>78</Paragraphs>
  <Slides>30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SimSun</vt:lpstr>
      <vt:lpstr>Arial</vt:lpstr>
      <vt:lpstr>Calibri</vt:lpstr>
      <vt:lpstr>Impact</vt:lpstr>
      <vt:lpstr>Times New Roman</vt:lpstr>
      <vt:lpstr>Office Theme</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THUTUYEN</dc:creator>
  <cp:lastModifiedBy>Admin</cp:lastModifiedBy>
  <cp:revision>142</cp:revision>
  <dcterms:created xsi:type="dcterms:W3CDTF">2015-02-17T15:52:22Z</dcterms:created>
  <dcterms:modified xsi:type="dcterms:W3CDTF">2022-04-15T18:58:48Z</dcterms:modified>
</cp:coreProperties>
</file>