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5"/>
  </p:notesMasterIdLst>
  <p:sldIdLst>
    <p:sldId id="556" r:id="rId3"/>
    <p:sldId id="512" r:id="rId4"/>
    <p:sldId id="546" r:id="rId5"/>
    <p:sldId id="547" r:id="rId6"/>
    <p:sldId id="548" r:id="rId7"/>
    <p:sldId id="549" r:id="rId8"/>
    <p:sldId id="550" r:id="rId9"/>
    <p:sldId id="552" r:id="rId10"/>
    <p:sldId id="553" r:id="rId11"/>
    <p:sldId id="554" r:id="rId12"/>
    <p:sldId id="555" r:id="rId13"/>
    <p:sldId id="36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7" autoAdjust="0"/>
  </p:normalViewPr>
  <p:slideViewPr>
    <p:cSldViewPr>
      <p:cViewPr>
        <p:scale>
          <a:sx n="84" d="100"/>
          <a:sy n="84" d="100"/>
        </p:scale>
        <p:origin x="-90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DED3-7A71-44B5-A23F-04BD276A6A0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E49A-6AED-46BF-8EFD-A3F7DE59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9AF9B-E792-48C9-A4DB-0D0FC57A52B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19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DE49A-6AED-46BF-8EFD-A3F7DE595B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6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04D5E-3CBA-499C-8635-082A04CD97F7}" type="datetimeFigureOut">
              <a:rPr lang="en-US"/>
              <a:pPr>
                <a:defRPr/>
              </a:pPr>
              <a:t>4/18/2022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18EDE-B09C-446A-A667-1B64208A81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61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60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0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30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92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23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49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4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01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88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6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043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29A1-2507-4BCB-8769-FD470559CD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9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B99C5D-967B-49F0-8FAE-B3707F5FC77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5A4FC-7FDB-44DB-A622-5160B6D77D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FB7B-786F-4C42-81C1-80A266FD2F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82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WordArt 10"/>
          <p:cNvSpPr>
            <a:spLocks noChangeArrowheads="1" noChangeShapeType="1" noTextEdit="1"/>
          </p:cNvSpPr>
          <p:nvPr/>
        </p:nvSpPr>
        <p:spPr bwMode="auto">
          <a:xfrm>
            <a:off x="1" y="742950"/>
            <a:ext cx="3362325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7" name="WordArt 15"/>
          <p:cNvSpPr>
            <a:spLocks noChangeArrowheads="1" noChangeShapeType="1" noTextEdit="1"/>
          </p:cNvSpPr>
          <p:nvPr/>
        </p:nvSpPr>
        <p:spPr bwMode="auto">
          <a:xfrm>
            <a:off x="3362326" y="2286000"/>
            <a:ext cx="5354638" cy="15120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tỉ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lệ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(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)</a:t>
            </a:r>
            <a:r>
              <a:rPr lang="vi-V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8" name="Object 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3" y="2114550"/>
            <a:ext cx="7723188" cy="27527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-23382" y="117217"/>
            <a:ext cx="9167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TRƯỜNG TIỂU HỌC ÁI MỘ A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4892016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371600" y="590550"/>
            <a:ext cx="67437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* </a:t>
            </a:r>
            <a:r>
              <a:rPr lang="en-US" altLang="en-US" sz="1800" b="1" dirty="0" err="1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Bài</a:t>
            </a:r>
            <a:r>
              <a:rPr lang="en-US" altLang="en-US" sz="18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 3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Một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mảnh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đất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chữ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nhật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15m,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rộng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10m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được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vẽ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1 : 500.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Hỏi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đó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mỗi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cạnh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chữ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nhật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mấy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xăng-ti-mét</a:t>
            </a:r>
            <a:r>
              <a:rPr lang="en-US" altLang="en-US" sz="18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?</a:t>
            </a:r>
            <a:endParaRPr lang="en-US" altLang="en-US" sz="1800" dirty="0">
              <a:solidFill>
                <a:srgbClr val="0000FF"/>
              </a:solidFill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990600" y="1962150"/>
            <a:ext cx="6858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Bài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giải</a:t>
            </a:r>
            <a:endParaRPr lang="en-US" altLang="en-US" sz="2100" b="1" dirty="0">
              <a:solidFill>
                <a:srgbClr val="008000"/>
              </a:solidFill>
              <a:latin typeface="UTM-Aov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15 m = 1 500 cm; 10 m = 1 000cm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chữ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nhật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1 500 : 500 = 3 (cm)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 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rộng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chữ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nhật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1 000 : 500 = 2 (cm)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		        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Đáp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số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3 cm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				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Chiều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rộng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2 cm</a:t>
            </a:r>
            <a:endParaRPr lang="en-US" altLang="en-US" sz="2100" dirty="0">
              <a:solidFill>
                <a:srgbClr val="008000"/>
              </a:solidFill>
              <a:latin typeface="UTM-Aov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0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1143000" y="1428750"/>
            <a:ext cx="6858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- Muốn tìm độ dài thu nhỏ trên bản đồ ta làm như thế nào?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200150" y="2400300"/>
            <a:ext cx="6858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* Muốn tìm độ dài  thu nhỏ trên bản đồ, ta lấy độ dài thật chia cho tỉ lệ bản đồ.</a:t>
            </a:r>
          </a:p>
        </p:txBody>
      </p:sp>
    </p:spTree>
    <p:extLst>
      <p:ext uri="{BB962C8B-B14F-4D97-AF65-F5344CB8AC3E}">
        <p14:creationId xmlns:p14="http://schemas.microsoft.com/office/powerpoint/2010/main" val="301397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5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6477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1562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797" name="Group 8"/>
          <p:cNvGrpSpPr>
            <a:grpSpLocks noChangeAspect="1"/>
          </p:cNvGrpSpPr>
          <p:nvPr/>
        </p:nvGrpSpPr>
        <p:grpSpPr bwMode="auto">
          <a:xfrm>
            <a:off x="1676400" y="457200"/>
            <a:ext cx="2514600" cy="3592116"/>
            <a:chOff x="2527" y="6427"/>
            <a:chExt cx="11443" cy="8645"/>
          </a:xfrm>
        </p:grpSpPr>
        <p:sp>
          <p:nvSpPr>
            <p:cNvPr id="33800" name="AutoShape 9"/>
            <p:cNvSpPr>
              <a:spLocks noChangeAspect="1" noChangeArrowheads="1"/>
            </p:cNvSpPr>
            <p:nvPr/>
          </p:nvSpPr>
          <p:spPr bwMode="auto">
            <a:xfrm>
              <a:off x="2527" y="6427"/>
              <a:ext cx="11443" cy="8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vi-VN">
                <a:cs typeface="Arial" charset="0"/>
              </a:endParaRPr>
            </a:p>
          </p:txBody>
        </p:sp>
        <p:grpSp>
          <p:nvGrpSpPr>
            <p:cNvPr id="33801" name="Group 10"/>
            <p:cNvGrpSpPr>
              <a:grpSpLocks/>
            </p:cNvGrpSpPr>
            <p:nvPr/>
          </p:nvGrpSpPr>
          <p:grpSpPr bwMode="auto">
            <a:xfrm>
              <a:off x="2535" y="6428"/>
              <a:ext cx="11435" cy="8124"/>
              <a:chOff x="2535" y="6428"/>
              <a:chExt cx="11435" cy="8124"/>
            </a:xfrm>
          </p:grpSpPr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11735" y="12709"/>
                <a:ext cx="528" cy="537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4" name="AutoShape 12"/>
              <p:cNvSpPr>
                <a:spLocks noChangeArrowheads="1"/>
              </p:cNvSpPr>
              <p:nvPr/>
            </p:nvSpPr>
            <p:spPr bwMode="auto">
              <a:xfrm>
                <a:off x="2599" y="9413"/>
                <a:ext cx="665" cy="817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>
                <a:off x="11701" y="8074"/>
                <a:ext cx="615" cy="538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118" y="6839"/>
                <a:ext cx="527" cy="578"/>
              </a:xfrm>
              <a:prstGeom prst="irregularSeal1">
                <a:avLst/>
              </a:prstGeom>
              <a:gradFill rotWithShape="1">
                <a:gsLst>
                  <a:gs pos="0">
                    <a:srgbClr val="FF0066"/>
                  </a:gs>
                  <a:gs pos="100000">
                    <a:srgbClr val="FF0000">
                      <a:alpha val="3998"/>
                    </a:srgbClr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7" name="AutoShape 15"/>
              <p:cNvSpPr>
                <a:spLocks noChangeArrowheads="1"/>
              </p:cNvSpPr>
              <p:nvPr/>
            </p:nvSpPr>
            <p:spPr bwMode="auto">
              <a:xfrm>
                <a:off x="13175" y="8794"/>
                <a:ext cx="672" cy="593"/>
              </a:xfrm>
              <a:prstGeom prst="star5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FF0066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88" name="AutoShape 16"/>
              <p:cNvSpPr>
                <a:spLocks noChangeArrowheads="1"/>
              </p:cNvSpPr>
              <p:nvPr/>
            </p:nvSpPr>
            <p:spPr bwMode="auto">
              <a:xfrm>
                <a:off x="6869" y="12911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1907FD"/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9380" y="14038"/>
                <a:ext cx="528" cy="514"/>
              </a:xfrm>
              <a:prstGeom prst="irregularSeal1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0" name="AutoShape 18"/>
              <p:cNvSpPr>
                <a:spLocks noChangeArrowheads="1"/>
              </p:cNvSpPr>
              <p:nvPr/>
            </p:nvSpPr>
            <p:spPr bwMode="auto">
              <a:xfrm>
                <a:off x="9383" y="8075"/>
                <a:ext cx="672" cy="527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1" name="AutoShape 19"/>
              <p:cNvSpPr>
                <a:spLocks noChangeArrowheads="1"/>
              </p:cNvSpPr>
              <p:nvPr/>
            </p:nvSpPr>
            <p:spPr bwMode="auto">
              <a:xfrm>
                <a:off x="7172" y="8590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CC00CC">
                      <a:gamma/>
                      <a:shade val="46275"/>
                      <a:invGamma/>
                    </a:srgbClr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1" name="AutoShape 20"/>
              <p:cNvSpPr>
                <a:spLocks noChangeArrowheads="1"/>
              </p:cNvSpPr>
              <p:nvPr/>
            </p:nvSpPr>
            <p:spPr bwMode="auto">
              <a:xfrm>
                <a:off x="9334" y="12806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2" name="AutoShape 21"/>
              <p:cNvSpPr>
                <a:spLocks noChangeArrowheads="1"/>
              </p:cNvSpPr>
              <p:nvPr/>
            </p:nvSpPr>
            <p:spPr bwMode="auto">
              <a:xfrm>
                <a:off x="9421" y="694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00082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4" name="AutoShape 22"/>
              <p:cNvSpPr>
                <a:spLocks noChangeArrowheads="1"/>
              </p:cNvSpPr>
              <p:nvPr/>
            </p:nvSpPr>
            <p:spPr bwMode="auto">
              <a:xfrm>
                <a:off x="8689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5" name="AutoShape 23"/>
              <p:cNvSpPr>
                <a:spLocks noChangeArrowheads="1"/>
              </p:cNvSpPr>
              <p:nvPr/>
            </p:nvSpPr>
            <p:spPr bwMode="auto">
              <a:xfrm>
                <a:off x="11088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5" name="AutoShape 24"/>
              <p:cNvSpPr>
                <a:spLocks noChangeArrowheads="1"/>
              </p:cNvSpPr>
              <p:nvPr/>
            </p:nvSpPr>
            <p:spPr bwMode="auto">
              <a:xfrm>
                <a:off x="3021" y="6946"/>
                <a:ext cx="1150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6" name="AutoShape 25"/>
              <p:cNvSpPr>
                <a:spLocks noChangeArrowheads="1"/>
              </p:cNvSpPr>
              <p:nvPr/>
            </p:nvSpPr>
            <p:spPr bwMode="auto">
              <a:xfrm>
                <a:off x="12821" y="1198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7" name="AutoShape 26"/>
              <p:cNvSpPr>
                <a:spLocks noChangeArrowheads="1"/>
              </p:cNvSpPr>
              <p:nvPr/>
            </p:nvSpPr>
            <p:spPr bwMode="auto">
              <a:xfrm>
                <a:off x="5302" y="12395"/>
                <a:ext cx="614" cy="537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8" name="AutoShape 27"/>
              <p:cNvSpPr>
                <a:spLocks noChangeArrowheads="1"/>
              </p:cNvSpPr>
              <p:nvPr/>
            </p:nvSpPr>
            <p:spPr bwMode="auto">
              <a:xfrm>
                <a:off x="2535" y="797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9" name="AutoShape 28"/>
              <p:cNvSpPr>
                <a:spLocks noChangeArrowheads="1"/>
              </p:cNvSpPr>
              <p:nvPr/>
            </p:nvSpPr>
            <p:spPr bwMode="auto">
              <a:xfrm>
                <a:off x="12735" y="766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20" name="AutoShape 29"/>
              <p:cNvSpPr>
                <a:spLocks noChangeArrowheads="1"/>
              </p:cNvSpPr>
              <p:nvPr/>
            </p:nvSpPr>
            <p:spPr bwMode="auto">
              <a:xfrm>
                <a:off x="4535" y="13423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902" name="AutoShape 30"/>
              <p:cNvSpPr>
                <a:spLocks noChangeArrowheads="1"/>
              </p:cNvSpPr>
              <p:nvPr/>
            </p:nvSpPr>
            <p:spPr bwMode="auto">
              <a:xfrm>
                <a:off x="4239" y="6427"/>
                <a:ext cx="665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903" name="AutoShape 31"/>
              <p:cNvSpPr>
                <a:spLocks noChangeArrowheads="1"/>
              </p:cNvSpPr>
              <p:nvPr/>
            </p:nvSpPr>
            <p:spPr bwMode="auto">
              <a:xfrm>
                <a:off x="10235" y="13424"/>
                <a:ext cx="672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</p:grpSp>
      </p:grpSp>
      <p:sp>
        <p:nvSpPr>
          <p:cNvPr id="33798" name="Text Box 38"/>
          <p:cNvSpPr txBox="1">
            <a:spLocks noChangeArrowheads="1"/>
          </p:cNvSpPr>
          <p:nvPr/>
        </p:nvSpPr>
        <p:spPr bwMode="auto">
          <a:xfrm>
            <a:off x="1676400" y="2057400"/>
            <a:ext cx="624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b="1">
              <a:cs typeface="Arial" charset="0"/>
            </a:endParaRPr>
          </a:p>
        </p:txBody>
      </p:sp>
      <p:sp>
        <p:nvSpPr>
          <p:cNvPr id="33799" name="WordArt 39"/>
          <p:cNvSpPr>
            <a:spLocks noChangeArrowheads="1" noChangeShapeType="1" noTextEdit="1"/>
          </p:cNvSpPr>
          <p:nvPr/>
        </p:nvSpPr>
        <p:spPr bwMode="auto">
          <a:xfrm>
            <a:off x="492125" y="1469232"/>
            <a:ext cx="8077200" cy="137517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ĐÂY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THÚC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!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7380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72138" y="1308038"/>
            <a:ext cx="5287048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625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幼圆" panose="02010509060101010101" pitchFamily="49" charset="-122"/>
              </a:rPr>
              <a:t>KHỞI ĐỘNG</a:t>
            </a:r>
            <a:endParaRPr lang="zh-CN" altLang="en-US" sz="8625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SVN-Cheeseburga" pitchFamily="50" charset="0"/>
              <a:ea typeface="幼圆" panose="02010509060101010101" pitchFamily="49" charset="-122"/>
            </a:endParaRPr>
          </a:p>
        </p:txBody>
      </p:sp>
      <p:pic>
        <p:nvPicPr>
          <p:cNvPr id="68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6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813323" y="1981200"/>
            <a:ext cx="5893594" cy="2114550"/>
          </a:xfrm>
          <a:prstGeom prst="cloudCallout">
            <a:avLst>
              <a:gd name="adj1" fmla="val -57635"/>
              <a:gd name="adj2" fmla="val 69278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hởi</a:t>
            </a:r>
            <a:r>
              <a:rPr lang="en-US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1143000" y="0"/>
            <a:ext cx="6858000" cy="5143500"/>
            <a:chOff x="8" y="0"/>
            <a:chExt cx="5760" cy="4320"/>
          </a:xfrm>
        </p:grpSpPr>
        <p:pic>
          <p:nvPicPr>
            <p:cNvPr id="4101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0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4104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5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7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80706110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10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457200"/>
            <a:ext cx="789240" cy="148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428750" y="2686050"/>
            <a:ext cx="64960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latin typeface="UTM-Aov"/>
                <a:cs typeface="Times New Roman" panose="02020603050405020304" pitchFamily="18" charset="0"/>
              </a:rPr>
              <a:t>* Muốn tính độ dài thực tế trên mặt đất ta lấy độ dài thu nhỏ trên bản đồ  nhân với tỉ lệ bản đồ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485900" y="1596628"/>
            <a:ext cx="601036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-  Muốn tính độ dài thực tế trên mặt đất ta làm thế nào?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pic>
        <p:nvPicPr>
          <p:cNvPr id="5125" name="Picture 11" descr="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43000" y="3886200"/>
            <a:ext cx="1153504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2" descr="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00850" y="3829050"/>
            <a:ext cx="1153504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59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1143000" y="1153716"/>
            <a:ext cx="37040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1500" b="1" u="sng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* Bài toán 1</a:t>
            </a:r>
            <a:r>
              <a:rPr lang="en-US" altLang="en-US" sz="15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 Khoảng cách giữa hai điểm A và B trên sân trường là 20m. Trên bản đồ tỉ lệ 1 : 500, khoảng cách giữa hai điểm đó là mấy xăng-ti-mét ?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1143000" y="3028950"/>
            <a:ext cx="2114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Tỉ lệ 1: 500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1143000" y="4800600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 Muốn tính độ dài trên giấy ta làm như thế nào?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2343150" y="2343150"/>
            <a:ext cx="1028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3300"/>
                </a:solidFill>
                <a:latin typeface="UTM-Aov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1143000" y="3371850"/>
            <a:ext cx="2895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18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18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giấy</a:t>
            </a:r>
            <a:r>
              <a:rPr lang="en-US" altLang="en-US" sz="18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:…cm?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1143000" y="2686050"/>
            <a:ext cx="2400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 dài thật: 20 m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1143000" y="4400550"/>
            <a:ext cx="800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1:500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cho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biết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giấy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bằng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một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phần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mấy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thật</a:t>
            </a:r>
            <a:r>
              <a:rPr lang="en-US" altLang="en-US" sz="1800" b="1" dirty="0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1143000" y="3714750"/>
            <a:ext cx="685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 Độ dài thật là bao nhiêu?</a:t>
            </a:r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1142999" y="4057650"/>
            <a:ext cx="3704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-Tỉ lệ bản đồ là bao nhiêu?    </a:t>
            </a:r>
          </a:p>
        </p:txBody>
      </p:sp>
      <p:sp>
        <p:nvSpPr>
          <p:cNvPr id="6155" name="Line 56"/>
          <p:cNvSpPr>
            <a:spLocks noChangeShapeType="1"/>
          </p:cNvSpPr>
          <p:nvPr/>
        </p:nvSpPr>
        <p:spPr bwMode="auto">
          <a:xfrm>
            <a:off x="4847035" y="1644254"/>
            <a:ext cx="0" cy="2256234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>
              <a:latin typeface="UTM-Aov"/>
            </a:endParaRPr>
          </a:p>
        </p:txBody>
      </p:sp>
      <p:sp>
        <p:nvSpPr>
          <p:cNvPr id="6156" name="Line 57"/>
          <p:cNvSpPr>
            <a:spLocks noChangeShapeType="1"/>
          </p:cNvSpPr>
          <p:nvPr/>
        </p:nvSpPr>
        <p:spPr bwMode="auto">
          <a:xfrm>
            <a:off x="7361635" y="1619250"/>
            <a:ext cx="0" cy="225623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>
              <a:latin typeface="UTM-Aov"/>
            </a:endParaRPr>
          </a:p>
        </p:txBody>
      </p:sp>
      <p:sp>
        <p:nvSpPr>
          <p:cNvPr id="6157" name="Line 58"/>
          <p:cNvSpPr>
            <a:spLocks noChangeShapeType="1"/>
          </p:cNvSpPr>
          <p:nvPr/>
        </p:nvSpPr>
        <p:spPr bwMode="auto">
          <a:xfrm flipV="1">
            <a:off x="4847035" y="1644254"/>
            <a:ext cx="2514600" cy="238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>
              <a:latin typeface="UTM-Aov"/>
            </a:endParaRPr>
          </a:p>
        </p:txBody>
      </p:sp>
      <p:sp>
        <p:nvSpPr>
          <p:cNvPr id="6158" name="Line 59"/>
          <p:cNvSpPr>
            <a:spLocks noChangeShapeType="1"/>
          </p:cNvSpPr>
          <p:nvPr/>
        </p:nvSpPr>
        <p:spPr bwMode="auto">
          <a:xfrm>
            <a:off x="4837510" y="3867150"/>
            <a:ext cx="24574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>
              <a:latin typeface="UTM-Aov"/>
            </a:endParaRPr>
          </a:p>
        </p:txBody>
      </p: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4847035" y="1747838"/>
            <a:ext cx="2457450" cy="2256235"/>
            <a:chOff x="3681" y="1211"/>
            <a:chExt cx="2064" cy="1895"/>
          </a:xfrm>
        </p:grpSpPr>
        <p:grpSp>
          <p:nvGrpSpPr>
            <p:cNvPr id="6161" name="Group 70"/>
            <p:cNvGrpSpPr>
              <a:grpSpLocks/>
            </p:cNvGrpSpPr>
            <p:nvPr/>
          </p:nvGrpSpPr>
          <p:grpSpPr bwMode="auto">
            <a:xfrm>
              <a:off x="3681" y="1211"/>
              <a:ext cx="2064" cy="1895"/>
              <a:chOff x="3681" y="1211"/>
              <a:chExt cx="2064" cy="1895"/>
            </a:xfrm>
          </p:grpSpPr>
          <p:sp>
            <p:nvSpPr>
              <p:cNvPr id="7" name="Rectangle 55"/>
              <p:cNvSpPr>
                <a:spLocks noChangeArrowheads="1"/>
              </p:cNvSpPr>
              <p:nvPr/>
            </p:nvSpPr>
            <p:spPr bwMode="auto">
              <a:xfrm>
                <a:off x="3681" y="1211"/>
                <a:ext cx="2064" cy="1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sz="15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UTM-Aov"/>
                  </a:rPr>
                  <a:t>                                     </a:t>
                </a:r>
              </a:p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sz="15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UTM-Aov"/>
                  </a:rPr>
                  <a:t>                                    B</a:t>
                </a:r>
              </a:p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endParaRPr lang="en-US" sz="15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UTM-Aov"/>
                </a:endParaRPr>
              </a:p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sz="15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UTM-Aov"/>
                  </a:rPr>
                  <a:t>                        ? cm</a:t>
                </a:r>
              </a:p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sz="15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UTM-Aov"/>
                  </a:rPr>
                  <a:t>        A</a:t>
                </a:r>
              </a:p>
              <a:p>
                <a:pPr algn="just" eaLnBrk="1" hangingPunct="1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sz="15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UTM-Aov"/>
                  </a:rPr>
                  <a:t>                      </a:t>
                </a:r>
                <a:r>
                  <a:rPr lang="en-US" sz="1500" b="1" dirty="0" err="1">
                    <a:solidFill>
                      <a:srgbClr val="0000FF"/>
                    </a:solidFill>
                    <a:latin typeface="UTM-Aov"/>
                  </a:rPr>
                  <a:t>Tỉ</a:t>
                </a:r>
                <a:r>
                  <a:rPr lang="en-US" sz="1500" b="1" dirty="0">
                    <a:solidFill>
                      <a:srgbClr val="0000FF"/>
                    </a:solidFill>
                    <a:latin typeface="UTM-Aov"/>
                  </a:rPr>
                  <a:t> </a:t>
                </a:r>
                <a:r>
                  <a:rPr lang="en-US" sz="1500" b="1" dirty="0" err="1">
                    <a:solidFill>
                      <a:srgbClr val="0000FF"/>
                    </a:solidFill>
                    <a:latin typeface="UTM-Aov"/>
                  </a:rPr>
                  <a:t>lệ</a:t>
                </a:r>
                <a:r>
                  <a:rPr lang="en-US" sz="1500" b="1" dirty="0">
                    <a:solidFill>
                      <a:srgbClr val="0000FF"/>
                    </a:solidFill>
                    <a:latin typeface="UTM-Aov"/>
                  </a:rPr>
                  <a:t> 1 : 500</a:t>
                </a:r>
              </a:p>
            </p:txBody>
          </p:sp>
          <p:sp>
            <p:nvSpPr>
              <p:cNvPr id="6171" name="Line 24"/>
              <p:cNvSpPr>
                <a:spLocks noChangeShapeType="1"/>
              </p:cNvSpPr>
              <p:nvPr/>
            </p:nvSpPr>
            <p:spPr bwMode="auto">
              <a:xfrm flipV="1">
                <a:off x="4128" y="1536"/>
                <a:ext cx="1152" cy="677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>
                  <a:latin typeface="UTM-Aov"/>
                </a:endParaRPr>
              </a:p>
            </p:txBody>
          </p:sp>
        </p:grpSp>
        <p:grpSp>
          <p:nvGrpSpPr>
            <p:cNvPr id="6162" name="Group 32"/>
            <p:cNvGrpSpPr>
              <a:grpSpLocks/>
            </p:cNvGrpSpPr>
            <p:nvPr/>
          </p:nvGrpSpPr>
          <p:grpSpPr bwMode="auto">
            <a:xfrm>
              <a:off x="3888" y="1924"/>
              <a:ext cx="254" cy="288"/>
              <a:chOff x="3984" y="960"/>
              <a:chExt cx="254" cy="327"/>
            </a:xfrm>
          </p:grpSpPr>
          <p:sp>
            <p:nvSpPr>
              <p:cNvPr id="6167" name="AutoShape 25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6168" name="Line 26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>
                  <a:latin typeface="UTM-Aov"/>
                </a:endParaRPr>
              </a:p>
            </p:txBody>
          </p:sp>
          <p:sp>
            <p:nvSpPr>
              <p:cNvPr id="6169" name="Oval 31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34" cy="39"/>
              </a:xfrm>
              <a:prstGeom prst="ellips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6163" name="Group 33"/>
            <p:cNvGrpSpPr>
              <a:grpSpLocks/>
            </p:cNvGrpSpPr>
            <p:nvPr/>
          </p:nvGrpSpPr>
          <p:grpSpPr bwMode="auto">
            <a:xfrm>
              <a:off x="5040" y="1248"/>
              <a:ext cx="278" cy="305"/>
              <a:chOff x="3984" y="960"/>
              <a:chExt cx="278" cy="346"/>
            </a:xfrm>
          </p:grpSpPr>
          <p:sp>
            <p:nvSpPr>
              <p:cNvPr id="6164" name="AutoShape 34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6165" name="Line 35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>
                  <a:latin typeface="UTM-Aov"/>
                </a:endParaRPr>
              </a:p>
            </p:txBody>
          </p:sp>
          <p:sp>
            <p:nvSpPr>
              <p:cNvPr id="6166" name="Oval 36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58" cy="58"/>
              </a:xfrm>
              <a:prstGeom prst="ellips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48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8" grpId="0"/>
      <p:bldP spid="37916" grpId="0"/>
      <p:bldP spid="37917" grpId="0"/>
      <p:bldP spid="37919" grpId="0"/>
      <p:bldP spid="37920" grpId="0"/>
      <p:bldP spid="37921" grpId="0"/>
      <p:bldP spid="37921" grpId="1"/>
      <p:bldP spid="37927" grpId="0"/>
      <p:bldP spid="37927" grpId="1"/>
      <p:bldP spid="37928" grpId="0"/>
      <p:bldP spid="3792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64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56287"/>
              </p:ext>
            </p:extLst>
          </p:nvPr>
        </p:nvGraphicFramePr>
        <p:xfrm>
          <a:off x="4572000" y="1383506"/>
          <a:ext cx="2743200" cy="2263379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2633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                     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                           B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               ? cm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A    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       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                       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Tỉ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lệ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 : 500</a:t>
                      </a:r>
                    </a:p>
                  </a:txBody>
                  <a:tcPr marL="68580" marR="68580"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176" name="Group 37"/>
          <p:cNvGrpSpPr>
            <a:grpSpLocks/>
          </p:cNvGrpSpPr>
          <p:nvPr/>
        </p:nvGrpSpPr>
        <p:grpSpPr bwMode="auto">
          <a:xfrm>
            <a:off x="4857750" y="1457325"/>
            <a:ext cx="1702594" cy="1169194"/>
            <a:chOff x="3696" y="1344"/>
            <a:chExt cx="1430" cy="1114"/>
          </a:xfrm>
        </p:grpSpPr>
        <p:sp>
          <p:nvSpPr>
            <p:cNvPr id="7183" name="Line 24"/>
            <p:cNvSpPr>
              <a:spLocks noChangeShapeType="1"/>
            </p:cNvSpPr>
            <p:nvPr/>
          </p:nvSpPr>
          <p:spPr bwMode="auto">
            <a:xfrm flipV="1">
              <a:off x="3936" y="1680"/>
              <a:ext cx="1152" cy="76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grpSp>
          <p:nvGrpSpPr>
            <p:cNvPr id="7184" name="Group 32"/>
            <p:cNvGrpSpPr>
              <a:grpSpLocks/>
            </p:cNvGrpSpPr>
            <p:nvPr/>
          </p:nvGrpSpPr>
          <p:grpSpPr bwMode="auto">
            <a:xfrm>
              <a:off x="3696" y="2112"/>
              <a:ext cx="278" cy="346"/>
              <a:chOff x="3984" y="960"/>
              <a:chExt cx="278" cy="346"/>
            </a:xfrm>
          </p:grpSpPr>
          <p:sp>
            <p:nvSpPr>
              <p:cNvPr id="7189" name="AutoShape 25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7190" name="Line 26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>
                  <a:latin typeface="UTM-Aov"/>
                </a:endParaRPr>
              </a:p>
            </p:txBody>
          </p:sp>
          <p:sp>
            <p:nvSpPr>
              <p:cNvPr id="7191" name="Oval 31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58" cy="58"/>
              </a:xfrm>
              <a:prstGeom prst="ellips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7185" name="Group 33"/>
            <p:cNvGrpSpPr>
              <a:grpSpLocks/>
            </p:cNvGrpSpPr>
            <p:nvPr/>
          </p:nvGrpSpPr>
          <p:grpSpPr bwMode="auto">
            <a:xfrm>
              <a:off x="4848" y="1344"/>
              <a:ext cx="278" cy="346"/>
              <a:chOff x="3984" y="960"/>
              <a:chExt cx="278" cy="346"/>
            </a:xfrm>
          </p:grpSpPr>
          <p:sp>
            <p:nvSpPr>
              <p:cNvPr id="7186" name="AutoShape 34"/>
              <p:cNvSpPr>
                <a:spLocks noChangeArrowheads="1"/>
              </p:cNvSpPr>
              <p:nvPr/>
            </p:nvSpPr>
            <p:spPr bwMode="auto">
              <a:xfrm rot="5400000">
                <a:off x="4039" y="905"/>
                <a:ext cx="144" cy="253"/>
              </a:xfrm>
              <a:prstGeom prst="flowChartMerg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7187" name="Line 35"/>
              <p:cNvSpPr>
                <a:spLocks noChangeShapeType="1"/>
              </p:cNvSpPr>
              <p:nvPr/>
            </p:nvSpPr>
            <p:spPr bwMode="auto">
              <a:xfrm>
                <a:off x="4238" y="1104"/>
                <a:ext cx="0" cy="144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>
                  <a:latin typeface="UTM-Aov"/>
                </a:endParaRPr>
              </a:p>
            </p:txBody>
          </p:sp>
          <p:sp>
            <p:nvSpPr>
              <p:cNvPr id="7188" name="Oval 36"/>
              <p:cNvSpPr>
                <a:spLocks noChangeArrowheads="1"/>
              </p:cNvSpPr>
              <p:nvPr/>
            </p:nvSpPr>
            <p:spPr bwMode="auto">
              <a:xfrm>
                <a:off x="4204" y="1248"/>
                <a:ext cx="58" cy="58"/>
              </a:xfrm>
              <a:prstGeom prst="ellipse">
                <a:avLst/>
              </a:prstGeom>
              <a:solidFill>
                <a:srgbClr val="99CCFF"/>
              </a:solidFill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</a:endParaRPr>
              </a:p>
            </p:txBody>
          </p:sp>
        </p:grpSp>
      </p:grpSp>
      <p:sp>
        <p:nvSpPr>
          <p:cNvPr id="7177" name="Text Box 38"/>
          <p:cNvSpPr txBox="1">
            <a:spLocks noChangeArrowheads="1"/>
          </p:cNvSpPr>
          <p:nvPr/>
        </p:nvSpPr>
        <p:spPr bwMode="auto">
          <a:xfrm>
            <a:off x="1143000" y="171450"/>
            <a:ext cx="70866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100" b="1" u="sng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* </a:t>
            </a:r>
            <a:r>
              <a:rPr lang="en-US" altLang="en-US" sz="2100" b="1" u="sng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Bài</a:t>
            </a:r>
            <a:r>
              <a:rPr lang="en-US" altLang="en-US" sz="2100" b="1" u="sng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u="sng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toán</a:t>
            </a:r>
            <a:r>
              <a:rPr lang="en-US" altLang="en-US" sz="2100" b="1" u="sng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1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Khoảng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cách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giữa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hai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A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và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B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sân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trường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20m.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1 : 500,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khoảng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cách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giữa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hai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đó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mấy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xăng-ti-mét</a:t>
            </a: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828800" y="2971801"/>
            <a:ext cx="2343150" cy="444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en-US" sz="21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800100" y="3486150"/>
            <a:ext cx="47434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20m = 2000cm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3543300" y="4686300"/>
            <a:ext cx="24003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Đáp số: 4cm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2171700" y="4337447"/>
            <a:ext cx="33718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2000 : 500 = 4 (cm)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914400" y="3886200"/>
            <a:ext cx="70866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Khoảng cách giữa hai điểm A và B trên bản đồ là: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6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5" grpId="0"/>
      <p:bldP spid="5166" grpId="0"/>
      <p:bldP spid="5167" grpId="0"/>
      <p:bldP spid="5168" grpId="0"/>
      <p:bldP spid="51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143000" y="2686050"/>
            <a:ext cx="27432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1: 1 000 000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410891" y="1927622"/>
            <a:ext cx="2057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CC3300"/>
                </a:solidFill>
                <a:latin typeface="UTM-Aov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143000" y="3086100"/>
            <a:ext cx="30289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 dài trên giấy:…mm?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43000" y="2343150"/>
            <a:ext cx="30861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thật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41 km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1143000" y="3829050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 Độ dài thật là bao nhiêu?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143000" y="4343400"/>
            <a:ext cx="33147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A50021"/>
                </a:solidFill>
                <a:latin typeface="UTM-Aov"/>
                <a:cs typeface="Times New Roman" panose="02020603050405020304" pitchFamily="18" charset="0"/>
              </a:rPr>
              <a:t>-Tỉ lệ bản đồ là bao nhiêu?    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1257300" y="1072754"/>
            <a:ext cx="6743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* Bài toán 2</a:t>
            </a:r>
            <a:r>
              <a:rPr lang="en-US" altLang="en-US" sz="18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 Quãng đường từ trung tâm Hà Nội đến Sơn Tây là 41km.Trên bản đồ tỉ lệ 1 : 1 000 000,quãng đường đó dài bao nhiêu mi-li-mét ?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5429250" y="2000250"/>
            <a:ext cx="17145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4572000" y="2457450"/>
            <a:ext cx="35433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41km = 41 000 000 mm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343400" y="2857500"/>
            <a:ext cx="3657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Quãng đường Hà Nội – Sơn Tây trên bản đồ dài là: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114800" y="3600450"/>
            <a:ext cx="46482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41 000 000 : 1 000 000 = 41 (mm)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1143000" y="4376737"/>
            <a:ext cx="6858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FF0066"/>
                </a:solidFill>
                <a:latin typeface="UTM-Aov"/>
                <a:cs typeface="Times New Roman" panose="02020603050405020304" pitchFamily="18" charset="0"/>
              </a:rPr>
              <a:t>- Vậy muốn tìm độ dài trên bản đồ ta làm như thế nào?</a:t>
            </a:r>
            <a:endParaRPr lang="en-US" altLang="en-US" sz="2100" b="1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1285875" y="4325541"/>
            <a:ext cx="61150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* Muốn tìm độ dài  trên bản đồ ta lấy độ dài thật chia cho tỉ lệ bản đồ.</a:t>
            </a:r>
          </a:p>
        </p:txBody>
      </p:sp>
    </p:spTree>
    <p:extLst>
      <p:ext uri="{BB962C8B-B14F-4D97-AF65-F5344CB8AC3E}">
        <p14:creationId xmlns:p14="http://schemas.microsoft.com/office/powerpoint/2010/main" val="251900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6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/>
      <p:bldP spid="39946" grpId="0"/>
      <p:bldP spid="39947" grpId="0"/>
      <p:bldP spid="39948" grpId="0"/>
      <p:bldP spid="39949" grpId="0"/>
      <p:bldP spid="39949" grpId="1"/>
      <p:bldP spid="39950" grpId="0"/>
      <p:bldP spid="39950" grpId="1"/>
      <p:bldP spid="39951" grpId="0"/>
      <p:bldP spid="39953" grpId="0"/>
      <p:bldP spid="39954" grpId="0"/>
      <p:bldP spid="39955" grpId="0"/>
      <p:bldP spid="39956" grpId="0"/>
      <p:bldP spid="39958" grpId="0"/>
      <p:bldP spid="39958" grpId="1"/>
      <p:bldP spid="399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202531" y="910828"/>
            <a:ext cx="59436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u="sng">
                <a:solidFill>
                  <a:srgbClr val="0000CC"/>
                </a:solidFill>
                <a:latin typeface="UTM-Aov"/>
                <a:cs typeface="Times New Roman" panose="02020603050405020304" pitchFamily="18" charset="0"/>
              </a:rPr>
              <a:t>Bài  1</a:t>
            </a:r>
            <a:r>
              <a:rPr lang="en-US" altLang="en-US" sz="2100" b="1">
                <a:solidFill>
                  <a:srgbClr val="0000CC"/>
                </a:solidFill>
                <a:latin typeface="UTM-Aov"/>
                <a:cs typeface="Times New Roman" panose="02020603050405020304" pitchFamily="18" charset="0"/>
              </a:rPr>
              <a:t>:Viết số thích hợp vào chỗ chấm:</a:t>
            </a:r>
          </a:p>
        </p:txBody>
      </p:sp>
      <p:graphicFrame>
        <p:nvGraphicFramePr>
          <p:cNvPr id="4096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31555"/>
              </p:ext>
            </p:extLst>
          </p:nvPr>
        </p:nvGraphicFramePr>
        <p:xfrm>
          <a:off x="1257300" y="1428750"/>
          <a:ext cx="6629401" cy="1790700"/>
        </p:xfrm>
        <a:graphic>
          <a:graphicData uri="http://schemas.openxmlformats.org/drawingml/2006/table">
            <a:tbl>
              <a:tblPr/>
              <a:tblGrid>
                <a:gridCol w="1853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5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08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8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 dài thu nhỏ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1314450" y="1543050"/>
            <a:ext cx="17145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  <a:cs typeface="Times New Roman" panose="02020603050405020304" pitchFamily="18" charset="0"/>
              </a:rPr>
              <a:t>Tỉ lệ bản đồ</a:t>
            </a: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1257300" y="2114550"/>
            <a:ext cx="18859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  <a:cs typeface="Times New Roman" panose="02020603050405020304" pitchFamily="18" charset="0"/>
              </a:rPr>
              <a:t>Độ dài thật</a:t>
            </a:r>
          </a:p>
        </p:txBody>
      </p:sp>
      <p:sp>
        <p:nvSpPr>
          <p:cNvPr id="10267" name="Text Box 31"/>
          <p:cNvSpPr txBox="1">
            <a:spLocks noChangeArrowheads="1"/>
          </p:cNvSpPr>
          <p:nvPr/>
        </p:nvSpPr>
        <p:spPr bwMode="auto">
          <a:xfrm>
            <a:off x="1600200" y="2000250"/>
            <a:ext cx="14287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100" b="1">
              <a:solidFill>
                <a:srgbClr val="0000CC"/>
              </a:solidFill>
              <a:latin typeface="UTM-Aov"/>
            </a:endParaRP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3214688" y="1543050"/>
            <a:ext cx="1371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1 : 10 000</a:t>
            </a:r>
          </a:p>
        </p:txBody>
      </p:sp>
      <p:sp>
        <p:nvSpPr>
          <p:cNvPr id="40993" name="Text Box 33"/>
          <p:cNvSpPr txBox="1">
            <a:spLocks noChangeArrowheads="1"/>
          </p:cNvSpPr>
          <p:nvPr/>
        </p:nvSpPr>
        <p:spPr bwMode="auto">
          <a:xfrm>
            <a:off x="3143250" y="2686050"/>
            <a:ext cx="18859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     . . .    cm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5086350" y="1543050"/>
            <a:ext cx="12573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1 : 5 000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4857750" y="2743200"/>
            <a:ext cx="17716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>
                <a:solidFill>
                  <a:srgbClr val="0000CC"/>
                </a:solidFill>
                <a:latin typeface="UTM-Aov"/>
              </a:rPr>
              <a:t>   . . .   mm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6457950" y="1543050"/>
            <a:ext cx="14287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  1 : 20 000</a:t>
            </a: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6354366" y="2753916"/>
            <a:ext cx="14859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    . . .   dm</a:t>
            </a:r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3600450" y="2114550"/>
            <a:ext cx="8572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5 km</a:t>
            </a:r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5029200" y="2114550"/>
            <a:ext cx="914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25 m </a:t>
            </a:r>
          </a:p>
        </p:txBody>
      </p:sp>
      <p:sp>
        <p:nvSpPr>
          <p:cNvPr id="41000" name="Text Box 40"/>
          <p:cNvSpPr txBox="1">
            <a:spLocks noChangeArrowheads="1"/>
          </p:cNvSpPr>
          <p:nvPr/>
        </p:nvSpPr>
        <p:spPr bwMode="auto">
          <a:xfrm>
            <a:off x="6286500" y="2114550"/>
            <a:ext cx="12573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CC"/>
                </a:solidFill>
                <a:latin typeface="UTM-Aov"/>
              </a:rPr>
              <a:t>2 km</a:t>
            </a:r>
          </a:p>
        </p:txBody>
      </p:sp>
      <p:sp>
        <p:nvSpPr>
          <p:cNvPr id="41004" name="Rectangle 44"/>
          <p:cNvSpPr>
            <a:spLocks noChangeArrowheads="1"/>
          </p:cNvSpPr>
          <p:nvPr/>
        </p:nvSpPr>
        <p:spPr bwMode="auto">
          <a:xfrm>
            <a:off x="1143000" y="3257550"/>
            <a:ext cx="531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+ Độ dài thật là bao nhiêu?</a:t>
            </a:r>
          </a:p>
        </p:txBody>
      </p:sp>
      <p:sp>
        <p:nvSpPr>
          <p:cNvPr id="41018" name="Text Box 58"/>
          <p:cNvSpPr txBox="1">
            <a:spLocks noChangeArrowheads="1"/>
          </p:cNvSpPr>
          <p:nvPr/>
        </p:nvSpPr>
        <p:spPr bwMode="auto">
          <a:xfrm>
            <a:off x="1143000" y="3714750"/>
            <a:ext cx="3429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660033"/>
                </a:solidFill>
                <a:latin typeface="UTM-Aov"/>
                <a:cs typeface="Times New Roman" panose="02020603050405020304" pitchFamily="18" charset="0"/>
              </a:rPr>
              <a:t>- Là 5km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19" name="Text Box 59"/>
          <p:cNvSpPr txBox="1">
            <a:spLocks noChangeArrowheads="1"/>
          </p:cNvSpPr>
          <p:nvPr/>
        </p:nvSpPr>
        <p:spPr bwMode="auto">
          <a:xfrm>
            <a:off x="1143000" y="4057650"/>
            <a:ext cx="33718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+ Hãy đọc tỉ  lệ bản đồ ?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20" name="Text Box 60"/>
          <p:cNvSpPr txBox="1">
            <a:spLocks noChangeArrowheads="1"/>
          </p:cNvSpPr>
          <p:nvPr/>
        </p:nvSpPr>
        <p:spPr bwMode="auto">
          <a:xfrm>
            <a:off x="1143000" y="4514850"/>
            <a:ext cx="26289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660033"/>
                </a:solidFill>
                <a:latin typeface="UTM-Aov"/>
                <a:cs typeface="Times New Roman" panose="02020603050405020304" pitchFamily="18" charset="0"/>
              </a:rPr>
              <a:t>- Tỉ lệ 1 : 10 000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21" name="Text Box 61"/>
          <p:cNvSpPr txBox="1">
            <a:spLocks noChangeArrowheads="1"/>
          </p:cNvSpPr>
          <p:nvPr/>
        </p:nvSpPr>
        <p:spPr bwMode="auto">
          <a:xfrm>
            <a:off x="4648201" y="3239995"/>
            <a:ext cx="43433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+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thu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nhỏ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bao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nhiêu</a:t>
            </a:r>
            <a:r>
              <a:rPr lang="en-US" altLang="en-US" sz="2100" b="1" dirty="0">
                <a:solidFill>
                  <a:srgbClr val="003300"/>
                </a:solidFill>
                <a:latin typeface="UTM-Aov"/>
                <a:cs typeface="Times New Roman" panose="02020603050405020304" pitchFamily="18" charset="0"/>
              </a:rPr>
              <a:t>?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22" name="Text Box 62"/>
          <p:cNvSpPr txBox="1">
            <a:spLocks noChangeArrowheads="1"/>
          </p:cNvSpPr>
          <p:nvPr/>
        </p:nvSpPr>
        <p:spPr bwMode="auto">
          <a:xfrm>
            <a:off x="4420791" y="3654028"/>
            <a:ext cx="3543300" cy="122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100" b="1">
                <a:solidFill>
                  <a:srgbClr val="660033"/>
                </a:solidFill>
                <a:latin typeface="UTM-Aov"/>
                <a:cs typeface="Times New Roman" panose="02020603050405020304" pitchFamily="18" charset="0"/>
              </a:rPr>
              <a:t>Độ dài thu nhỏ  là :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100" b="1">
                <a:solidFill>
                  <a:srgbClr val="660033"/>
                </a:solidFill>
                <a:latin typeface="UTM-Aov"/>
                <a:cs typeface="Times New Roman" panose="02020603050405020304" pitchFamily="18" charset="0"/>
              </a:rPr>
              <a:t>50 000: 1 000 000 = 50 cm.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23" name="Text Box 63"/>
          <p:cNvSpPr txBox="1">
            <a:spLocks noChangeArrowheads="1"/>
          </p:cNvSpPr>
          <p:nvPr/>
        </p:nvSpPr>
        <p:spPr bwMode="auto">
          <a:xfrm>
            <a:off x="3486150" y="4682729"/>
            <a:ext cx="55054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6600"/>
                </a:solidFill>
                <a:latin typeface="UTM-Aov"/>
                <a:cs typeface="Times New Roman" panose="02020603050405020304" pitchFamily="18" charset="0"/>
              </a:rPr>
              <a:t>+ Vậy điền bao nhiêu vào ô trống thứ nhất?</a:t>
            </a:r>
            <a:endParaRPr lang="en-US" altLang="en-US" sz="1800">
              <a:solidFill>
                <a:srgbClr val="CC6600"/>
              </a:solidFill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1024" name="Text Box 64"/>
          <p:cNvSpPr txBox="1">
            <a:spLocks noChangeArrowheads="1"/>
          </p:cNvSpPr>
          <p:nvPr/>
        </p:nvSpPr>
        <p:spPr bwMode="auto">
          <a:xfrm>
            <a:off x="3102278" y="2714482"/>
            <a:ext cx="1657350" cy="415498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chemeClr val="bg1"/>
                </a:solidFill>
                <a:latin typeface="UTM-Aov"/>
              </a:rPr>
              <a:t>     50 cm</a:t>
            </a:r>
          </a:p>
        </p:txBody>
      </p:sp>
      <p:sp>
        <p:nvSpPr>
          <p:cNvPr id="41025" name="Text Box 65"/>
          <p:cNvSpPr txBox="1">
            <a:spLocks noChangeArrowheads="1"/>
          </p:cNvSpPr>
          <p:nvPr/>
        </p:nvSpPr>
        <p:spPr bwMode="auto">
          <a:xfrm>
            <a:off x="4882648" y="2752256"/>
            <a:ext cx="1314450" cy="415498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chemeClr val="bg1"/>
                </a:solidFill>
                <a:latin typeface="UTM-Aov"/>
              </a:rPr>
              <a:t>   5 mm</a:t>
            </a:r>
          </a:p>
        </p:txBody>
      </p:sp>
      <p:sp>
        <p:nvSpPr>
          <p:cNvPr id="41026" name="Text Box 66"/>
          <p:cNvSpPr txBox="1">
            <a:spLocks noChangeArrowheads="1"/>
          </p:cNvSpPr>
          <p:nvPr/>
        </p:nvSpPr>
        <p:spPr bwMode="auto">
          <a:xfrm>
            <a:off x="6286500" y="2743200"/>
            <a:ext cx="1543050" cy="415498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chemeClr val="bg1"/>
                </a:solidFill>
                <a:latin typeface="UTM-Aov"/>
              </a:rPr>
              <a:t>     1dm</a:t>
            </a:r>
          </a:p>
        </p:txBody>
      </p:sp>
      <p:sp>
        <p:nvSpPr>
          <p:cNvPr id="10287" name="Text Box 7"/>
          <p:cNvSpPr txBox="1">
            <a:spLocks noChangeArrowheads="1"/>
          </p:cNvSpPr>
          <p:nvPr/>
        </p:nvSpPr>
        <p:spPr bwMode="auto">
          <a:xfrm>
            <a:off x="1628775" y="161925"/>
            <a:ext cx="56578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1" dirty="0">
              <a:latin typeface="UTM-Aov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 u="sng" dirty="0" err="1">
                <a:latin typeface="UTM-Aov"/>
                <a:cs typeface="Times New Roman" panose="02020603050405020304" pitchFamily="18" charset="0"/>
              </a:rPr>
              <a:t>Toán</a:t>
            </a:r>
            <a:r>
              <a:rPr lang="en-US" altLang="en-US" sz="1500" b="1" u="sng" dirty="0">
                <a:latin typeface="UTM-Aov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Ứng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dụng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(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Tiếp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theo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72832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88" grpId="0"/>
      <p:bldP spid="40989" grpId="0"/>
      <p:bldP spid="40992" grpId="0"/>
      <p:bldP spid="40993" grpId="0"/>
      <p:bldP spid="40994" grpId="0"/>
      <p:bldP spid="40995" grpId="0"/>
      <p:bldP spid="40996" grpId="0"/>
      <p:bldP spid="40997" grpId="0"/>
      <p:bldP spid="40998" grpId="0"/>
      <p:bldP spid="40999" grpId="0"/>
      <p:bldP spid="41000" grpId="0"/>
      <p:bldP spid="41004" grpId="0"/>
      <p:bldP spid="41018" grpId="0"/>
      <p:bldP spid="41019" grpId="0"/>
      <p:bldP spid="41020" grpId="0"/>
      <p:bldP spid="41021" grpId="0"/>
      <p:bldP spid="41022" grpId="0"/>
      <p:bldP spid="41023" grpId="0"/>
      <p:bldP spid="41024" grpId="0" animBg="1"/>
      <p:bldP spid="41025" grpId="0" animBg="1"/>
      <p:bldP spid="410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943100" y="742950"/>
            <a:ext cx="462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en-US" altLang="en-US" sz="1800" b="1" i="1">
              <a:solidFill>
                <a:srgbClr val="003300"/>
              </a:solidFill>
              <a:latin typeface="UTM-Aov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943100" y="285750"/>
            <a:ext cx="554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en-US" altLang="en-US" sz="1800" b="1" i="1">
              <a:solidFill>
                <a:srgbClr val="660033"/>
              </a:solidFill>
              <a:latin typeface="UTM-Aov"/>
            </a:endParaRP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1657350" y="2628900"/>
            <a:ext cx="531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en-US" altLang="en-US" sz="1800" b="1" i="1">
              <a:solidFill>
                <a:srgbClr val="003300"/>
              </a:solidFill>
              <a:latin typeface="UTM-Aov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268016" y="784622"/>
            <a:ext cx="67437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u="sng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* Bài  2</a:t>
            </a:r>
            <a:r>
              <a:rPr lang="en-US" altLang="en-US" sz="2100" b="1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: </a:t>
            </a:r>
            <a:r>
              <a:rPr lang="en-US" altLang="en-US" sz="2100" b="1">
                <a:solidFill>
                  <a:srgbClr val="0000CC"/>
                </a:solidFill>
                <a:latin typeface="UTM-Aov"/>
                <a:cs typeface="Times New Roman" panose="02020603050405020304" pitchFamily="18" charset="0"/>
              </a:rPr>
              <a:t>Quãng đường từ bản A đến bản B dài 12 km. Trên bản đồ tỉ lệ 1: 100 000, quãng đường đó dài bao nhiêu xăng- ti- mét?</a:t>
            </a:r>
            <a:endParaRPr lang="en-US" altLang="en-US" sz="2100"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657600" y="1771650"/>
            <a:ext cx="21717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u="sng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486149" y="2114550"/>
            <a:ext cx="29232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Tỉ lệ: 1 : 100 000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3486150" y="2457450"/>
            <a:ext cx="37719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 dài từ A đến B: 12 km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3486150" y="2800350"/>
            <a:ext cx="56578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Độ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dài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từ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A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đến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B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trên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2100" b="1" dirty="0">
                <a:solidFill>
                  <a:srgbClr val="008000"/>
                </a:solidFill>
                <a:latin typeface="UTM-Aov"/>
                <a:cs typeface="Times New Roman" panose="02020603050405020304" pitchFamily="18" charset="0"/>
              </a:rPr>
              <a:t>: … cm?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886200" y="3200400"/>
            <a:ext cx="24574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3657600" y="3657600"/>
            <a:ext cx="283603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12km = 1 200 000 cm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057400" y="4000500"/>
            <a:ext cx="647247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Quãng đường từ bản A đến bản B trên bản đồ là: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314700" y="4400550"/>
            <a:ext cx="38379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1 200 000 : 100 000 = 12 (cm)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400550" y="4754166"/>
            <a:ext cx="20088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u="sng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Đáp số</a:t>
            </a:r>
            <a:r>
              <a:rPr lang="en-US" altLang="en-US" sz="2100" b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 12 cm</a:t>
            </a:r>
          </a:p>
        </p:txBody>
      </p:sp>
      <p:sp>
        <p:nvSpPr>
          <p:cNvPr id="11279" name="Rectangle 1"/>
          <p:cNvSpPr>
            <a:spLocks noChangeArrowheads="1"/>
          </p:cNvSpPr>
          <p:nvPr/>
        </p:nvSpPr>
        <p:spPr bwMode="auto">
          <a:xfrm>
            <a:off x="4454128" y="2433637"/>
            <a:ext cx="28084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UTM-Aov"/>
              </a:rPr>
              <a:t>ê</a:t>
            </a:r>
          </a:p>
        </p:txBody>
      </p:sp>
      <p:sp>
        <p:nvSpPr>
          <p:cNvPr id="11280" name="Text Box 7"/>
          <p:cNvSpPr txBox="1">
            <a:spLocks noChangeArrowheads="1"/>
          </p:cNvSpPr>
          <p:nvPr/>
        </p:nvSpPr>
        <p:spPr bwMode="auto">
          <a:xfrm>
            <a:off x="1657350" y="76200"/>
            <a:ext cx="56578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1" dirty="0">
              <a:latin typeface="UTM-Aov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 u="sng" dirty="0" err="1">
                <a:latin typeface="UTM-Aov"/>
                <a:cs typeface="Times New Roman" panose="02020603050405020304" pitchFamily="18" charset="0"/>
              </a:rPr>
              <a:t>Toán</a:t>
            </a:r>
            <a:r>
              <a:rPr lang="en-US" altLang="en-US" sz="1500" b="1" u="sng" dirty="0">
                <a:latin typeface="UTM-Aov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Ứng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dụng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tỉ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lệ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bản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đồ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(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Tiếp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latin typeface="UTM-Aov"/>
                <a:cs typeface="Times New Roman" panose="02020603050405020304" pitchFamily="18" charset="0"/>
              </a:rPr>
              <a:t>theo</a:t>
            </a:r>
            <a:r>
              <a:rPr lang="en-US" altLang="en-US" sz="1500" b="1" dirty="0">
                <a:latin typeface="UTM-Aov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0917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  <p:bldP spid="44044" grpId="0"/>
      <p:bldP spid="44045" grpId="0"/>
      <p:bldP spid="44046" grpId="0"/>
      <p:bldP spid="44047" grpId="0"/>
      <p:bldP spid="44048" grpId="0"/>
      <p:bldP spid="44049" grpId="0"/>
      <p:bldP spid="44050" grpId="0"/>
      <p:bldP spid="44051" grpId="0"/>
      <p:bldP spid="44052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D7E3B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2590</TotalTime>
  <Words>816</Words>
  <Application>Microsoft Office PowerPoint</Application>
  <PresentationFormat>On-screen Show (16:9)</PresentationFormat>
  <Paragraphs>104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Slipstream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Administrator</cp:lastModifiedBy>
  <cp:revision>358</cp:revision>
  <dcterms:created xsi:type="dcterms:W3CDTF">2020-08-19T08:40:40Z</dcterms:created>
  <dcterms:modified xsi:type="dcterms:W3CDTF">2022-04-18T05:58:23Z</dcterms:modified>
</cp:coreProperties>
</file>