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2" r:id="rId2"/>
    <p:sldId id="304" r:id="rId3"/>
    <p:sldId id="280" r:id="rId4"/>
    <p:sldId id="279" r:id="rId5"/>
    <p:sldId id="269" r:id="rId6"/>
    <p:sldId id="391" r:id="rId7"/>
    <p:sldId id="402" r:id="rId8"/>
    <p:sldId id="392" r:id="rId9"/>
    <p:sldId id="40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990033"/>
    <a:srgbClr val="FF3300"/>
    <a:srgbClr val="99FF33"/>
    <a:srgbClr val="006666"/>
    <a:srgbClr val="663300"/>
    <a:srgbClr val="990099"/>
    <a:srgbClr val="CC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3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BDBF0-92BB-4DBA-B2FB-D0DED348C26E}" type="datetimeFigureOut">
              <a:rPr lang="vi-VN" smtClean="0"/>
              <a:t>24/05/2022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3C2D6-CF01-4612-B18F-B30228A9A6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489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>
            <a:extLst>
              <a:ext uri="{FF2B5EF4-FFF2-40B4-BE49-F238E27FC236}">
                <a16:creationId xmlns:a16="http://schemas.microsoft.com/office/drawing/2014/main" xmlns="" id="{334F2499-0C28-41B3-B6B4-EC4FD4F4A4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备注占位符 2">
            <a:extLst>
              <a:ext uri="{FF2B5EF4-FFF2-40B4-BE49-F238E27FC236}">
                <a16:creationId xmlns:a16="http://schemas.microsoft.com/office/drawing/2014/main" xmlns="" id="{E425696C-2169-43BB-B901-F79E269F2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>
              <a:latin typeface="Arial" panose="020B0604020202020204" pitchFamily="34" charset="0"/>
              <a:cs typeface="等线" panose="02010600030101010101" pitchFamily="2" charset="-122"/>
            </a:endParaRPr>
          </a:p>
        </p:txBody>
      </p:sp>
      <p:sp>
        <p:nvSpPr>
          <p:cNvPr id="7172" name="灯片编号占位符 3">
            <a:extLst>
              <a:ext uri="{FF2B5EF4-FFF2-40B4-BE49-F238E27FC236}">
                <a16:creationId xmlns:a16="http://schemas.microsoft.com/office/drawing/2014/main" xmlns="" id="{2DCBCB87-1042-42E6-B308-D38BFFF53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F2A220-2DAF-46DA-82E3-F41C94CC2383}" type="slidenum">
              <a:rPr lang="zh-CN" altLang="en-US">
                <a:latin typeface="Arial" panose="020B0604020202020204" pitchFamily="34" charset="0"/>
                <a:cs typeface="等线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zh-CN" altLang="en-US">
              <a:latin typeface="Arial" panose="020B0604020202020204" pitchFamily="34" charset="0"/>
              <a:cs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C4BACE-1FBA-47B5-8E4C-5E84AC0C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B53884E-1F41-4B37-B683-77685739A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DE26D6-991A-49B9-BE31-D53991CD4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0E7740-8D6A-4FDF-B440-EC2E08236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6669B4-D1BA-4608-9005-A5714BF9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B928F-D89A-438A-93A7-25FC979C2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13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6EBD7C-2879-4391-AC81-AC66B137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E74598F-BC7D-4EE7-B905-E3A84953A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30C73B-AD4C-42FA-B320-41FECAF6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7FC355-27AC-4D5D-895C-DBA1BEEC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D647A0-DF1F-4645-83A3-F2DB9D515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8C167-585E-44D4-B4F4-A65A1DE6A7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9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803E526-35EF-41AC-A523-D8AE6B581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C48FDF-72B9-47B9-ACDB-5C8E37726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7A7278-53B1-4F7C-97CA-518B016E9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C35514-7F7E-4346-8BC6-6FE36319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72ED6E-F3FC-4FEF-BD21-0069951E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8CF65-321A-46C7-96EF-ADE9CAB447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4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7DFEFD-F6A1-484C-8CAF-C49515EA4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23CBFE-BE04-46EA-81FF-B773550DE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CECCE7-C837-4715-A40C-3DF40092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91BAD6-DCBD-4A09-BB5F-6E489084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13FE8F-C9AF-40D1-B2B6-042EE1BE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09CAD-FA9C-4D27-8925-DCB2A94B4A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F923D3-2EB4-4485-8EE8-21485CB9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8E858A-B069-4459-8C78-316216603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49DB2A-0C47-4C2B-8214-5AC69A15E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BA735D-B48C-4BA8-862E-71B1C91E4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B64F35-0F04-48B3-929B-810C63B65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A704A-08D7-4071-94C9-CCCE3FCFA9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4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9B08F3-A19D-439E-9B34-94A95C706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519F71-1567-4834-89B8-78C88C1DD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7A46E0-1F86-433D-BE92-21A6FC351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DC27DE-6D41-4F8E-A4A0-DE6F983CE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2E455D-B0D1-4735-B9D6-086BAAFB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A9900BB-6B7C-4726-B75C-C5320A06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C9B96-CBAD-4A68-B74D-85DDB4C86A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5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2FCCB0-F5CE-4C58-9852-A5648CFA0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F853CF-64DE-45AF-BA1E-86CC5B5DC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CD36BE-4861-484A-8388-C5DAAEBBD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CFE27AB-6907-4317-84BA-45A7096D7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7CE85BD-7F53-49A5-A473-46303F96F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50F55F4-E01F-4F91-BC34-4552CFBA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665A4BD-D437-4F2B-A220-199E5EBAF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B993009-C463-45D8-90E0-892315B5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35880-7BB3-4041-BBB0-6DB5A174C3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6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25EF1-3C9F-4715-9EAB-035AE302E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B1C8660-7194-409B-AA1F-43E428F6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9066D38-0F5C-473B-A433-F80388DF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A2BEC48-8DBF-49AC-9338-21A44FD7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6356C-3A62-478F-8291-CA4E4E5DB2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36B5E24-BB3D-411F-812A-D63D2FAF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E539C3-060B-4982-A7CF-6BF59D27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047206-A380-4604-A9C3-9C7801B1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F5764-FE53-43EB-ACDE-20076BAB2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9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7C0063-EBDC-4FAA-8907-7F336A1B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F110C8-5DFA-49DD-A33D-3C70BFCC5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00601B-974F-417F-89E3-D271C5B39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E906B6-13C7-41CB-A80C-3014E2D9E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84DA1C-2A68-452B-98FF-B8C968F44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7C7152C-AC10-45A1-91A7-9069FD3E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DF927-BD91-43F0-A66D-55E395D2F9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4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7BB6F1-E563-4B9E-A8B1-094E9EB32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7AD37FC-52A0-4F17-99D9-3F55D8FE7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7F5AF4C-2894-4FD6-A9F1-B51A2D5A5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851097-D810-4101-BB67-CBB8E3BE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F978D7B-069A-42DA-A406-EFC084F6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E2C7A3-7F5F-49FC-A840-CB307C4DA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8BA0D-B3DF-4F3C-B15F-5B75090EED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9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AF75168-0B7C-407E-A6AB-09212E8D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6DBF43-E3D3-4B63-9C04-C32638238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D2E2B7-4589-4F76-B0E0-E3B31A29C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3114EE-0E36-47CE-A0FA-82656CCB30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13E408-44F1-4252-96F0-2B1219790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defRPr/>
            </a:pPr>
            <a:fld id="{C715B62E-BE52-4B28-9F6A-2177AB96567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.VnTime" pitchFamily="34" charset="0"/>
              </a:rPr>
              <a:pPr eaLnBrk="0" hangingPunct="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51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huyen%20de%20Am%20nhac%202-%20Tiet%2015\Audio\Nhac%20phong.wa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1">
            <a:extLst>
              <a:ext uri="{FF2B5EF4-FFF2-40B4-BE49-F238E27FC236}">
                <a16:creationId xmlns:a16="http://schemas.microsoft.com/office/drawing/2014/main" xmlns="" id="{483753B9-B9F0-4711-9218-12DD898B1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91"/>
          <a:stretch>
            <a:fillRect/>
          </a:stretch>
        </p:blipFill>
        <p:spPr bwMode="auto">
          <a:xfrm>
            <a:off x="0" y="730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4F4A52-7CB5-4BF8-90FB-FC85C5E17989}"/>
              </a:ext>
            </a:extLst>
          </p:cNvPr>
          <p:cNvSpPr/>
          <p:nvPr/>
        </p:nvSpPr>
        <p:spPr>
          <a:xfrm>
            <a:off x="1544638" y="41649"/>
            <a:ext cx="5865812" cy="6059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435" tIns="25718" rIns="51435" bIns="25718"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n w="0"/>
                <a:solidFill>
                  <a:schemeClr val="accent3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en-US" sz="2400" b="1" dirty="0">
                <a:ln w="0"/>
                <a:solidFill>
                  <a:schemeClr val="accent3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</a:t>
            </a:r>
            <a:r>
              <a:rPr lang="vi-VN" sz="2400" b="1" dirty="0" smtClean="0">
                <a:ln w="0"/>
                <a:solidFill>
                  <a:schemeClr val="accent3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 MỘ A</a:t>
            </a:r>
            <a:endParaRPr lang="en-US" sz="2400" b="1" dirty="0">
              <a:ln w="0"/>
              <a:solidFill>
                <a:schemeClr val="accent3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TextBox 4">
            <a:extLst>
              <a:ext uri="{FF2B5EF4-FFF2-40B4-BE49-F238E27FC236}">
                <a16:creationId xmlns:a16="http://schemas.microsoft.com/office/drawing/2014/main" xmlns="" id="{F200D6EE-915D-4709-AB8C-4BBD9F803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088" y="1314450"/>
            <a:ext cx="46958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ĐẾN VỚI TIẾT HỌC TOÁN</a:t>
            </a:r>
          </a:p>
        </p:txBody>
      </p:sp>
      <p:sp>
        <p:nvSpPr>
          <p:cNvPr id="6" name="Heart 5">
            <a:extLst>
              <a:ext uri="{FF2B5EF4-FFF2-40B4-BE49-F238E27FC236}">
                <a16:creationId xmlns:a16="http://schemas.microsoft.com/office/drawing/2014/main" xmlns="" id="{737D6FFB-A860-4030-8B0B-90390E77E6EE}"/>
              </a:ext>
            </a:extLst>
          </p:cNvPr>
          <p:cNvSpPr/>
          <p:nvPr/>
        </p:nvSpPr>
        <p:spPr>
          <a:xfrm>
            <a:off x="3478213" y="4227946"/>
            <a:ext cx="2000250" cy="806450"/>
          </a:xfrm>
          <a:prstGeom prst="hear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en-US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  <a:endParaRPr lang="en-US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TextBox 1">
            <a:extLst>
              <a:ext uri="{FF2B5EF4-FFF2-40B4-BE49-F238E27FC236}">
                <a16:creationId xmlns:a16="http://schemas.microsoft.com/office/drawing/2014/main" xmlns="" id="{9B3E1901-3EBB-4A8B-B7CF-78E3343A8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576513"/>
            <a:ext cx="6835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/>
            <a:r>
              <a:rPr lang="vi-V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BỐN PHÉP TÍNH TRONG PHẠM VI 100 000</a:t>
            </a:r>
            <a:endParaRPr lang="en-US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1323340" y="1103699"/>
            <a:ext cx="419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a) 50 000 + 20 000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818639" y="1665982"/>
            <a:ext cx="35915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80 000 - 40 000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1305561" y="2444493"/>
            <a:ext cx="3581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b) 25 000 + 3 000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757680" y="2906222"/>
            <a:ext cx="304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42 000 - 2 000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1295400" y="3703329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c) 20 000 x 3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752600" y="424237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60 000 : 2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1366520" y="508797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d) 12 000 x 2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1905000" y="566362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36 000 : 6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4800600" y="1118661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= 70 000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4810761" y="1645384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= 40 000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4574540" y="243840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= 28 000</a:t>
            </a: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4572000" y="295041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= 40 000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3733800" y="3722985"/>
            <a:ext cx="2352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 = 60 000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3839211" y="4290863"/>
            <a:ext cx="2095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= 30 000</a:t>
            </a: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3886200" y="510540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= 24 000</a:t>
            </a:r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3888740" y="5710872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cs typeface="Times New Roman" panose="02020603050405020304" pitchFamily="18" charset="0"/>
              </a:rPr>
              <a:t>= 6 000</a:t>
            </a:r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152400" y="427167"/>
            <a:ext cx="525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nhẩm</a:t>
            </a:r>
            <a:endParaRPr lang="en-US" sz="32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7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46"/>
                </p:tgtEl>
              </p:cMediaNode>
            </p:audio>
          </p:childTnLst>
        </p:cTn>
      </p:par>
    </p:tnLst>
    <p:bldLst>
      <p:bldP spid="57353" grpId="0"/>
      <p:bldP spid="57354" grpId="0"/>
      <p:bldP spid="57355" grpId="0"/>
      <p:bldP spid="57356" grpId="0"/>
      <p:bldP spid="57357" grpId="0"/>
      <p:bldP spid="57358" grpId="0"/>
      <p:bldP spid="57359" grpId="0"/>
      <p:bldP spid="57360" grpId="0"/>
      <p:bldP spid="57361" grpId="0"/>
      <p:bldP spid="57362" grpId="0"/>
      <p:bldP spid="57363" grpId="0"/>
      <p:bldP spid="57364" grpId="0"/>
      <p:bldP spid="57365" grpId="0"/>
      <p:bldP spid="57367" grpId="0"/>
      <p:bldP spid="57368" grpId="0"/>
      <p:bldP spid="573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3581400"/>
            <a:ext cx="1676400" cy="584200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solidFill>
                <a:srgbClr val="A50021"/>
              </a:solidFill>
              <a:cs typeface="Times New Roman" panose="02020603050405020304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62000" y="5029200"/>
            <a:ext cx="1676400" cy="584200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solidFill>
                <a:srgbClr val="A50021"/>
              </a:solidFill>
              <a:cs typeface="Times New Roman" panose="02020603050405020304" pitchFamily="18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762000" y="663894"/>
            <a:ext cx="449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cs typeface="Times New Roman" panose="02020603050405020304" pitchFamily="18" charset="0"/>
              </a:rPr>
              <a:t> 2</a:t>
            </a:r>
            <a:r>
              <a:rPr lang="en-US" sz="3200" b="1" dirty="0"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rồi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tính</a:t>
            </a:r>
            <a:endParaRPr lang="en-US" sz="3200" b="1" dirty="0">
              <a:cs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3399" y="1676400"/>
            <a:ext cx="36576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a) 39 178 + 25 706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914400" y="2354582"/>
            <a:ext cx="327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58 427 + 40 753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785360" y="1676400"/>
            <a:ext cx="3728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b) 86 271 - 43 954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105400" y="2261175"/>
            <a:ext cx="396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26 683 - 7 826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29920" y="3256369"/>
            <a:ext cx="236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c) 412 x 5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972820" y="3861464"/>
            <a:ext cx="2019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6 247 x 2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785360" y="3207732"/>
            <a:ext cx="25857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d) 25 968 : 6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186682" y="3873500"/>
            <a:ext cx="2306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36 296 :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3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2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2"/>
                </p:tgtEl>
              </p:cMediaNode>
            </p:audio>
          </p:childTnLst>
        </p:cTn>
      </p:par>
    </p:tnLst>
    <p:bldLst>
      <p:bldP spid="30728" grpId="0"/>
      <p:bldP spid="30729" grpId="0"/>
      <p:bldP spid="30731" grpId="0"/>
      <p:bldP spid="30731" grpId="1"/>
      <p:bldP spid="30732" grpId="0"/>
      <p:bldP spid="30733" grpId="0"/>
      <p:bldP spid="30733" grpId="1"/>
      <p:bldP spid="30734" grpId="0"/>
      <p:bldP spid="30735" grpId="0"/>
      <p:bldP spid="30735" grpId="1"/>
      <p:bldP spid="30736" grpId="0"/>
      <p:bldP spid="30737" grpId="0"/>
      <p:bldP spid="3073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8200" y="2971804"/>
            <a:ext cx="1143000" cy="46166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39178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438400" y="3290890"/>
            <a:ext cx="381000" cy="461665"/>
          </a:xfrm>
          <a:prstGeom prst="rect">
            <a:avLst/>
          </a:prstGeom>
          <a:noFill/>
          <a:ln w="952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14300" y="437092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cs typeface="Times New Roman" panose="02020603050405020304" pitchFamily="18" charset="0"/>
              </a:rPr>
              <a:t> 2</a:t>
            </a:r>
            <a:r>
              <a:rPr lang="en-US" sz="2400" b="1" dirty="0"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cs typeface="Times New Roman" panose="02020603050405020304" pitchFamily="18" charset="0"/>
              </a:rPr>
              <a:t>rồi</a:t>
            </a:r>
            <a:r>
              <a:rPr lang="en-US" sz="2400" b="1" dirty="0"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cs typeface="Times New Roman" panose="02020603050405020304" pitchFamily="18" charset="0"/>
              </a:rPr>
              <a:t>tính</a:t>
            </a:r>
            <a:endParaRPr lang="en-US" sz="2400" b="1" dirty="0">
              <a:cs typeface="Times New Roman" panose="02020603050405020304" pitchFamily="18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52401" y="2034032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cs typeface="Times New Roman" panose="02020603050405020304" pitchFamily="18" charset="0"/>
              </a:rPr>
              <a:t>a</a:t>
            </a:r>
            <a:r>
              <a:rPr lang="en-US" sz="2000" b="1" dirty="0">
                <a:solidFill>
                  <a:srgbClr val="0000FF"/>
                </a:solidFill>
                <a:cs typeface="Times New Roman" panose="02020603050405020304" pitchFamily="18" charset="0"/>
              </a:rPr>
              <a:t>. 39178+25706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60601" y="1975584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cs typeface="Times New Roman" panose="02020603050405020304" pitchFamily="18" charset="0"/>
              </a:rPr>
              <a:t>58427 + 40753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597400" y="2014537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cs typeface="Times New Roman" panose="02020603050405020304" pitchFamily="18" charset="0"/>
              </a:rPr>
              <a:t>b</a:t>
            </a:r>
            <a:r>
              <a:rPr lang="en-US" sz="2000" b="1" dirty="0">
                <a:solidFill>
                  <a:srgbClr val="0000FF"/>
                </a:solidFill>
                <a:cs typeface="Times New Roman" panose="02020603050405020304" pitchFamily="18" charset="0"/>
              </a:rPr>
              <a:t>. 86271-43954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690302" y="199549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  </a:t>
            </a:r>
            <a:r>
              <a:rPr lang="en-US" sz="2000" b="1">
                <a:solidFill>
                  <a:srgbClr val="0000FF"/>
                </a:solidFill>
                <a:cs typeface="Times New Roman" panose="02020603050405020304" pitchFamily="18" charset="0"/>
              </a:rPr>
              <a:t>26683 - 7826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838200" y="336709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25706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33400" y="3138490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V="1">
            <a:off x="762000" y="38100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cs typeface="Times New Roman" panose="02020603050405020304" pitchFamily="18" charset="0"/>
            </a:endParaRP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V="1">
            <a:off x="7239000" y="38100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cs typeface="Times New Roman" panose="02020603050405020304" pitchFamily="18" charset="0"/>
            </a:endParaRP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2667000" y="39624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cs typeface="Times New Roman" panose="02020603050405020304" pitchFamily="18" charset="0"/>
            </a:endParaRP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800600" y="38100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cs typeface="Times New Roman" panose="02020603050405020304" pitchFamily="18" charset="0"/>
            </a:endParaRP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5029200" y="283369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86271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5029204" y="3290890"/>
            <a:ext cx="12160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43954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724400" y="3048004"/>
            <a:ext cx="287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1066800" y="3581404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5029200" y="382429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42317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2819400" y="306229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58427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819400" y="3505204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40753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7315200" y="2909890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26883</a:t>
            </a: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7486653" y="3290890"/>
            <a:ext cx="800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7826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7010404" y="3062290"/>
            <a:ext cx="358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819400" y="3900490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99180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7264400" y="3824290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 19057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533401" y="4419600"/>
            <a:ext cx="11961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cs typeface="Times New Roman" panose="02020603050405020304" pitchFamily="18" charset="0"/>
              </a:rPr>
              <a:t>c</a:t>
            </a:r>
            <a:r>
              <a:rPr lang="en-US" sz="2000" b="1">
                <a:solidFill>
                  <a:srgbClr val="0000FF"/>
                </a:solidFill>
                <a:cs typeface="Times New Roman" panose="02020603050405020304" pitchFamily="18" charset="0"/>
              </a:rPr>
              <a:t>. 412 x 5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990600" y="4891090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412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314453" y="534294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685800" y="5119690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V="1">
            <a:off x="609600" y="57912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cs typeface="Times New Roman" panose="02020603050405020304" pitchFamily="18" charset="0"/>
            </a:endParaRP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857253" y="5715004"/>
            <a:ext cx="800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2060</a:t>
            </a: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2819400" y="4419600"/>
            <a:ext cx="137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cs typeface="Times New Roman" panose="02020603050405020304" pitchFamily="18" charset="0"/>
              </a:rPr>
              <a:t>6247 x 2</a:t>
            </a: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3048000" y="489109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6247</a:t>
            </a:r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3507663" y="526494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9735" name="Rectangle 39"/>
          <p:cNvSpPr>
            <a:spLocks noChangeArrowheads="1"/>
          </p:cNvSpPr>
          <p:nvPr/>
        </p:nvSpPr>
        <p:spPr bwMode="auto">
          <a:xfrm>
            <a:off x="2590800" y="5057778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V="1">
            <a:off x="2819400" y="5715000"/>
            <a:ext cx="121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cs typeface="Times New Roman" panose="02020603050405020304" pitchFamily="18" charset="0"/>
            </a:endParaRPr>
          </a:p>
        </p:txBody>
      </p:sp>
      <p:sp>
        <p:nvSpPr>
          <p:cNvPr id="29737" name="Rectangle 41"/>
          <p:cNvSpPr>
            <a:spLocks noChangeArrowheads="1"/>
          </p:cNvSpPr>
          <p:nvPr/>
        </p:nvSpPr>
        <p:spPr bwMode="auto">
          <a:xfrm>
            <a:off x="2895603" y="5638804"/>
            <a:ext cx="9541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12494</a:t>
            </a:r>
          </a:p>
        </p:txBody>
      </p:sp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4800601" y="4419600"/>
            <a:ext cx="13099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cs typeface="Times New Roman" panose="02020603050405020304" pitchFamily="18" charset="0"/>
              </a:rPr>
              <a:t>d</a:t>
            </a:r>
            <a:r>
              <a:rPr lang="en-US" sz="2000" b="1">
                <a:solidFill>
                  <a:srgbClr val="0000FF"/>
                </a:solidFill>
                <a:cs typeface="Times New Roman" panose="02020603050405020304" pitchFamily="18" charset="0"/>
              </a:rPr>
              <a:t>. 25968:6</a:t>
            </a:r>
          </a:p>
        </p:txBody>
      </p:sp>
      <p:sp>
        <p:nvSpPr>
          <p:cNvPr id="29739" name="Rectangle 43"/>
          <p:cNvSpPr>
            <a:spLocks noChangeArrowheads="1"/>
          </p:cNvSpPr>
          <p:nvPr/>
        </p:nvSpPr>
        <p:spPr bwMode="auto">
          <a:xfrm>
            <a:off x="4870453" y="4891090"/>
            <a:ext cx="9541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25968</a:t>
            </a:r>
          </a:p>
        </p:txBody>
      </p:sp>
      <p:sp>
        <p:nvSpPr>
          <p:cNvPr id="29740" name="Rectangle 44"/>
          <p:cNvSpPr>
            <a:spLocks noChangeArrowheads="1"/>
          </p:cNvSpPr>
          <p:nvPr/>
        </p:nvSpPr>
        <p:spPr bwMode="auto">
          <a:xfrm>
            <a:off x="5867400" y="489109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6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8001000" y="4876800"/>
            <a:ext cx="762000" cy="1143000"/>
            <a:chOff x="3648" y="2016"/>
            <a:chExt cx="384" cy="720"/>
          </a:xfrm>
        </p:grpSpPr>
        <p:sp>
          <p:nvSpPr>
            <p:cNvPr id="7233" name="Line 46"/>
            <p:cNvSpPr>
              <a:spLocks noChangeShapeType="1"/>
            </p:cNvSpPr>
            <p:nvPr/>
          </p:nvSpPr>
          <p:spPr bwMode="auto">
            <a:xfrm>
              <a:off x="3648" y="2016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>
                <a:cs typeface="Times New Roman" panose="02020603050405020304" pitchFamily="18" charset="0"/>
              </a:endParaRPr>
            </a:p>
          </p:txBody>
        </p:sp>
        <p:sp>
          <p:nvSpPr>
            <p:cNvPr id="7234" name="Line 47"/>
            <p:cNvSpPr>
              <a:spLocks noChangeShapeType="1"/>
            </p:cNvSpPr>
            <p:nvPr/>
          </p:nvSpPr>
          <p:spPr bwMode="auto">
            <a:xfrm>
              <a:off x="3648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5867400" y="4876800"/>
            <a:ext cx="914400" cy="1143000"/>
            <a:chOff x="3648" y="2016"/>
            <a:chExt cx="384" cy="720"/>
          </a:xfrm>
        </p:grpSpPr>
        <p:sp>
          <p:nvSpPr>
            <p:cNvPr id="7231" name="Line 49"/>
            <p:cNvSpPr>
              <a:spLocks noChangeShapeType="1"/>
            </p:cNvSpPr>
            <p:nvPr/>
          </p:nvSpPr>
          <p:spPr bwMode="auto">
            <a:xfrm>
              <a:off x="3648" y="2016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>
                <a:cs typeface="Times New Roman" panose="02020603050405020304" pitchFamily="18" charset="0"/>
              </a:endParaRPr>
            </a:p>
          </p:txBody>
        </p:sp>
        <p:sp>
          <p:nvSpPr>
            <p:cNvPr id="7232" name="Line 50"/>
            <p:cNvSpPr>
              <a:spLocks noChangeShapeType="1"/>
            </p:cNvSpPr>
            <p:nvPr/>
          </p:nvSpPr>
          <p:spPr bwMode="auto">
            <a:xfrm>
              <a:off x="3648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1">
                <a:cs typeface="Times New Roman" panose="02020603050405020304" pitchFamily="18" charset="0"/>
              </a:endParaRPr>
            </a:p>
          </p:txBody>
        </p:sp>
      </p:grp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5791203" y="5334004"/>
            <a:ext cx="800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4328</a:t>
            </a: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5029204" y="5195890"/>
            <a:ext cx="663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181600" y="557689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9750" name="Rectangle 54"/>
          <p:cNvSpPr>
            <a:spLocks noChangeArrowheads="1"/>
          </p:cNvSpPr>
          <p:nvPr/>
        </p:nvSpPr>
        <p:spPr bwMode="auto">
          <a:xfrm>
            <a:off x="5356227" y="5881690"/>
            <a:ext cx="587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48</a:t>
            </a:r>
          </a:p>
        </p:txBody>
      </p:sp>
      <p:sp>
        <p:nvSpPr>
          <p:cNvPr id="29751" name="Rectangle 55"/>
          <p:cNvSpPr>
            <a:spLocks noChangeArrowheads="1"/>
          </p:cNvSpPr>
          <p:nvPr/>
        </p:nvSpPr>
        <p:spPr bwMode="auto">
          <a:xfrm>
            <a:off x="5562600" y="618649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9752" name="Rectangle 56"/>
          <p:cNvSpPr>
            <a:spLocks noChangeArrowheads="1"/>
          </p:cNvSpPr>
          <p:nvPr/>
        </p:nvSpPr>
        <p:spPr bwMode="auto">
          <a:xfrm>
            <a:off x="7162802" y="4419600"/>
            <a:ext cx="10390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cs typeface="Times New Roman" panose="02020603050405020304" pitchFamily="18" charset="0"/>
              </a:rPr>
              <a:t>36296:8</a:t>
            </a:r>
          </a:p>
        </p:txBody>
      </p:sp>
      <p:sp>
        <p:nvSpPr>
          <p:cNvPr id="29753" name="Rectangle 57"/>
          <p:cNvSpPr>
            <a:spLocks noChangeArrowheads="1"/>
          </p:cNvSpPr>
          <p:nvPr/>
        </p:nvSpPr>
        <p:spPr bwMode="auto">
          <a:xfrm>
            <a:off x="7004053" y="4905378"/>
            <a:ext cx="9541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36296</a:t>
            </a:r>
          </a:p>
        </p:txBody>
      </p:sp>
      <p:sp>
        <p:nvSpPr>
          <p:cNvPr id="29754" name="Rectangle 58"/>
          <p:cNvSpPr>
            <a:spLocks noChangeArrowheads="1"/>
          </p:cNvSpPr>
          <p:nvPr/>
        </p:nvSpPr>
        <p:spPr bwMode="auto">
          <a:xfrm>
            <a:off x="8001004" y="4876804"/>
            <a:ext cx="377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7924800" y="5300665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4537</a:t>
            </a:r>
          </a:p>
        </p:txBody>
      </p: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7162800" y="518160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7315200" y="5486404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29</a:t>
            </a:r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7467600" y="588169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29759" name="Text Box 63"/>
          <p:cNvSpPr txBox="1">
            <a:spLocks noChangeArrowheads="1"/>
          </p:cNvSpPr>
          <p:nvPr/>
        </p:nvSpPr>
        <p:spPr bwMode="auto">
          <a:xfrm>
            <a:off x="7662863" y="626269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9765" name="Text Box 69"/>
          <p:cNvSpPr txBox="1">
            <a:spLocks noChangeArrowheads="1"/>
          </p:cNvSpPr>
          <p:nvPr/>
        </p:nvSpPr>
        <p:spPr bwMode="auto">
          <a:xfrm>
            <a:off x="838200" y="382429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cs typeface="Times New Roman" panose="02020603050405020304" pitchFamily="18" charset="0"/>
              </a:rPr>
              <a:t>64884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9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9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9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9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698"/>
                </p:tgtEl>
              </p:cMediaNode>
            </p:audio>
          </p:childTnLst>
        </p:cTn>
      </p:par>
    </p:tnLst>
    <p:bldLst>
      <p:bldP spid="29703" grpId="0"/>
      <p:bldP spid="29704" grpId="0"/>
      <p:bldP spid="29707" grpId="0"/>
      <p:bldP spid="29718" grpId="0"/>
      <p:bldP spid="29721" grpId="0"/>
      <p:bldP spid="29724" grpId="0"/>
      <p:bldP spid="29725" grpId="0"/>
      <p:bldP spid="29731" grpId="0"/>
      <p:bldP spid="29737" grpId="0"/>
      <p:bldP spid="29747" grpId="0"/>
      <p:bldP spid="29748" grpId="0"/>
      <p:bldP spid="29750" grpId="0"/>
      <p:bldP spid="29751" grpId="0"/>
      <p:bldP spid="29755" grpId="0"/>
      <p:bldP spid="29756" grpId="0"/>
      <p:bldP spid="29758" grpId="0"/>
      <p:bldP spid="29759" grpId="0"/>
      <p:bldP spid="297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1143000" y="4724400"/>
            <a:ext cx="7467600" cy="1676400"/>
          </a:xfrm>
          <a:prstGeom prst="flowChartTerminator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ts val="1200"/>
              </a:spcBef>
              <a:spcAft>
                <a:spcPct val="0"/>
              </a:spcAft>
            </a:pP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6" descr="Parchment"/>
          <p:cNvSpPr>
            <a:spLocks noChangeArrowheads="1"/>
          </p:cNvSpPr>
          <p:nvPr/>
        </p:nvSpPr>
        <p:spPr bwMode="auto">
          <a:xfrm>
            <a:off x="0" y="-76200"/>
            <a:ext cx="91440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xmlns="" id="{CC95A891-8737-469A-AA1A-9D5233D127A0}"/>
              </a:ext>
            </a:extLst>
          </p:cNvPr>
          <p:cNvSpPr txBox="1"/>
          <p:nvPr/>
        </p:nvSpPr>
        <p:spPr>
          <a:xfrm>
            <a:off x="666802" y="762000"/>
            <a:ext cx="7943798" cy="4598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4000" b="1" u="sng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solidFill>
                  <a:srgbClr val="0000FF"/>
                </a:solidFill>
                <a:cs typeface="Times New Roman" panose="02020603050405020304" pitchFamily="18" charset="0"/>
              </a:rPr>
              <a:t> 3: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kho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hàng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80 000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lần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chuyển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38 000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lần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chuyển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26 000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Hỏi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kho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bao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4000" b="1" dirty="0">
                <a:solidFill>
                  <a:srgbClr val="0000FF"/>
                </a:solidFill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7632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8" grpId="0"/>
      <p:bldP spid="8" grpId="1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-2261655" y="1972818"/>
            <a:ext cx="6096000" cy="1009269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ts val="12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1143000" y="4724400"/>
            <a:ext cx="7467600" cy="1676400"/>
          </a:xfrm>
          <a:prstGeom prst="flowChartTerminator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ts val="1200"/>
              </a:spcBef>
              <a:spcAft>
                <a:spcPct val="0"/>
              </a:spcAft>
            </a:pP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6" descr="Parchment"/>
          <p:cNvSpPr>
            <a:spLocks noChangeArrowheads="1"/>
          </p:cNvSpPr>
          <p:nvPr/>
        </p:nvSpPr>
        <p:spPr bwMode="auto">
          <a:xfrm>
            <a:off x="0" y="-76200"/>
            <a:ext cx="91440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2800" y="2551183"/>
            <a:ext cx="3370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80 000 </a:t>
            </a:r>
            <a:r>
              <a:rPr lang="en-US" sz="2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đèn</a:t>
            </a:r>
            <a:endParaRPr lang="en-US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2552035" y="2229809"/>
            <a:ext cx="416658" cy="3470871"/>
          </a:xfrm>
          <a:prstGeom prst="rightBrace">
            <a:avLst>
              <a:gd name="adj1" fmla="val 77424"/>
              <a:gd name="adj2" fmla="val 50673"/>
            </a:avLst>
          </a:prstGeom>
          <a:ln w="381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938120" y="3546006"/>
            <a:ext cx="7707024" cy="228379"/>
            <a:chOff x="3276600" y="3394365"/>
            <a:chExt cx="1981200" cy="213439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276600" y="3505200"/>
              <a:ext cx="19812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Brace 38"/>
          <p:cNvSpPr/>
          <p:nvPr/>
        </p:nvSpPr>
        <p:spPr>
          <a:xfrm rot="16200000">
            <a:off x="4587268" y="-481703"/>
            <a:ext cx="408728" cy="7543800"/>
          </a:xfrm>
          <a:prstGeom prst="rightBrace">
            <a:avLst>
              <a:gd name="adj1" fmla="val 77424"/>
              <a:gd name="adj2" fmla="val 50673"/>
            </a:avLst>
          </a:prstGeom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xmlns="" id="{CC95A891-8737-469A-AA1A-9D5233D127A0}"/>
              </a:ext>
            </a:extLst>
          </p:cNvPr>
          <p:cNvSpPr txBox="1"/>
          <p:nvPr/>
        </p:nvSpPr>
        <p:spPr>
          <a:xfrm>
            <a:off x="20320" y="159341"/>
            <a:ext cx="914399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3: </a:t>
            </a:r>
            <a:r>
              <a:rPr lang="en-US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kho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80 000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đầu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38 000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26 000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kho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bao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17" name="Group 18">
            <a:extLst>
              <a:ext uri="{FF2B5EF4-FFF2-40B4-BE49-F238E27FC236}">
                <a16:creationId xmlns:a16="http://schemas.microsoft.com/office/drawing/2014/main" xmlns="" id="{44D1E178-E1D3-4740-AE48-2698D3CEDFAE}"/>
              </a:ext>
            </a:extLst>
          </p:cNvPr>
          <p:cNvGrpSpPr/>
          <p:nvPr/>
        </p:nvGrpSpPr>
        <p:grpSpPr>
          <a:xfrm>
            <a:off x="938119" y="3569168"/>
            <a:ext cx="3633882" cy="183143"/>
            <a:chOff x="3276600" y="3394365"/>
            <a:chExt cx="1981200" cy="213439"/>
          </a:xfrm>
        </p:grpSpPr>
        <p:cxnSp>
          <p:nvCxnSpPr>
            <p:cNvPr id="19" name="Straight Connector 20">
              <a:extLst>
                <a:ext uri="{FF2B5EF4-FFF2-40B4-BE49-F238E27FC236}">
                  <a16:creationId xmlns:a16="http://schemas.microsoft.com/office/drawing/2014/main" xmlns="" id="{B866B2B0-C067-42D5-A9B6-9A7151C00CA6}"/>
                </a:ext>
              </a:extLst>
            </p:cNvPr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1">
              <a:extLst>
                <a:ext uri="{FF2B5EF4-FFF2-40B4-BE49-F238E27FC236}">
                  <a16:creationId xmlns:a16="http://schemas.microsoft.com/office/drawing/2014/main" xmlns="" id="{58525D9A-DBF9-4B38-9248-37E6F137C017}"/>
                </a:ext>
              </a:extLst>
            </p:cNvPr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9">
              <a:extLst>
                <a:ext uri="{FF2B5EF4-FFF2-40B4-BE49-F238E27FC236}">
                  <a16:creationId xmlns:a16="http://schemas.microsoft.com/office/drawing/2014/main" xmlns="" id="{4BCA7C4F-7C95-4C05-A153-58CECB95E2BA}"/>
                </a:ext>
              </a:extLst>
            </p:cNvPr>
            <p:cNvCxnSpPr/>
            <p:nvPr/>
          </p:nvCxnSpPr>
          <p:spPr>
            <a:xfrm>
              <a:off x="3276600" y="3492523"/>
              <a:ext cx="19812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xmlns="" id="{AFE2DCBD-C0E1-452C-BDD5-F744CE791F63}"/>
              </a:ext>
            </a:extLst>
          </p:cNvPr>
          <p:cNvSpPr txBox="1"/>
          <p:nvPr/>
        </p:nvSpPr>
        <p:spPr>
          <a:xfrm>
            <a:off x="1449324" y="4091506"/>
            <a:ext cx="30464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38 000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grpSp>
        <p:nvGrpSpPr>
          <p:cNvPr id="23" name="Group 18">
            <a:extLst>
              <a:ext uri="{FF2B5EF4-FFF2-40B4-BE49-F238E27FC236}">
                <a16:creationId xmlns:a16="http://schemas.microsoft.com/office/drawing/2014/main" xmlns="" id="{AFB62D31-9915-4959-9BAC-E7F74D5CAC2A}"/>
              </a:ext>
            </a:extLst>
          </p:cNvPr>
          <p:cNvGrpSpPr/>
          <p:nvPr/>
        </p:nvGrpSpPr>
        <p:grpSpPr>
          <a:xfrm>
            <a:off x="4572000" y="3505200"/>
            <a:ext cx="2663267" cy="299311"/>
            <a:chOff x="3276600" y="3394365"/>
            <a:chExt cx="1981200" cy="213439"/>
          </a:xfrm>
        </p:grpSpPr>
        <p:cxnSp>
          <p:nvCxnSpPr>
            <p:cNvPr id="24" name="Straight Connector 20">
              <a:extLst>
                <a:ext uri="{FF2B5EF4-FFF2-40B4-BE49-F238E27FC236}">
                  <a16:creationId xmlns:a16="http://schemas.microsoft.com/office/drawing/2014/main" xmlns="" id="{D5A91EAF-1FEA-4DF2-A9CF-E57BE77A1CEB}"/>
                </a:ext>
              </a:extLst>
            </p:cNvPr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57150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1">
              <a:extLst>
                <a:ext uri="{FF2B5EF4-FFF2-40B4-BE49-F238E27FC236}">
                  <a16:creationId xmlns:a16="http://schemas.microsoft.com/office/drawing/2014/main" xmlns="" id="{B22F2ED9-5633-46DB-A413-BA8494BC7C75}"/>
                </a:ext>
              </a:extLst>
            </p:cNvPr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57150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19">
              <a:extLst>
                <a:ext uri="{FF2B5EF4-FFF2-40B4-BE49-F238E27FC236}">
                  <a16:creationId xmlns:a16="http://schemas.microsoft.com/office/drawing/2014/main" xmlns="" id="{C288D115-6C6C-4B3E-A54F-472BC950B0F4}"/>
                </a:ext>
              </a:extLst>
            </p:cNvPr>
            <p:cNvCxnSpPr/>
            <p:nvPr/>
          </p:nvCxnSpPr>
          <p:spPr>
            <a:xfrm>
              <a:off x="3276600" y="3492523"/>
              <a:ext cx="1981200" cy="0"/>
            </a:xfrm>
            <a:prstGeom prst="line">
              <a:avLst/>
            </a:prstGeom>
            <a:ln w="57150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ight Brace 30">
            <a:extLst>
              <a:ext uri="{FF2B5EF4-FFF2-40B4-BE49-F238E27FC236}">
                <a16:creationId xmlns:a16="http://schemas.microsoft.com/office/drawing/2014/main" xmlns="" id="{14D44ADA-84C6-4C70-94DE-CC66C14E322E}"/>
              </a:ext>
            </a:extLst>
          </p:cNvPr>
          <p:cNvSpPr/>
          <p:nvPr/>
        </p:nvSpPr>
        <p:spPr>
          <a:xfrm rot="5400000">
            <a:off x="5697171" y="2707948"/>
            <a:ext cx="416658" cy="2514596"/>
          </a:xfrm>
          <a:prstGeom prst="rightBrace">
            <a:avLst>
              <a:gd name="adj1" fmla="val 77424"/>
              <a:gd name="adj2" fmla="val 50673"/>
            </a:avLst>
          </a:prstGeom>
          <a:ln w="38100">
            <a:solidFill>
              <a:srgbClr val="99003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xmlns="" id="{2C1A1D99-F2EA-48DE-9E87-CBEF2BDF9F4B}"/>
              </a:ext>
            </a:extLst>
          </p:cNvPr>
          <p:cNvSpPr txBox="1"/>
          <p:nvPr/>
        </p:nvSpPr>
        <p:spPr>
          <a:xfrm>
            <a:off x="4648200" y="4063899"/>
            <a:ext cx="25145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990033"/>
                </a:solidFill>
                <a:latin typeface="Arial" charset="0"/>
              </a:rPr>
              <a:t> 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26 000 </a:t>
            </a:r>
          </a:p>
          <a:p>
            <a:pPr algn="ctr"/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đèn</a:t>
            </a:r>
            <a:endParaRPr lang="en-US" sz="2800" dirty="0">
              <a:solidFill>
                <a:srgbClr val="990033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9" name="Group 18">
            <a:extLst>
              <a:ext uri="{FF2B5EF4-FFF2-40B4-BE49-F238E27FC236}">
                <a16:creationId xmlns:a16="http://schemas.microsoft.com/office/drawing/2014/main" xmlns="" id="{FB9DAAF2-F424-4042-8CF4-37833B717008}"/>
              </a:ext>
            </a:extLst>
          </p:cNvPr>
          <p:cNvGrpSpPr/>
          <p:nvPr/>
        </p:nvGrpSpPr>
        <p:grpSpPr>
          <a:xfrm>
            <a:off x="7235266" y="3505201"/>
            <a:ext cx="1409876" cy="325332"/>
            <a:chOff x="3276600" y="3394365"/>
            <a:chExt cx="1981200" cy="213439"/>
          </a:xfrm>
        </p:grpSpPr>
        <p:cxnSp>
          <p:nvCxnSpPr>
            <p:cNvPr id="38" name="Straight Connector 20">
              <a:extLst>
                <a:ext uri="{FF2B5EF4-FFF2-40B4-BE49-F238E27FC236}">
                  <a16:creationId xmlns:a16="http://schemas.microsoft.com/office/drawing/2014/main" xmlns="" id="{9724779E-F3C7-4171-BD1A-773D65559803}"/>
                </a:ext>
              </a:extLst>
            </p:cNvPr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571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1">
              <a:extLst>
                <a:ext uri="{FF2B5EF4-FFF2-40B4-BE49-F238E27FC236}">
                  <a16:creationId xmlns:a16="http://schemas.microsoft.com/office/drawing/2014/main" xmlns="" id="{E483C4BE-5640-459C-8B4F-0E734BC5D9AC}"/>
                </a:ext>
              </a:extLst>
            </p:cNvPr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571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19">
              <a:extLst>
                <a:ext uri="{FF2B5EF4-FFF2-40B4-BE49-F238E27FC236}">
                  <a16:creationId xmlns:a16="http://schemas.microsoft.com/office/drawing/2014/main" xmlns="" id="{C949B55E-2DEA-4480-BAC5-C001D63F54E6}"/>
                </a:ext>
              </a:extLst>
            </p:cNvPr>
            <p:cNvCxnSpPr/>
            <p:nvPr/>
          </p:nvCxnSpPr>
          <p:spPr>
            <a:xfrm>
              <a:off x="3276600" y="3492523"/>
              <a:ext cx="1981200" cy="0"/>
            </a:xfrm>
            <a:prstGeom prst="line">
              <a:avLst/>
            </a:prstGeom>
            <a:ln w="571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ight Brace 30">
            <a:extLst>
              <a:ext uri="{FF2B5EF4-FFF2-40B4-BE49-F238E27FC236}">
                <a16:creationId xmlns:a16="http://schemas.microsoft.com/office/drawing/2014/main" xmlns="" id="{44AF21C4-78C7-4F29-AA11-360EDC094AEB}"/>
              </a:ext>
            </a:extLst>
          </p:cNvPr>
          <p:cNvSpPr/>
          <p:nvPr/>
        </p:nvSpPr>
        <p:spPr>
          <a:xfrm rot="5400000">
            <a:off x="7817179" y="3382412"/>
            <a:ext cx="246048" cy="1172131"/>
          </a:xfrm>
          <a:prstGeom prst="rightBrace">
            <a:avLst>
              <a:gd name="adj1" fmla="val 77424"/>
              <a:gd name="adj2" fmla="val 50673"/>
            </a:avLst>
          </a:prstGeom>
          <a:ln w="38100"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xmlns="" id="{C902CE4E-715D-4C2F-B1D7-C8E021A71F86}"/>
              </a:ext>
            </a:extLst>
          </p:cNvPr>
          <p:cNvSpPr txBox="1"/>
          <p:nvPr/>
        </p:nvSpPr>
        <p:spPr>
          <a:xfrm>
            <a:off x="7054092" y="4083422"/>
            <a:ext cx="1556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đèn</a:t>
            </a:r>
            <a:endParaRPr lang="en-US" sz="2800" dirty="0">
              <a:solidFill>
                <a:srgbClr val="008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28600" y="322051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cs typeface="Times New Roman" panose="02020603050405020304" pitchFamily="18" charset="0"/>
              </a:rPr>
              <a:t> 3</a:t>
            </a:r>
            <a:r>
              <a:rPr lang="en-US" sz="2400" dirty="0"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66800" y="3581404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4000500" y="414838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cs typeface="Times New Roman" panose="02020603050405020304" pitchFamily="18" charset="0"/>
              </a:rPr>
              <a:t>giải</a:t>
            </a:r>
            <a:r>
              <a:rPr lang="en-US" sz="2400" b="1" u="sng" dirty="0"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33400" y="1066800"/>
            <a:ext cx="8534400" cy="443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1: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còn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:               80 000</a:t>
            </a:r>
            <a:r>
              <a:rPr lang="vi-VN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-</a:t>
            </a:r>
            <a:r>
              <a:rPr lang="vi-VN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38 000</a:t>
            </a:r>
            <a:r>
              <a:rPr lang="vi-VN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= 42 000(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còn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           42 000</a:t>
            </a:r>
            <a:r>
              <a:rPr lang="vi-VN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-</a:t>
            </a:r>
            <a:r>
              <a:rPr lang="vi-VN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26 000</a:t>
            </a:r>
            <a:r>
              <a:rPr lang="vi-VN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= 16 000(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: 16 000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250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890"/>
                </p:tgtEl>
              </p:cMediaNode>
            </p:audio>
          </p:childTnLst>
        </p:cTn>
      </p:par>
    </p:tnLst>
    <p:bldLst>
      <p:bldP spid="37903" grpId="0"/>
      <p:bldP spid="379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-2109881" y="1652426"/>
            <a:ext cx="6096000" cy="1009269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ts val="12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6" descr="Parchment"/>
          <p:cNvSpPr>
            <a:spLocks noChangeArrowheads="1"/>
          </p:cNvSpPr>
          <p:nvPr/>
        </p:nvSpPr>
        <p:spPr bwMode="auto">
          <a:xfrm>
            <a:off x="0" y="-76200"/>
            <a:ext cx="91440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3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2800" y="2551183"/>
            <a:ext cx="3370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80 000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đèn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2552035" y="2229809"/>
            <a:ext cx="416658" cy="3470871"/>
          </a:xfrm>
          <a:prstGeom prst="rightBrace">
            <a:avLst>
              <a:gd name="adj1" fmla="val 77424"/>
              <a:gd name="adj2" fmla="val 50673"/>
            </a:avLst>
          </a:prstGeom>
          <a:ln w="381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938120" y="3546006"/>
            <a:ext cx="7707024" cy="228379"/>
            <a:chOff x="3276600" y="3394365"/>
            <a:chExt cx="1981200" cy="213439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276600" y="3505200"/>
              <a:ext cx="19812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Brace 38"/>
          <p:cNvSpPr/>
          <p:nvPr/>
        </p:nvSpPr>
        <p:spPr>
          <a:xfrm rot="16200000">
            <a:off x="4587268" y="-481703"/>
            <a:ext cx="408728" cy="7543800"/>
          </a:xfrm>
          <a:prstGeom prst="rightBrace">
            <a:avLst>
              <a:gd name="adj1" fmla="val 77424"/>
              <a:gd name="adj2" fmla="val 50673"/>
            </a:avLst>
          </a:prstGeom>
          <a:ln w="28575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xmlns="" id="{CC95A891-8737-469A-AA1A-9D5233D127A0}"/>
              </a:ext>
            </a:extLst>
          </p:cNvPr>
          <p:cNvSpPr txBox="1"/>
          <p:nvPr/>
        </p:nvSpPr>
        <p:spPr>
          <a:xfrm>
            <a:off x="20320" y="159341"/>
            <a:ext cx="914399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3: </a:t>
            </a:r>
            <a:r>
              <a:rPr lang="en-US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kho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80 000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đầu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38 000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26 000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990033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kho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bao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cs typeface="Times New Roman" panose="02020603050405020304" pitchFamily="18" charset="0"/>
              </a:rPr>
              <a:t>đèn</a:t>
            </a:r>
            <a:r>
              <a:rPr lang="en-US" sz="2800" b="1" dirty="0">
                <a:solidFill>
                  <a:srgbClr val="008000"/>
                </a:solidFill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17" name="Group 18">
            <a:extLst>
              <a:ext uri="{FF2B5EF4-FFF2-40B4-BE49-F238E27FC236}">
                <a16:creationId xmlns:a16="http://schemas.microsoft.com/office/drawing/2014/main" xmlns="" id="{44D1E178-E1D3-4740-AE48-2698D3CEDFAE}"/>
              </a:ext>
            </a:extLst>
          </p:cNvPr>
          <p:cNvGrpSpPr/>
          <p:nvPr/>
        </p:nvGrpSpPr>
        <p:grpSpPr>
          <a:xfrm>
            <a:off x="938119" y="3569168"/>
            <a:ext cx="3633882" cy="183143"/>
            <a:chOff x="3276600" y="3394365"/>
            <a:chExt cx="1981200" cy="213439"/>
          </a:xfrm>
        </p:grpSpPr>
        <p:cxnSp>
          <p:nvCxnSpPr>
            <p:cNvPr id="19" name="Straight Connector 20">
              <a:extLst>
                <a:ext uri="{FF2B5EF4-FFF2-40B4-BE49-F238E27FC236}">
                  <a16:creationId xmlns:a16="http://schemas.microsoft.com/office/drawing/2014/main" xmlns="" id="{B866B2B0-C067-42D5-A9B6-9A7151C00CA6}"/>
                </a:ext>
              </a:extLst>
            </p:cNvPr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1">
              <a:extLst>
                <a:ext uri="{FF2B5EF4-FFF2-40B4-BE49-F238E27FC236}">
                  <a16:creationId xmlns:a16="http://schemas.microsoft.com/office/drawing/2014/main" xmlns="" id="{58525D9A-DBF9-4B38-9248-37E6F137C017}"/>
                </a:ext>
              </a:extLst>
            </p:cNvPr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9">
              <a:extLst>
                <a:ext uri="{FF2B5EF4-FFF2-40B4-BE49-F238E27FC236}">
                  <a16:creationId xmlns:a16="http://schemas.microsoft.com/office/drawing/2014/main" xmlns="" id="{4BCA7C4F-7C95-4C05-A153-58CECB95E2BA}"/>
                </a:ext>
              </a:extLst>
            </p:cNvPr>
            <p:cNvCxnSpPr/>
            <p:nvPr/>
          </p:nvCxnSpPr>
          <p:spPr>
            <a:xfrm>
              <a:off x="3276600" y="3492523"/>
              <a:ext cx="19812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xmlns="" id="{AFE2DCBD-C0E1-452C-BDD5-F744CE791F63}"/>
              </a:ext>
            </a:extLst>
          </p:cNvPr>
          <p:cNvSpPr txBox="1"/>
          <p:nvPr/>
        </p:nvSpPr>
        <p:spPr>
          <a:xfrm>
            <a:off x="1449324" y="4091506"/>
            <a:ext cx="30464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38 000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Arial" charset="0"/>
              </a:rPr>
              <a:t>đèn</a:t>
            </a:r>
            <a:endParaRPr lang="en-US" sz="2800" dirty="0"/>
          </a:p>
        </p:txBody>
      </p:sp>
      <p:grpSp>
        <p:nvGrpSpPr>
          <p:cNvPr id="23" name="Group 18">
            <a:extLst>
              <a:ext uri="{FF2B5EF4-FFF2-40B4-BE49-F238E27FC236}">
                <a16:creationId xmlns:a16="http://schemas.microsoft.com/office/drawing/2014/main" xmlns="" id="{AFB62D31-9915-4959-9BAC-E7F74D5CAC2A}"/>
              </a:ext>
            </a:extLst>
          </p:cNvPr>
          <p:cNvGrpSpPr/>
          <p:nvPr/>
        </p:nvGrpSpPr>
        <p:grpSpPr>
          <a:xfrm>
            <a:off x="4572000" y="3505200"/>
            <a:ext cx="2663267" cy="299311"/>
            <a:chOff x="3276600" y="3394365"/>
            <a:chExt cx="1981200" cy="213439"/>
          </a:xfrm>
        </p:grpSpPr>
        <p:cxnSp>
          <p:nvCxnSpPr>
            <p:cNvPr id="24" name="Straight Connector 20">
              <a:extLst>
                <a:ext uri="{FF2B5EF4-FFF2-40B4-BE49-F238E27FC236}">
                  <a16:creationId xmlns:a16="http://schemas.microsoft.com/office/drawing/2014/main" xmlns="" id="{D5A91EAF-1FEA-4DF2-A9CF-E57BE77A1CEB}"/>
                </a:ext>
              </a:extLst>
            </p:cNvPr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57150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1">
              <a:extLst>
                <a:ext uri="{FF2B5EF4-FFF2-40B4-BE49-F238E27FC236}">
                  <a16:creationId xmlns:a16="http://schemas.microsoft.com/office/drawing/2014/main" xmlns="" id="{B22F2ED9-5633-46DB-A413-BA8494BC7C75}"/>
                </a:ext>
              </a:extLst>
            </p:cNvPr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57150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19">
              <a:extLst>
                <a:ext uri="{FF2B5EF4-FFF2-40B4-BE49-F238E27FC236}">
                  <a16:creationId xmlns:a16="http://schemas.microsoft.com/office/drawing/2014/main" xmlns="" id="{C288D115-6C6C-4B3E-A54F-472BC950B0F4}"/>
                </a:ext>
              </a:extLst>
            </p:cNvPr>
            <p:cNvCxnSpPr/>
            <p:nvPr/>
          </p:nvCxnSpPr>
          <p:spPr>
            <a:xfrm>
              <a:off x="3276600" y="3492523"/>
              <a:ext cx="1981200" cy="0"/>
            </a:xfrm>
            <a:prstGeom prst="line">
              <a:avLst/>
            </a:prstGeom>
            <a:ln w="57150">
              <a:solidFill>
                <a:srgbClr val="9900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ight Brace 30">
            <a:extLst>
              <a:ext uri="{FF2B5EF4-FFF2-40B4-BE49-F238E27FC236}">
                <a16:creationId xmlns:a16="http://schemas.microsoft.com/office/drawing/2014/main" xmlns="" id="{14D44ADA-84C6-4C70-94DE-CC66C14E322E}"/>
              </a:ext>
            </a:extLst>
          </p:cNvPr>
          <p:cNvSpPr/>
          <p:nvPr/>
        </p:nvSpPr>
        <p:spPr>
          <a:xfrm rot="5400000">
            <a:off x="5697171" y="2707948"/>
            <a:ext cx="416658" cy="2514596"/>
          </a:xfrm>
          <a:prstGeom prst="rightBrace">
            <a:avLst>
              <a:gd name="adj1" fmla="val 77424"/>
              <a:gd name="adj2" fmla="val 50673"/>
            </a:avLst>
          </a:prstGeom>
          <a:ln w="38100">
            <a:solidFill>
              <a:srgbClr val="99003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xmlns="" id="{2C1A1D99-F2EA-48DE-9E87-CBEF2BDF9F4B}"/>
              </a:ext>
            </a:extLst>
          </p:cNvPr>
          <p:cNvSpPr txBox="1"/>
          <p:nvPr/>
        </p:nvSpPr>
        <p:spPr>
          <a:xfrm>
            <a:off x="4648200" y="4063899"/>
            <a:ext cx="25145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990033"/>
                </a:solidFill>
                <a:latin typeface="Arial" charset="0"/>
              </a:rPr>
              <a:t> 26 000 </a:t>
            </a:r>
          </a:p>
          <a:p>
            <a:pPr algn="ctr"/>
            <a:r>
              <a:rPr lang="en-US" sz="2800" b="1" dirty="0" err="1">
                <a:solidFill>
                  <a:srgbClr val="990033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990033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990033"/>
                </a:solidFill>
                <a:latin typeface="Arial" charset="0"/>
              </a:rPr>
              <a:t>đèn</a:t>
            </a:r>
            <a:endParaRPr lang="en-US" sz="2800" dirty="0">
              <a:solidFill>
                <a:srgbClr val="990033"/>
              </a:solidFill>
            </a:endParaRPr>
          </a:p>
        </p:txBody>
      </p:sp>
      <p:grpSp>
        <p:nvGrpSpPr>
          <p:cNvPr id="29" name="Group 18">
            <a:extLst>
              <a:ext uri="{FF2B5EF4-FFF2-40B4-BE49-F238E27FC236}">
                <a16:creationId xmlns:a16="http://schemas.microsoft.com/office/drawing/2014/main" xmlns="" id="{FB9DAAF2-F424-4042-8CF4-37833B717008}"/>
              </a:ext>
            </a:extLst>
          </p:cNvPr>
          <p:cNvGrpSpPr/>
          <p:nvPr/>
        </p:nvGrpSpPr>
        <p:grpSpPr>
          <a:xfrm>
            <a:off x="7235266" y="3505201"/>
            <a:ext cx="1409876" cy="325332"/>
            <a:chOff x="3276600" y="3394365"/>
            <a:chExt cx="1981200" cy="213439"/>
          </a:xfrm>
        </p:grpSpPr>
        <p:cxnSp>
          <p:nvCxnSpPr>
            <p:cNvPr id="38" name="Straight Connector 20">
              <a:extLst>
                <a:ext uri="{FF2B5EF4-FFF2-40B4-BE49-F238E27FC236}">
                  <a16:creationId xmlns:a16="http://schemas.microsoft.com/office/drawing/2014/main" xmlns="" id="{9724779E-F3C7-4171-BD1A-773D65559803}"/>
                </a:ext>
              </a:extLst>
            </p:cNvPr>
            <p:cNvCxnSpPr/>
            <p:nvPr/>
          </p:nvCxnSpPr>
          <p:spPr>
            <a:xfrm>
              <a:off x="3276600" y="3401290"/>
              <a:ext cx="0" cy="206514"/>
            </a:xfrm>
            <a:prstGeom prst="line">
              <a:avLst/>
            </a:prstGeom>
            <a:ln w="571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1">
              <a:extLst>
                <a:ext uri="{FF2B5EF4-FFF2-40B4-BE49-F238E27FC236}">
                  <a16:creationId xmlns:a16="http://schemas.microsoft.com/office/drawing/2014/main" xmlns="" id="{E483C4BE-5640-459C-8B4F-0E734BC5D9AC}"/>
                </a:ext>
              </a:extLst>
            </p:cNvPr>
            <p:cNvCxnSpPr/>
            <p:nvPr/>
          </p:nvCxnSpPr>
          <p:spPr>
            <a:xfrm>
              <a:off x="5257800" y="3394365"/>
              <a:ext cx="0" cy="206514"/>
            </a:xfrm>
            <a:prstGeom prst="line">
              <a:avLst/>
            </a:prstGeom>
            <a:ln w="571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19">
              <a:extLst>
                <a:ext uri="{FF2B5EF4-FFF2-40B4-BE49-F238E27FC236}">
                  <a16:creationId xmlns:a16="http://schemas.microsoft.com/office/drawing/2014/main" xmlns="" id="{C949B55E-2DEA-4480-BAC5-C001D63F54E6}"/>
                </a:ext>
              </a:extLst>
            </p:cNvPr>
            <p:cNvCxnSpPr/>
            <p:nvPr/>
          </p:nvCxnSpPr>
          <p:spPr>
            <a:xfrm>
              <a:off x="3276600" y="3492523"/>
              <a:ext cx="1981200" cy="0"/>
            </a:xfrm>
            <a:prstGeom prst="line">
              <a:avLst/>
            </a:prstGeom>
            <a:ln w="571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ight Brace 30">
            <a:extLst>
              <a:ext uri="{FF2B5EF4-FFF2-40B4-BE49-F238E27FC236}">
                <a16:creationId xmlns:a16="http://schemas.microsoft.com/office/drawing/2014/main" xmlns="" id="{44AF21C4-78C7-4F29-AA11-360EDC094AEB}"/>
              </a:ext>
            </a:extLst>
          </p:cNvPr>
          <p:cNvSpPr/>
          <p:nvPr/>
        </p:nvSpPr>
        <p:spPr>
          <a:xfrm rot="5400000">
            <a:off x="7817179" y="3382412"/>
            <a:ext cx="246048" cy="1172131"/>
          </a:xfrm>
          <a:prstGeom prst="rightBrace">
            <a:avLst>
              <a:gd name="adj1" fmla="val 77424"/>
              <a:gd name="adj2" fmla="val 50673"/>
            </a:avLst>
          </a:prstGeom>
          <a:ln w="38100">
            <a:solidFill>
              <a:srgbClr val="008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xmlns="" id="{C902CE4E-715D-4C2F-B1D7-C8E021A71F86}"/>
              </a:ext>
            </a:extLst>
          </p:cNvPr>
          <p:cNvSpPr txBox="1"/>
          <p:nvPr/>
        </p:nvSpPr>
        <p:spPr>
          <a:xfrm>
            <a:off x="7054092" y="4083422"/>
            <a:ext cx="1556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8000"/>
                </a:solidFill>
                <a:latin typeface="Arial" charset="0"/>
              </a:rPr>
              <a:t> ? </a:t>
            </a:r>
            <a:r>
              <a:rPr lang="en-US" sz="2800" b="1" dirty="0" err="1">
                <a:solidFill>
                  <a:srgbClr val="008000"/>
                </a:solidFill>
                <a:latin typeface="Arial" charset="0"/>
              </a:rPr>
              <a:t>bóng</a:t>
            </a:r>
            <a:r>
              <a:rPr lang="en-US" sz="2800" b="1" dirty="0">
                <a:solidFill>
                  <a:srgbClr val="008000"/>
                </a:solidFill>
                <a:latin typeface="Arial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008000"/>
                </a:solidFill>
                <a:latin typeface="Arial" charset="0"/>
              </a:rPr>
              <a:t>đèn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4" name="Right Brace 30">
            <a:extLst>
              <a:ext uri="{FF2B5EF4-FFF2-40B4-BE49-F238E27FC236}">
                <a16:creationId xmlns:a16="http://schemas.microsoft.com/office/drawing/2014/main" xmlns="" id="{E275A47E-5772-4C65-B4C7-BDF0817F74BD}"/>
              </a:ext>
            </a:extLst>
          </p:cNvPr>
          <p:cNvSpPr/>
          <p:nvPr/>
        </p:nvSpPr>
        <p:spPr>
          <a:xfrm rot="5400000">
            <a:off x="3841743" y="2193963"/>
            <a:ext cx="395534" cy="6029163"/>
          </a:xfrm>
          <a:prstGeom prst="rightBrace">
            <a:avLst>
              <a:gd name="adj1" fmla="val 77424"/>
              <a:gd name="adj2" fmla="val 50673"/>
            </a:avLst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29">
            <a:extLst>
              <a:ext uri="{FF2B5EF4-FFF2-40B4-BE49-F238E27FC236}">
                <a16:creationId xmlns:a16="http://schemas.microsoft.com/office/drawing/2014/main" xmlns="" id="{7C33AD80-40E1-4885-B360-0FC3EFD4F7A0}"/>
              </a:ext>
            </a:extLst>
          </p:cNvPr>
          <p:cNvSpPr/>
          <p:nvPr/>
        </p:nvSpPr>
        <p:spPr>
          <a:xfrm>
            <a:off x="7696200" y="5037529"/>
            <a:ext cx="685800" cy="685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7" name="Oval 29">
            <a:extLst>
              <a:ext uri="{FF2B5EF4-FFF2-40B4-BE49-F238E27FC236}">
                <a16:creationId xmlns:a16="http://schemas.microsoft.com/office/drawing/2014/main" xmlns="" id="{DD39D46A-80E5-4386-B54A-2557E38F1671}"/>
              </a:ext>
            </a:extLst>
          </p:cNvPr>
          <p:cNvSpPr/>
          <p:nvPr/>
        </p:nvSpPr>
        <p:spPr>
          <a:xfrm>
            <a:off x="3696610" y="5550626"/>
            <a:ext cx="685800" cy="685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3959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Nhac ph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838200" y="701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28600" y="322051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cs typeface="Times New Roman" panose="02020603050405020304" pitchFamily="18" charset="0"/>
              </a:rPr>
              <a:t> 3</a:t>
            </a:r>
            <a:r>
              <a:rPr lang="en-US" sz="2400" dirty="0"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66800" y="3581404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771900" y="383606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cs typeface="Times New Roman" panose="02020603050405020304" pitchFamily="18" charset="0"/>
              </a:rPr>
              <a:t>giải</a:t>
            </a:r>
            <a:r>
              <a:rPr lang="en-US" sz="2400" b="1" u="sng" dirty="0"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762000" y="990600"/>
            <a:ext cx="7924800" cy="4682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cs typeface="Times New Roman" panose="02020603050405020304" pitchFamily="18" charset="0"/>
              </a:rPr>
              <a:t> 2: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cs typeface="Times New Roman" panose="02020603050405020304" pitchFamily="18" charset="0"/>
              </a:rPr>
              <a:t>      </a:t>
            </a:r>
            <a:r>
              <a:rPr lang="en-US" sz="3200" b="1" dirty="0" err="1"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trong 2 lần </a:t>
            </a:r>
            <a:r>
              <a:rPr lang="en-US" sz="3200" b="1" dirty="0" err="1"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cs typeface="Times New Roman" panose="02020603050405020304" pitchFamily="18" charset="0"/>
              </a:rPr>
              <a:t>            38 000</a:t>
            </a:r>
            <a:r>
              <a:rPr lang="vi-VN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>
                <a:cs typeface="Times New Roman" panose="02020603050405020304" pitchFamily="18" charset="0"/>
              </a:rPr>
              <a:t>+ 26 000</a:t>
            </a:r>
            <a:r>
              <a:rPr lang="vi-VN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>
                <a:cs typeface="Times New Roman" panose="02020603050405020304" pitchFamily="18" charset="0"/>
              </a:rPr>
              <a:t>= 64 000(</a:t>
            </a:r>
            <a:r>
              <a:rPr lang="en-US" sz="3200" b="1" dirty="0" err="1"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cs typeface="Times New Roman" panose="02020603050405020304" pitchFamily="18" charset="0"/>
              </a:rPr>
              <a:t>     </a:t>
            </a:r>
            <a:r>
              <a:rPr lang="en-US" sz="3200" b="1" dirty="0" err="1"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còn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kho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cs typeface="Times New Roman" panose="02020603050405020304" pitchFamily="18" charset="0"/>
              </a:rPr>
              <a:t>            80 000</a:t>
            </a:r>
            <a:r>
              <a:rPr lang="vi-VN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>
                <a:cs typeface="Times New Roman" panose="02020603050405020304" pitchFamily="18" charset="0"/>
              </a:rPr>
              <a:t>-</a:t>
            </a:r>
            <a:r>
              <a:rPr lang="vi-VN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>
                <a:cs typeface="Times New Roman" panose="02020603050405020304" pitchFamily="18" charset="0"/>
              </a:rPr>
              <a:t>64 000</a:t>
            </a:r>
            <a:r>
              <a:rPr lang="vi-VN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>
                <a:cs typeface="Times New Roman" panose="02020603050405020304" pitchFamily="18" charset="0"/>
              </a:rPr>
              <a:t>= 16 000(</a:t>
            </a:r>
            <a:r>
              <a:rPr lang="en-US" sz="3200" b="1" dirty="0" err="1"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3200" b="1" dirty="0">
                <a:cs typeface="Times New Roman" panose="02020603050405020304" pitchFamily="18" charset="0"/>
              </a:rPr>
              <a:t>                       </a:t>
            </a:r>
            <a:r>
              <a:rPr lang="en-US" sz="3200" b="1" dirty="0" err="1">
                <a:cs typeface="Times New Roman" panose="02020603050405020304" pitchFamily="18" charset="0"/>
              </a:rPr>
              <a:t>Đáp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cs typeface="Times New Roman" panose="02020603050405020304" pitchFamily="18" charset="0"/>
              </a:rPr>
              <a:t>: 16 000 </a:t>
            </a:r>
            <a:r>
              <a:rPr lang="en-US" sz="3200" b="1" dirty="0" err="1">
                <a:cs typeface="Times New Roman" panose="02020603050405020304" pitchFamily="18" charset="0"/>
              </a:rPr>
              <a:t>bóng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cs typeface="Times New Roman" panose="02020603050405020304" pitchFamily="18" charset="0"/>
              </a:rPr>
              <a:t>đèn</a:t>
            </a:r>
            <a:r>
              <a:rPr lang="en-US" sz="3200" b="1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890"/>
                </p:tgtEl>
              </p:cMediaNode>
            </p:audio>
          </p:childTnLst>
        </p:cTn>
      </p:par>
    </p:tnLst>
    <p:bldLst>
      <p:bldP spid="37903" grpId="0"/>
      <p:bldP spid="3790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519</Words>
  <Application>Microsoft Office PowerPoint</Application>
  <PresentationFormat>On-screen Show (4:3)</PresentationFormat>
  <Paragraphs>115</Paragraphs>
  <Slides>9</Slides>
  <Notes>1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BKV</cp:lastModifiedBy>
  <cp:revision>171</cp:revision>
  <dcterms:created xsi:type="dcterms:W3CDTF">2008-04-04T14:56:11Z</dcterms:created>
  <dcterms:modified xsi:type="dcterms:W3CDTF">2022-05-24T01:18:09Z</dcterms:modified>
  <cp:contentStatus/>
</cp:coreProperties>
</file>