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7" r:id="rId9"/>
    <p:sldId id="298" r:id="rId10"/>
    <p:sldId id="256" r:id="rId11"/>
    <p:sldId id="299" r:id="rId12"/>
    <p:sldId id="300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303D"/>
    <a:srgbClr val="FFF8D6"/>
    <a:srgbClr val="800080"/>
    <a:srgbClr val="000099"/>
    <a:srgbClr val="FFF2B3"/>
    <a:srgbClr val="6C602E"/>
    <a:srgbClr val="92823E"/>
    <a:srgbClr val="000066"/>
    <a:srgbClr val="FF6600"/>
    <a:srgbClr val="BDC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4" autoAdjust="0"/>
    <p:restoredTop sz="94660"/>
  </p:normalViewPr>
  <p:slideViewPr>
    <p:cSldViewPr snapToGrid="0">
      <p:cViewPr>
        <p:scale>
          <a:sx n="50" d="100"/>
          <a:sy n="50" d="100"/>
        </p:scale>
        <p:origin x="1566" y="390"/>
      </p:cViewPr>
      <p:guideLst>
        <p:guide orient="horz" pos="383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B6DEE-0A20-4B27-AD2D-E5063EA4D64B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D87D3-C052-41E5-A7F7-3B04A03A91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87D3-C052-41E5-A7F7-3B04A03A914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22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069">
            <a:extLst>
              <a:ext uri="{FF2B5EF4-FFF2-40B4-BE49-F238E27FC236}">
                <a16:creationId xmlns:a16="http://schemas.microsoft.com/office/drawing/2014/main" id="{02FD225D-20AD-4591-A62A-A6F13F0CD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019" y="-30764"/>
            <a:ext cx="2065206" cy="1942520"/>
          </a:xfrm>
          <a:prstGeom prst="rect">
            <a:avLst/>
          </a:prstGeom>
        </p:spPr>
      </p:pic>
      <p:pic>
        <p:nvPicPr>
          <p:cNvPr id="6" name="图片 5068">
            <a:extLst>
              <a:ext uri="{FF2B5EF4-FFF2-40B4-BE49-F238E27FC236}">
                <a16:creationId xmlns:a16="http://schemas.microsoft.com/office/drawing/2014/main" id="{33BA80CB-3FA0-442F-8839-4B786BAFC8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29" y="4371471"/>
            <a:ext cx="3353317" cy="2483704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id="{2F7924C7-2F8B-45DD-815B-C59751BB3F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42" y="1685697"/>
            <a:ext cx="2700483" cy="4170817"/>
          </a:xfrm>
          <a:prstGeom prst="rect">
            <a:avLst/>
          </a:prstGeom>
        </p:spPr>
      </p:pic>
      <p:pic>
        <p:nvPicPr>
          <p:cNvPr id="8" name="图片 5051">
            <a:extLst>
              <a:ext uri="{FF2B5EF4-FFF2-40B4-BE49-F238E27FC236}">
                <a16:creationId xmlns:a16="http://schemas.microsoft.com/office/drawing/2014/main" id="{B1D1F9B7-E49E-4E84-B419-7DF7B3D88E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18348" y="-747347"/>
            <a:ext cx="2467891" cy="3833881"/>
          </a:xfrm>
          <a:prstGeom prst="rect">
            <a:avLst/>
          </a:prstGeom>
        </p:spPr>
      </p:pic>
      <p:pic>
        <p:nvPicPr>
          <p:cNvPr id="9" name="图片 5053">
            <a:extLst>
              <a:ext uri="{FF2B5EF4-FFF2-40B4-BE49-F238E27FC236}">
                <a16:creationId xmlns:a16="http://schemas.microsoft.com/office/drawing/2014/main" id="{E98E7010-977B-4E1D-8691-C01505F1E0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66" y="-19401"/>
            <a:ext cx="2671591" cy="2150700"/>
          </a:xfrm>
          <a:prstGeom prst="rect">
            <a:avLst/>
          </a:prstGeom>
        </p:spPr>
      </p:pic>
      <p:pic>
        <p:nvPicPr>
          <p:cNvPr id="10" name="图片 5055">
            <a:extLst>
              <a:ext uri="{FF2B5EF4-FFF2-40B4-BE49-F238E27FC236}">
                <a16:creationId xmlns:a16="http://schemas.microsoft.com/office/drawing/2014/main" id="{1FDDC1A3-254E-43F6-8D1B-E9E323F3D23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26" y="3952173"/>
            <a:ext cx="1372895" cy="1366424"/>
          </a:xfrm>
          <a:prstGeom prst="rect">
            <a:avLst/>
          </a:prstGeom>
        </p:spPr>
      </p:pic>
      <p:pic>
        <p:nvPicPr>
          <p:cNvPr id="11" name="图片 5057">
            <a:extLst>
              <a:ext uri="{FF2B5EF4-FFF2-40B4-BE49-F238E27FC236}">
                <a16:creationId xmlns:a16="http://schemas.microsoft.com/office/drawing/2014/main" id="{7F84CD76-52F0-4616-8B40-59CA062261B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49" y="4887028"/>
            <a:ext cx="2932359" cy="1968147"/>
          </a:xfrm>
          <a:prstGeom prst="rect">
            <a:avLst/>
          </a:prstGeom>
        </p:spPr>
      </p:pic>
      <p:pic>
        <p:nvPicPr>
          <p:cNvPr id="12" name="图片 5059">
            <a:extLst>
              <a:ext uri="{FF2B5EF4-FFF2-40B4-BE49-F238E27FC236}">
                <a16:creationId xmlns:a16="http://schemas.microsoft.com/office/drawing/2014/main" id="{2E73BD66-2452-4E05-A414-92A9C34580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19" y="3868973"/>
            <a:ext cx="4077101" cy="3019790"/>
          </a:xfrm>
          <a:prstGeom prst="rect">
            <a:avLst/>
          </a:prstGeom>
        </p:spPr>
      </p:pic>
      <p:pic>
        <p:nvPicPr>
          <p:cNvPr id="13" name="图片 5061">
            <a:extLst>
              <a:ext uri="{FF2B5EF4-FFF2-40B4-BE49-F238E27FC236}">
                <a16:creationId xmlns:a16="http://schemas.microsoft.com/office/drawing/2014/main" id="{17287D34-E51C-4B99-8B7F-094F7DB9AE0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" y="3721285"/>
            <a:ext cx="1712102" cy="1956495"/>
          </a:xfrm>
          <a:prstGeom prst="rect">
            <a:avLst/>
          </a:prstGeom>
        </p:spPr>
      </p:pic>
      <p:pic>
        <p:nvPicPr>
          <p:cNvPr id="14" name="图片 5063">
            <a:extLst>
              <a:ext uri="{FF2B5EF4-FFF2-40B4-BE49-F238E27FC236}">
                <a16:creationId xmlns:a16="http://schemas.microsoft.com/office/drawing/2014/main" id="{8DC2F2DA-86E1-4826-8D18-9859757E612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987040" cy="3721284"/>
          </a:xfrm>
          <a:prstGeom prst="rect">
            <a:avLst/>
          </a:prstGeom>
        </p:spPr>
      </p:pic>
      <p:pic>
        <p:nvPicPr>
          <p:cNvPr id="15" name="图片 5065">
            <a:extLst>
              <a:ext uri="{FF2B5EF4-FFF2-40B4-BE49-F238E27FC236}">
                <a16:creationId xmlns:a16="http://schemas.microsoft.com/office/drawing/2014/main" id="{7B3E8DC8-3988-429C-8098-C24A24A18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514" y="-9876"/>
            <a:ext cx="2065206" cy="1942520"/>
          </a:xfrm>
          <a:prstGeom prst="rect">
            <a:avLst/>
          </a:prstGeom>
        </p:spPr>
      </p:pic>
      <p:pic>
        <p:nvPicPr>
          <p:cNvPr id="16" name="图片 5067">
            <a:extLst>
              <a:ext uri="{FF2B5EF4-FFF2-40B4-BE49-F238E27FC236}">
                <a16:creationId xmlns:a16="http://schemas.microsoft.com/office/drawing/2014/main" id="{0949412E-F9AC-4050-A6FA-51517B0FFE6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29" y="2538619"/>
            <a:ext cx="668185" cy="1196191"/>
          </a:xfrm>
          <a:prstGeom prst="rect">
            <a:avLst/>
          </a:prstGeom>
        </p:spPr>
      </p:pic>
      <p:pic>
        <p:nvPicPr>
          <p:cNvPr id="17" name="图片 5070">
            <a:extLst>
              <a:ext uri="{FF2B5EF4-FFF2-40B4-BE49-F238E27FC236}">
                <a16:creationId xmlns:a16="http://schemas.microsoft.com/office/drawing/2014/main" id="{D9412BC5-AE3F-42B4-B19B-D17E5DC160B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1516" y="4889853"/>
            <a:ext cx="2932359" cy="1968147"/>
          </a:xfrm>
          <a:prstGeom prst="rect">
            <a:avLst/>
          </a:prstGeom>
        </p:spPr>
      </p:pic>
      <p:pic>
        <p:nvPicPr>
          <p:cNvPr id="18" name="图片 5078">
            <a:extLst>
              <a:ext uri="{FF2B5EF4-FFF2-40B4-BE49-F238E27FC236}">
                <a16:creationId xmlns:a16="http://schemas.microsoft.com/office/drawing/2014/main" id="{940AB096-AEC9-4153-BB0C-43928AEB6E4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35" y="5062826"/>
            <a:ext cx="285744" cy="51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C6C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20">
            <a:extLst>
              <a:ext uri="{FF2B5EF4-FFF2-40B4-BE49-F238E27FC236}">
                <a16:creationId xmlns:a16="http://schemas.microsoft.com/office/drawing/2014/main" id="{1DD4AD47-3376-446E-A25B-77F6F068C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51218" y="4198108"/>
            <a:ext cx="2884819" cy="4481581"/>
          </a:xfrm>
          <a:prstGeom prst="rect">
            <a:avLst/>
          </a:prstGeom>
        </p:spPr>
      </p:pic>
      <p:pic>
        <p:nvPicPr>
          <p:cNvPr id="20" name="图片 24">
            <a:extLst>
              <a:ext uri="{FF2B5EF4-FFF2-40B4-BE49-F238E27FC236}">
                <a16:creationId xmlns:a16="http://schemas.microsoft.com/office/drawing/2014/main" id="{A7E695A3-4562-43E1-BA71-18FD147FFA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567134" y="0"/>
            <a:ext cx="8624866" cy="6438899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id="{B35209AF-29C9-4C0E-B7B7-F7A7EA437B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8624866" cy="6438899"/>
          </a:xfrm>
          <a:prstGeom prst="rect">
            <a:avLst/>
          </a:prstGeom>
        </p:spPr>
      </p:pic>
      <p:sp>
        <p:nvSpPr>
          <p:cNvPr id="22" name="任意多边形: 形状 16">
            <a:extLst>
              <a:ext uri="{FF2B5EF4-FFF2-40B4-BE49-F238E27FC236}">
                <a16:creationId xmlns:a16="http://schemas.microsoft.com/office/drawing/2014/main" id="{F719FFD8-4867-4C48-B865-1B698E7F58DE}"/>
              </a:ext>
            </a:extLst>
          </p:cNvPr>
          <p:cNvSpPr/>
          <p:nvPr userDrawn="1"/>
        </p:nvSpPr>
        <p:spPr>
          <a:xfrm rot="5400000">
            <a:off x="3016090" y="-2183741"/>
            <a:ext cx="6148867" cy="11172625"/>
          </a:xfrm>
          <a:custGeom>
            <a:avLst/>
            <a:gdLst>
              <a:gd name="connsiteX0" fmla="*/ 403920 w 2247722"/>
              <a:gd name="connsiteY0" fmla="*/ 473809 h 512525"/>
              <a:gd name="connsiteX1" fmla="*/ 13395 w 2247722"/>
              <a:gd name="connsiteY1" fmla="*/ 397609 h 512525"/>
              <a:gd name="connsiteX2" fmla="*/ 213420 w 2247722"/>
              <a:gd name="connsiteY2" fmla="*/ 26134 h 512525"/>
              <a:gd name="connsiteX3" fmla="*/ 1346895 w 2247722"/>
              <a:gd name="connsiteY3" fmla="*/ 35659 h 512525"/>
              <a:gd name="connsiteX4" fmla="*/ 2137470 w 2247722"/>
              <a:gd name="connsiteY4" fmla="*/ 73759 h 512525"/>
              <a:gd name="connsiteX5" fmla="*/ 2108895 w 2247722"/>
              <a:gd name="connsiteY5" fmla="*/ 435709 h 512525"/>
              <a:gd name="connsiteX6" fmla="*/ 908745 w 2247722"/>
              <a:gd name="connsiteY6" fmla="*/ 511909 h 512525"/>
              <a:gd name="connsiteX7" fmla="*/ 403920 w 2247722"/>
              <a:gd name="connsiteY7" fmla="*/ 473809 h 51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7722" h="512525">
                <a:moveTo>
                  <a:pt x="403920" y="473809"/>
                </a:moveTo>
                <a:cubicBezTo>
                  <a:pt x="254695" y="454759"/>
                  <a:pt x="45145" y="472221"/>
                  <a:pt x="13395" y="397609"/>
                </a:cubicBezTo>
                <a:cubicBezTo>
                  <a:pt x="-18355" y="322996"/>
                  <a:pt x="-8830" y="86459"/>
                  <a:pt x="213420" y="26134"/>
                </a:cubicBezTo>
                <a:cubicBezTo>
                  <a:pt x="435670" y="-34191"/>
                  <a:pt x="1026220" y="27722"/>
                  <a:pt x="1346895" y="35659"/>
                </a:cubicBezTo>
                <a:cubicBezTo>
                  <a:pt x="1667570" y="43596"/>
                  <a:pt x="2010470" y="7084"/>
                  <a:pt x="2137470" y="73759"/>
                </a:cubicBezTo>
                <a:cubicBezTo>
                  <a:pt x="2264470" y="140434"/>
                  <a:pt x="2313683" y="362684"/>
                  <a:pt x="2108895" y="435709"/>
                </a:cubicBezTo>
                <a:cubicBezTo>
                  <a:pt x="1904107" y="508734"/>
                  <a:pt x="1197670" y="507147"/>
                  <a:pt x="908745" y="511909"/>
                </a:cubicBezTo>
                <a:cubicBezTo>
                  <a:pt x="619820" y="516671"/>
                  <a:pt x="553145" y="492859"/>
                  <a:pt x="403920" y="4738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23" name="图片 26">
            <a:extLst>
              <a:ext uri="{FF2B5EF4-FFF2-40B4-BE49-F238E27FC236}">
                <a16:creationId xmlns:a16="http://schemas.microsoft.com/office/drawing/2014/main" id="{D6F4FFC1-832F-4F6D-B736-7EBF83FE27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49763" y="0"/>
            <a:ext cx="2932359" cy="1968147"/>
          </a:xfrm>
          <a:prstGeom prst="rect">
            <a:avLst/>
          </a:prstGeom>
        </p:spPr>
      </p:pic>
      <p:pic>
        <p:nvPicPr>
          <p:cNvPr id="24" name="图片 19">
            <a:extLst>
              <a:ext uri="{FF2B5EF4-FFF2-40B4-BE49-F238E27FC236}">
                <a16:creationId xmlns:a16="http://schemas.microsoft.com/office/drawing/2014/main" id="{ED8CDDFA-872F-47B9-8E90-C6DD955EA0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25" y="656070"/>
            <a:ext cx="285744" cy="51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1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FFF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057">
            <a:extLst>
              <a:ext uri="{FF2B5EF4-FFF2-40B4-BE49-F238E27FC236}">
                <a16:creationId xmlns:a16="http://schemas.microsoft.com/office/drawing/2014/main" id="{D5CC5259-D279-42B1-A7F0-4E30C3704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641" y="4889853"/>
            <a:ext cx="2932359" cy="1968147"/>
          </a:xfrm>
          <a:prstGeom prst="rect">
            <a:avLst/>
          </a:prstGeom>
        </p:spPr>
      </p:pic>
      <p:pic>
        <p:nvPicPr>
          <p:cNvPr id="9" name="图片 5063">
            <a:extLst>
              <a:ext uri="{FF2B5EF4-FFF2-40B4-BE49-F238E27FC236}">
                <a16:creationId xmlns:a16="http://schemas.microsoft.com/office/drawing/2014/main" id="{E1B8AA28-A1E4-4807-8087-A928F67281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987040" cy="372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1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rgbClr val="FFF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17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solidFill>
          <a:srgbClr val="FFF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31247B7-532D-4286-8DEA-E9E03CFED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6950"/>
            <a:ext cx="2667000" cy="1991050"/>
          </a:xfrm>
          <a:prstGeom prst="rect">
            <a:avLst/>
          </a:prstGeom>
        </p:spPr>
      </p:pic>
      <p:pic>
        <p:nvPicPr>
          <p:cNvPr id="3" name="图片 25">
            <a:extLst>
              <a:ext uri="{FF2B5EF4-FFF2-40B4-BE49-F238E27FC236}">
                <a16:creationId xmlns:a16="http://schemas.microsoft.com/office/drawing/2014/main" id="{D9489199-9AE4-4BA6-BC92-8CD7F05DD0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956" y="0"/>
            <a:ext cx="1789144" cy="276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5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KSO_TEMPLATE">
            <a:extLst>
              <a:ext uri="{FF2B5EF4-FFF2-40B4-BE49-F238E27FC236}">
                <a16:creationId xmlns:a16="http://schemas.microsoft.com/office/drawing/2014/main" id="{98692019-CDA2-42B1-B8A5-BF31728EA1DE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27" name="Picture 26" descr="A picture containing diagram&#10;&#10;Description automatically generated">
            <a:extLst>
              <a:ext uri="{FF2B5EF4-FFF2-40B4-BE49-F238E27FC236}">
                <a16:creationId xmlns:a16="http://schemas.microsoft.com/office/drawing/2014/main" id="{6BA0C2FC-1811-4C7C-9EF6-53E801714B8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7798" y="14124624"/>
            <a:ext cx="1881378" cy="1625303"/>
          </a:xfrm>
          <a:prstGeom prst="rect">
            <a:avLst/>
          </a:prstGeom>
        </p:spPr>
      </p:pic>
      <p:pic>
        <p:nvPicPr>
          <p:cNvPr id="28" name="Picture 27" descr="A picture containing diagram&#10;&#10;Description automatically generated">
            <a:extLst>
              <a:ext uri="{FF2B5EF4-FFF2-40B4-BE49-F238E27FC236}">
                <a16:creationId xmlns:a16="http://schemas.microsoft.com/office/drawing/2014/main" id="{0FEADB8B-460A-493A-A822-FE853E05660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7190424"/>
            <a:ext cx="1881378" cy="1625303"/>
          </a:xfrm>
          <a:prstGeom prst="rect">
            <a:avLst/>
          </a:prstGeom>
        </p:spPr>
      </p:pic>
      <p:pic>
        <p:nvPicPr>
          <p:cNvPr id="29" name="Picture 2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C0F3A8B-E1F4-43F7-B993-7C83BC58A5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402" y="-18336576"/>
            <a:ext cx="1881378" cy="1625303"/>
          </a:xfrm>
          <a:prstGeom prst="rect">
            <a:avLst/>
          </a:prstGeom>
        </p:spPr>
      </p:pic>
      <p:pic>
        <p:nvPicPr>
          <p:cNvPr id="30" name="Picture 2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6F8BA4C-0679-4316-8B7C-1433CEACF9A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72869" y="-18288171"/>
            <a:ext cx="1881378" cy="162530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9F5DF4A-3F23-4257-A765-FA9C2A0A2570}"/>
              </a:ext>
            </a:extLst>
          </p:cNvPr>
          <p:cNvSpPr txBox="1"/>
          <p:nvPr userDrawn="1"/>
        </p:nvSpPr>
        <p:spPr>
          <a:xfrm>
            <a:off x="2880780" y="7645846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32" name="Picture 31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48C50B-DCDB-4F4D-9B11-B8A0A5159B6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802" y="14429424"/>
            <a:ext cx="1881378" cy="162530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056D8F6-BBDA-42C1-AAE0-ABA8696275ED}"/>
              </a:ext>
            </a:extLst>
          </p:cNvPr>
          <p:cNvSpPr/>
          <p:nvPr userDrawn="1"/>
        </p:nvSpPr>
        <p:spPr>
          <a:xfrm rot="16200000">
            <a:off x="-234789" y="240989"/>
            <a:ext cx="85311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>
                <a:ln w="0"/>
                <a:solidFill>
                  <a:schemeClr val="bg1"/>
                </a:solidFill>
                <a:effectLst/>
                <a:latin typeface="UTM Guanine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54254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47D7670-CF0F-45A8-875B-8A838F36F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48" y="487907"/>
            <a:ext cx="3913971" cy="11827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BB52B9-5341-4045-A6B4-0C874463C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96" y="5733640"/>
            <a:ext cx="8413209" cy="15119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C6A007B-D2D1-4F6B-B09D-A1B11ABE92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971" y="1924156"/>
            <a:ext cx="5041829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5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97448 -0.1724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24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F6C194-D07A-48B1-9FA2-A9162FFD1E23}"/>
              </a:ext>
            </a:extLst>
          </p:cNvPr>
          <p:cNvSpPr/>
          <p:nvPr/>
        </p:nvSpPr>
        <p:spPr>
          <a:xfrm>
            <a:off x="3919542" y="2727874"/>
            <a:ext cx="42178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>
                <a:ln w="0"/>
                <a:solidFill>
                  <a:srgbClr val="4674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003168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910C7-94C6-4E1A-B48F-BD753392A232}"/>
              </a:ext>
            </a:extLst>
          </p:cNvPr>
          <p:cNvSpPr/>
          <p:nvPr/>
        </p:nvSpPr>
        <p:spPr>
          <a:xfrm>
            <a:off x="3378116" y="3219526"/>
            <a:ext cx="816445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>
                <a:ln w="0"/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Sưu tầm thêm một số mẫu giấy cần thiết, thường sử dụng tại bưu điện.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25FAE5-498D-404C-851A-3349BAF62536}"/>
              </a:ext>
            </a:extLst>
          </p:cNvPr>
          <p:cNvSpPr/>
          <p:nvPr/>
        </p:nvSpPr>
        <p:spPr>
          <a:xfrm>
            <a:off x="2844716" y="1872869"/>
            <a:ext cx="81644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>
                <a:ln w="0"/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Xem lại bài.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030A5C-3224-40F0-BB54-908CA1033D90}"/>
              </a:ext>
            </a:extLst>
          </p:cNvPr>
          <p:cNvSpPr/>
          <p:nvPr/>
        </p:nvSpPr>
        <p:spPr>
          <a:xfrm>
            <a:off x="3187616" y="4997069"/>
            <a:ext cx="81644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>
                <a:ln w="0"/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Chuẩn bị bài sau.</a:t>
            </a:r>
          </a:p>
        </p:txBody>
      </p:sp>
      <p:pic>
        <p:nvPicPr>
          <p:cNvPr id="5" name="图片 9">
            <a:extLst>
              <a:ext uri="{FF2B5EF4-FFF2-40B4-BE49-F238E27FC236}">
                <a16:creationId xmlns:a16="http://schemas.microsoft.com/office/drawing/2014/main" id="{2E57C3E3-C9DB-4DB6-B8FC-6B801FAB6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70" y="1773685"/>
            <a:ext cx="1323546" cy="1244807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25CF0273-A1C1-4521-AAFF-21959DE18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70" y="3217105"/>
            <a:ext cx="1323546" cy="1244807"/>
          </a:xfrm>
          <a:prstGeom prst="rect">
            <a:avLst/>
          </a:prstGeom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6A745536-8082-4951-B903-100214C49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70" y="4636275"/>
            <a:ext cx="1323546" cy="1244807"/>
          </a:xfrm>
          <a:prstGeom prst="rect">
            <a:avLst/>
          </a:prstGeom>
        </p:spPr>
      </p:pic>
      <p:pic>
        <p:nvPicPr>
          <p:cNvPr id="8" name="图片 5063">
            <a:extLst>
              <a:ext uri="{FF2B5EF4-FFF2-40B4-BE49-F238E27FC236}">
                <a16:creationId xmlns:a16="http://schemas.microsoft.com/office/drawing/2014/main" id="{7B3B94C7-E8D4-4601-AAF4-330A16D2E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51364" y="-413412"/>
            <a:ext cx="3315684" cy="413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3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C6A007B-D2D1-4F6B-B09D-A1B11ABE9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971" y="1924156"/>
            <a:ext cx="5041829" cy="50418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1785D5-2FCE-4575-9050-0491E0ECD100}"/>
              </a:ext>
            </a:extLst>
          </p:cNvPr>
          <p:cNvSpPr/>
          <p:nvPr/>
        </p:nvSpPr>
        <p:spPr>
          <a:xfrm>
            <a:off x="854887" y="354496"/>
            <a:ext cx="47083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>
                <a:ln w="0"/>
                <a:solidFill>
                  <a:srgbClr val="F9303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Tạm biệt!</a:t>
            </a:r>
            <a:endParaRPr lang="en-US" sz="8000" b="0" cap="none" spc="0">
              <a:ln w="0"/>
              <a:solidFill>
                <a:srgbClr val="F9303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159756-3532-4E4F-B314-18FCBF86D1D7}"/>
              </a:ext>
            </a:extLst>
          </p:cNvPr>
          <p:cNvSpPr/>
          <p:nvPr/>
        </p:nvSpPr>
        <p:spPr>
          <a:xfrm>
            <a:off x="2861781" y="5833348"/>
            <a:ext cx="64684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Chúc em học tốt!</a:t>
            </a:r>
            <a:endParaRPr lang="en-US" sz="6000" b="0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059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97448 -0.1724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24" y="-8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CADE3E-A74A-4FE7-A24B-CDBC3CF440AB}"/>
              </a:ext>
            </a:extLst>
          </p:cNvPr>
          <p:cNvSpPr/>
          <p:nvPr/>
        </p:nvSpPr>
        <p:spPr>
          <a:xfrm>
            <a:off x="3080591" y="2644170"/>
            <a:ext cx="60308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>
                <a:ln w="0"/>
                <a:solidFill>
                  <a:srgbClr val="4674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KH</a:t>
            </a:r>
            <a:r>
              <a:rPr lang="en-US" sz="9600">
                <a:ln w="0"/>
                <a:solidFill>
                  <a:srgbClr val="4674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ỞI ĐỘNG</a:t>
            </a:r>
            <a:endParaRPr lang="en-US" sz="9600" b="0" cap="none" spc="0">
              <a:ln w="0"/>
              <a:solidFill>
                <a:srgbClr val="46744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00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34000" decel="56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772BE0-088B-4375-8C0F-736ABC8606F4}"/>
              </a:ext>
            </a:extLst>
          </p:cNvPr>
          <p:cNvSpPr>
            <a:spLocks noChangeAspect="1"/>
          </p:cNvSpPr>
          <p:nvPr/>
        </p:nvSpPr>
        <p:spPr>
          <a:xfrm>
            <a:off x="3195958" y="281970"/>
            <a:ext cx="77812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Người ta đến bưu điện để làm gì?</a:t>
            </a:r>
            <a:endParaRPr lang="en-US" sz="3600" b="0" cap="none" spc="0">
              <a:ln w="0"/>
              <a:solidFill>
                <a:srgbClr val="4B594F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73CFBD-99E0-4B93-B8FA-1F9A222897DE}"/>
              </a:ext>
            </a:extLst>
          </p:cNvPr>
          <p:cNvSpPr>
            <a:spLocks noChangeAspect="1"/>
          </p:cNvSpPr>
          <p:nvPr/>
        </p:nvSpPr>
        <p:spPr>
          <a:xfrm>
            <a:off x="3195958" y="1139220"/>
            <a:ext cx="73516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Em hãy chọn những hoạt động </a:t>
            </a:r>
          </a:p>
          <a:p>
            <a:pPr algn="ctr"/>
            <a:r>
              <a:rPr lang="en-US" sz="36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 thường diễn ra tại bưu điện.</a:t>
            </a:r>
            <a:endParaRPr lang="en-US" sz="3600" b="0" cap="none" spc="0">
              <a:ln w="0"/>
              <a:solidFill>
                <a:srgbClr val="4B594F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27BC686-B5F3-4129-93A9-7E514068B903}"/>
              </a:ext>
            </a:extLst>
          </p:cNvPr>
          <p:cNvSpPr/>
          <p:nvPr/>
        </p:nvSpPr>
        <p:spPr>
          <a:xfrm>
            <a:off x="3126658" y="2874492"/>
            <a:ext cx="2133600" cy="933450"/>
          </a:xfrm>
          <a:prstGeom prst="roundRect">
            <a:avLst/>
          </a:prstGeom>
          <a:solidFill>
            <a:srgbClr val="FAA977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B4E32"/>
                </a:solidFill>
                <a:latin typeface="UTM Avo" panose="02040603050506020204" pitchFamily="18" charset="0"/>
              </a:rPr>
              <a:t>gửi thư</a:t>
            </a:r>
          </a:p>
        </p:txBody>
      </p:sp>
      <p:pic>
        <p:nvPicPr>
          <p:cNvPr id="5" name="图片 19">
            <a:extLst>
              <a:ext uri="{FF2B5EF4-FFF2-40B4-BE49-F238E27FC236}">
                <a16:creationId xmlns:a16="http://schemas.microsoft.com/office/drawing/2014/main" id="{69EF3A22-F0AC-4A51-9738-EE40C1ADD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2963806" y="2582953"/>
            <a:ext cx="325701" cy="58307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4728D4-19B7-4CE8-A922-5BD908EFA867}"/>
              </a:ext>
            </a:extLst>
          </p:cNvPr>
          <p:cNvSpPr/>
          <p:nvPr/>
        </p:nvSpPr>
        <p:spPr>
          <a:xfrm>
            <a:off x="5512858" y="2874491"/>
            <a:ext cx="2700149" cy="933450"/>
          </a:xfrm>
          <a:prstGeom prst="roundRect">
            <a:avLst/>
          </a:prstGeom>
          <a:solidFill>
            <a:srgbClr val="FAA977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B4E32"/>
                </a:solidFill>
                <a:latin typeface="UTM Avo" panose="02040603050506020204" pitchFamily="18" charset="0"/>
              </a:rPr>
              <a:t>mua quà</a:t>
            </a:r>
          </a:p>
        </p:txBody>
      </p:sp>
      <p:pic>
        <p:nvPicPr>
          <p:cNvPr id="7" name="图片 19">
            <a:extLst>
              <a:ext uri="{FF2B5EF4-FFF2-40B4-BE49-F238E27FC236}">
                <a16:creationId xmlns:a16="http://schemas.microsoft.com/office/drawing/2014/main" id="{A8E12D79-A02E-4CFA-94D0-1FBD3BCEB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5350007" y="2582952"/>
            <a:ext cx="325701" cy="58307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C8BBDF-483C-4063-8DA4-2CCCBB11A902}"/>
              </a:ext>
            </a:extLst>
          </p:cNvPr>
          <p:cNvSpPr/>
          <p:nvPr/>
        </p:nvSpPr>
        <p:spPr>
          <a:xfrm>
            <a:off x="8637058" y="2874491"/>
            <a:ext cx="2700149" cy="933450"/>
          </a:xfrm>
          <a:prstGeom prst="roundRect">
            <a:avLst/>
          </a:prstGeom>
          <a:solidFill>
            <a:srgbClr val="FAA977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B4E32"/>
                </a:solidFill>
                <a:latin typeface="UTM Avo" panose="02040603050506020204" pitchFamily="18" charset="0"/>
              </a:rPr>
              <a:t>nhận tiền</a:t>
            </a:r>
          </a:p>
        </p:txBody>
      </p:sp>
      <p:pic>
        <p:nvPicPr>
          <p:cNvPr id="9" name="图片 19">
            <a:extLst>
              <a:ext uri="{FF2B5EF4-FFF2-40B4-BE49-F238E27FC236}">
                <a16:creationId xmlns:a16="http://schemas.microsoft.com/office/drawing/2014/main" id="{010FBEA6-9EAC-4569-AC8D-F8DB3314F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8455163" y="2618995"/>
            <a:ext cx="325701" cy="58307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FCE971-6DA7-4FD5-AC8A-3B406A7016BC}"/>
              </a:ext>
            </a:extLst>
          </p:cNvPr>
          <p:cNvSpPr/>
          <p:nvPr/>
        </p:nvSpPr>
        <p:spPr>
          <a:xfrm>
            <a:off x="464695" y="4131966"/>
            <a:ext cx="3659993" cy="933450"/>
          </a:xfrm>
          <a:prstGeom prst="roundRect">
            <a:avLst/>
          </a:prstGeom>
          <a:solidFill>
            <a:srgbClr val="FAA977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B4E32"/>
                </a:solidFill>
                <a:latin typeface="UTM Avo" panose="02040603050506020204" pitchFamily="18" charset="0"/>
              </a:rPr>
              <a:t>nộp tiền điện</a:t>
            </a:r>
          </a:p>
        </p:txBody>
      </p:sp>
      <p:pic>
        <p:nvPicPr>
          <p:cNvPr id="11" name="图片 19">
            <a:extLst>
              <a:ext uri="{FF2B5EF4-FFF2-40B4-BE49-F238E27FC236}">
                <a16:creationId xmlns:a16="http://schemas.microsoft.com/office/drawing/2014/main" id="{85771E5E-D2EB-4901-961C-2A70CFAE5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301845" y="3876471"/>
            <a:ext cx="325701" cy="58307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0CCC927-4A2D-4AD7-81C9-79DDA316C9EA}"/>
              </a:ext>
            </a:extLst>
          </p:cNvPr>
          <p:cNvSpPr/>
          <p:nvPr/>
        </p:nvSpPr>
        <p:spPr>
          <a:xfrm>
            <a:off x="4377288" y="4131965"/>
            <a:ext cx="2700149" cy="933450"/>
          </a:xfrm>
          <a:prstGeom prst="roundRect">
            <a:avLst/>
          </a:prstGeom>
          <a:solidFill>
            <a:srgbClr val="FAA977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B4E32"/>
                </a:solidFill>
                <a:latin typeface="UTM Avo" panose="02040603050506020204" pitchFamily="18" charset="0"/>
              </a:rPr>
              <a:t>gọi điện</a:t>
            </a:r>
          </a:p>
        </p:txBody>
      </p:sp>
      <p:pic>
        <p:nvPicPr>
          <p:cNvPr id="13" name="图片 19">
            <a:extLst>
              <a:ext uri="{FF2B5EF4-FFF2-40B4-BE49-F238E27FC236}">
                <a16:creationId xmlns:a16="http://schemas.microsoft.com/office/drawing/2014/main" id="{01038196-5F1D-42E0-8130-5AD391BDB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4214437" y="3840426"/>
            <a:ext cx="325701" cy="58307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73F701-9120-48FC-A89F-17C914C40E56}"/>
              </a:ext>
            </a:extLst>
          </p:cNvPr>
          <p:cNvSpPr/>
          <p:nvPr/>
        </p:nvSpPr>
        <p:spPr>
          <a:xfrm>
            <a:off x="7501488" y="4131965"/>
            <a:ext cx="2700149" cy="933450"/>
          </a:xfrm>
          <a:prstGeom prst="roundRect">
            <a:avLst/>
          </a:prstGeom>
          <a:solidFill>
            <a:srgbClr val="FAA977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B4E32"/>
                </a:solidFill>
                <a:latin typeface="UTM Avo" panose="02040603050506020204" pitchFamily="18" charset="0"/>
              </a:rPr>
              <a:t>bán rau</a:t>
            </a:r>
          </a:p>
        </p:txBody>
      </p:sp>
      <p:pic>
        <p:nvPicPr>
          <p:cNvPr id="15" name="图片 19">
            <a:extLst>
              <a:ext uri="{FF2B5EF4-FFF2-40B4-BE49-F238E27FC236}">
                <a16:creationId xmlns:a16="http://schemas.microsoft.com/office/drawing/2014/main" id="{7BC2662E-8952-4C92-AA65-14F0256B1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7319593" y="3876469"/>
            <a:ext cx="325701" cy="58307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2636A6-8B10-4CE4-8898-829254C07970}"/>
              </a:ext>
            </a:extLst>
          </p:cNvPr>
          <p:cNvSpPr/>
          <p:nvPr/>
        </p:nvSpPr>
        <p:spPr>
          <a:xfrm>
            <a:off x="231146" y="5389440"/>
            <a:ext cx="2757972" cy="933450"/>
          </a:xfrm>
          <a:prstGeom prst="roundRect">
            <a:avLst/>
          </a:prstGeom>
          <a:solidFill>
            <a:srgbClr val="FAA977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B4E32"/>
                </a:solidFill>
                <a:latin typeface="UTM Avo" panose="02040603050506020204" pitchFamily="18" charset="0"/>
              </a:rPr>
              <a:t>nhận thư</a:t>
            </a:r>
          </a:p>
        </p:txBody>
      </p:sp>
      <p:pic>
        <p:nvPicPr>
          <p:cNvPr id="17" name="图片 19">
            <a:extLst>
              <a:ext uri="{FF2B5EF4-FFF2-40B4-BE49-F238E27FC236}">
                <a16:creationId xmlns:a16="http://schemas.microsoft.com/office/drawing/2014/main" id="{ABD94B0D-7EBA-43C2-B955-184DC3DA9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49245" y="5097900"/>
            <a:ext cx="325701" cy="58307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BF0A3F7-674C-45C6-BC8A-1A93374C87F3}"/>
              </a:ext>
            </a:extLst>
          </p:cNvPr>
          <p:cNvSpPr/>
          <p:nvPr/>
        </p:nvSpPr>
        <p:spPr>
          <a:xfrm>
            <a:off x="3241718" y="5389439"/>
            <a:ext cx="2700149" cy="933450"/>
          </a:xfrm>
          <a:prstGeom prst="roundRect">
            <a:avLst/>
          </a:prstGeom>
          <a:solidFill>
            <a:srgbClr val="FAA977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B4E32"/>
                </a:solidFill>
                <a:latin typeface="UTM Avo" panose="02040603050506020204" pitchFamily="18" charset="0"/>
              </a:rPr>
              <a:t>tiêm ngừa</a:t>
            </a:r>
          </a:p>
        </p:txBody>
      </p:sp>
      <p:pic>
        <p:nvPicPr>
          <p:cNvPr id="19" name="图片 19">
            <a:extLst>
              <a:ext uri="{FF2B5EF4-FFF2-40B4-BE49-F238E27FC236}">
                <a16:creationId xmlns:a16="http://schemas.microsoft.com/office/drawing/2014/main" id="{AC12DEEF-AD0F-47F3-8AFF-66F702D38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3078867" y="5097900"/>
            <a:ext cx="325701" cy="583074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80423A0-EEFB-4424-B54F-3D2E00F53D47}"/>
              </a:ext>
            </a:extLst>
          </p:cNvPr>
          <p:cNvSpPr/>
          <p:nvPr/>
        </p:nvSpPr>
        <p:spPr>
          <a:xfrm>
            <a:off x="6365918" y="5389439"/>
            <a:ext cx="3835719" cy="933450"/>
          </a:xfrm>
          <a:prstGeom prst="roundRect">
            <a:avLst/>
          </a:prstGeom>
          <a:solidFill>
            <a:srgbClr val="FAA977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B4E32"/>
                </a:solidFill>
                <a:latin typeface="UTM Avo" panose="02040603050506020204" pitchFamily="18" charset="0"/>
              </a:rPr>
              <a:t>gửi hàng hoá</a:t>
            </a:r>
          </a:p>
        </p:txBody>
      </p:sp>
      <p:pic>
        <p:nvPicPr>
          <p:cNvPr id="21" name="图片 19">
            <a:extLst>
              <a:ext uri="{FF2B5EF4-FFF2-40B4-BE49-F238E27FC236}">
                <a16:creationId xmlns:a16="http://schemas.microsoft.com/office/drawing/2014/main" id="{858CBC1B-F97B-4883-BDF5-076660E16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6184023" y="5133943"/>
            <a:ext cx="325701" cy="58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75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4000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34000" decel="56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73CFBD-99E0-4B93-B8FA-1F9A222897DE}"/>
              </a:ext>
            </a:extLst>
          </p:cNvPr>
          <p:cNvSpPr>
            <a:spLocks noChangeAspect="1"/>
          </p:cNvSpPr>
          <p:nvPr/>
        </p:nvSpPr>
        <p:spPr>
          <a:xfrm>
            <a:off x="3195958" y="1139220"/>
            <a:ext cx="73516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Em hãy chọn những hoạt động </a:t>
            </a:r>
          </a:p>
          <a:p>
            <a:pPr algn="ctr"/>
            <a:r>
              <a:rPr lang="en-US" sz="36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 thường diễn ra tại bưu điện.</a:t>
            </a:r>
            <a:endParaRPr lang="en-US" sz="3600" b="0" cap="none" spc="0">
              <a:ln w="0"/>
              <a:solidFill>
                <a:srgbClr val="4B594F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27BC686-B5F3-4129-93A9-7E514068B903}"/>
              </a:ext>
            </a:extLst>
          </p:cNvPr>
          <p:cNvSpPr/>
          <p:nvPr/>
        </p:nvSpPr>
        <p:spPr>
          <a:xfrm>
            <a:off x="3126658" y="2874492"/>
            <a:ext cx="2133600" cy="933450"/>
          </a:xfrm>
          <a:prstGeom prst="roundRect">
            <a:avLst/>
          </a:prstGeom>
          <a:solidFill>
            <a:srgbClr val="BDCDB8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C602E"/>
                </a:solidFill>
                <a:latin typeface="UTM Avo" panose="02040603050506020204" pitchFamily="18" charset="0"/>
              </a:rPr>
              <a:t>gửi thư</a:t>
            </a:r>
          </a:p>
        </p:txBody>
      </p:sp>
      <p:pic>
        <p:nvPicPr>
          <p:cNvPr id="5" name="图片 19">
            <a:extLst>
              <a:ext uri="{FF2B5EF4-FFF2-40B4-BE49-F238E27FC236}">
                <a16:creationId xmlns:a16="http://schemas.microsoft.com/office/drawing/2014/main" id="{69EF3A22-F0AC-4A51-9738-EE40C1ADD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2963806" y="2582953"/>
            <a:ext cx="325701" cy="583074"/>
          </a:xfrm>
          <a:prstGeom prst="rect">
            <a:avLst/>
          </a:prstGeom>
        </p:spPr>
      </p:pic>
      <p:pic>
        <p:nvPicPr>
          <p:cNvPr id="7" name="图片 19">
            <a:extLst>
              <a:ext uri="{FF2B5EF4-FFF2-40B4-BE49-F238E27FC236}">
                <a16:creationId xmlns:a16="http://schemas.microsoft.com/office/drawing/2014/main" id="{A8E12D79-A02E-4CFA-94D0-1FBD3BCEB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6239648" y="2495120"/>
            <a:ext cx="661772" cy="118471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C8BBDF-483C-4063-8DA4-2CCCBB11A902}"/>
              </a:ext>
            </a:extLst>
          </p:cNvPr>
          <p:cNvSpPr/>
          <p:nvPr/>
        </p:nvSpPr>
        <p:spPr>
          <a:xfrm>
            <a:off x="8637058" y="2874491"/>
            <a:ext cx="2700149" cy="933450"/>
          </a:xfrm>
          <a:prstGeom prst="roundRect">
            <a:avLst/>
          </a:prstGeom>
          <a:solidFill>
            <a:srgbClr val="BDCDB8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C602E"/>
                </a:solidFill>
                <a:latin typeface="UTM Avo" panose="02040603050506020204" pitchFamily="18" charset="0"/>
              </a:rPr>
              <a:t>nhận tiền</a:t>
            </a:r>
          </a:p>
        </p:txBody>
      </p:sp>
      <p:pic>
        <p:nvPicPr>
          <p:cNvPr id="9" name="图片 19">
            <a:extLst>
              <a:ext uri="{FF2B5EF4-FFF2-40B4-BE49-F238E27FC236}">
                <a16:creationId xmlns:a16="http://schemas.microsoft.com/office/drawing/2014/main" id="{010FBEA6-9EAC-4569-AC8D-F8DB3314F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8455163" y="2618995"/>
            <a:ext cx="325701" cy="58307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FCE971-6DA7-4FD5-AC8A-3B406A7016BC}"/>
              </a:ext>
            </a:extLst>
          </p:cNvPr>
          <p:cNvSpPr/>
          <p:nvPr/>
        </p:nvSpPr>
        <p:spPr>
          <a:xfrm>
            <a:off x="464695" y="4131966"/>
            <a:ext cx="3659993" cy="933450"/>
          </a:xfrm>
          <a:prstGeom prst="roundRect">
            <a:avLst/>
          </a:prstGeom>
          <a:solidFill>
            <a:srgbClr val="BDCDB8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C602E"/>
                </a:solidFill>
                <a:latin typeface="UTM Avo" panose="02040603050506020204" pitchFamily="18" charset="0"/>
              </a:rPr>
              <a:t>nộp tiền điện</a:t>
            </a:r>
          </a:p>
        </p:txBody>
      </p:sp>
      <p:pic>
        <p:nvPicPr>
          <p:cNvPr id="11" name="图片 19">
            <a:extLst>
              <a:ext uri="{FF2B5EF4-FFF2-40B4-BE49-F238E27FC236}">
                <a16:creationId xmlns:a16="http://schemas.microsoft.com/office/drawing/2014/main" id="{85771E5E-D2EB-4901-961C-2A70CFAE5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301845" y="3876471"/>
            <a:ext cx="325701" cy="58307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0CCC927-4A2D-4AD7-81C9-79DDA316C9EA}"/>
              </a:ext>
            </a:extLst>
          </p:cNvPr>
          <p:cNvSpPr/>
          <p:nvPr/>
        </p:nvSpPr>
        <p:spPr>
          <a:xfrm>
            <a:off x="4377288" y="4131965"/>
            <a:ext cx="2700149" cy="933450"/>
          </a:xfrm>
          <a:prstGeom prst="roundRect">
            <a:avLst/>
          </a:prstGeom>
          <a:solidFill>
            <a:srgbClr val="BDCDB8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C602E"/>
                </a:solidFill>
                <a:latin typeface="UTM Avo" panose="02040603050506020204" pitchFamily="18" charset="0"/>
              </a:rPr>
              <a:t>gọi điện</a:t>
            </a:r>
          </a:p>
        </p:txBody>
      </p:sp>
      <p:pic>
        <p:nvPicPr>
          <p:cNvPr id="13" name="图片 19">
            <a:extLst>
              <a:ext uri="{FF2B5EF4-FFF2-40B4-BE49-F238E27FC236}">
                <a16:creationId xmlns:a16="http://schemas.microsoft.com/office/drawing/2014/main" id="{01038196-5F1D-42E0-8130-5AD391BDB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4214437" y="3840426"/>
            <a:ext cx="325701" cy="583074"/>
          </a:xfrm>
          <a:prstGeom prst="rect">
            <a:avLst/>
          </a:prstGeom>
        </p:spPr>
      </p:pic>
      <p:pic>
        <p:nvPicPr>
          <p:cNvPr id="15" name="图片 19">
            <a:extLst>
              <a:ext uri="{FF2B5EF4-FFF2-40B4-BE49-F238E27FC236}">
                <a16:creationId xmlns:a16="http://schemas.microsoft.com/office/drawing/2014/main" id="{7BC2662E-8952-4C92-AA65-14F0256B1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8604" flipH="1">
            <a:off x="7831883" y="3882568"/>
            <a:ext cx="692150" cy="123909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2636A6-8B10-4CE4-8898-829254C07970}"/>
              </a:ext>
            </a:extLst>
          </p:cNvPr>
          <p:cNvSpPr/>
          <p:nvPr/>
        </p:nvSpPr>
        <p:spPr>
          <a:xfrm>
            <a:off x="231146" y="5389440"/>
            <a:ext cx="2757972" cy="933450"/>
          </a:xfrm>
          <a:prstGeom prst="roundRect">
            <a:avLst/>
          </a:prstGeom>
          <a:solidFill>
            <a:srgbClr val="BDCDB8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C602E"/>
                </a:solidFill>
                <a:latin typeface="UTM Avo" panose="02040603050506020204" pitchFamily="18" charset="0"/>
              </a:rPr>
              <a:t>nhận thư</a:t>
            </a:r>
          </a:p>
        </p:txBody>
      </p:sp>
      <p:pic>
        <p:nvPicPr>
          <p:cNvPr id="17" name="图片 19">
            <a:extLst>
              <a:ext uri="{FF2B5EF4-FFF2-40B4-BE49-F238E27FC236}">
                <a16:creationId xmlns:a16="http://schemas.microsoft.com/office/drawing/2014/main" id="{ABD94B0D-7EBA-43C2-B955-184DC3DA9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49245" y="5097900"/>
            <a:ext cx="325701" cy="583074"/>
          </a:xfrm>
          <a:prstGeom prst="rect">
            <a:avLst/>
          </a:prstGeom>
        </p:spPr>
      </p:pic>
      <p:pic>
        <p:nvPicPr>
          <p:cNvPr id="19" name="图片 19">
            <a:extLst>
              <a:ext uri="{FF2B5EF4-FFF2-40B4-BE49-F238E27FC236}">
                <a16:creationId xmlns:a16="http://schemas.microsoft.com/office/drawing/2014/main" id="{AC12DEEF-AD0F-47F3-8AFF-66F702D38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8604" flipH="1">
            <a:off x="4330373" y="5165007"/>
            <a:ext cx="637155" cy="114064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80423A0-EEFB-4424-B54F-3D2E00F53D47}"/>
              </a:ext>
            </a:extLst>
          </p:cNvPr>
          <p:cNvSpPr/>
          <p:nvPr/>
        </p:nvSpPr>
        <p:spPr>
          <a:xfrm>
            <a:off x="6365918" y="5389439"/>
            <a:ext cx="3835719" cy="933450"/>
          </a:xfrm>
          <a:prstGeom prst="roundRect">
            <a:avLst/>
          </a:prstGeom>
          <a:solidFill>
            <a:srgbClr val="BDCDB8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C602E"/>
                </a:solidFill>
                <a:latin typeface="UTM Avo" panose="02040603050506020204" pitchFamily="18" charset="0"/>
              </a:rPr>
              <a:t>gửi hàng hoá</a:t>
            </a:r>
          </a:p>
        </p:txBody>
      </p:sp>
      <p:pic>
        <p:nvPicPr>
          <p:cNvPr id="21" name="图片 19">
            <a:extLst>
              <a:ext uri="{FF2B5EF4-FFF2-40B4-BE49-F238E27FC236}">
                <a16:creationId xmlns:a16="http://schemas.microsoft.com/office/drawing/2014/main" id="{858CBC1B-F97B-4883-BDF5-076660E16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6184023" y="5133943"/>
            <a:ext cx="325701" cy="58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79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CADE3E-A74A-4FE7-A24B-CDBC3CF440AB}"/>
              </a:ext>
            </a:extLst>
          </p:cNvPr>
          <p:cNvSpPr/>
          <p:nvPr/>
        </p:nvSpPr>
        <p:spPr>
          <a:xfrm>
            <a:off x="2958381" y="2644170"/>
            <a:ext cx="62752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>
                <a:ln w="0"/>
                <a:solidFill>
                  <a:srgbClr val="4674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35420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34000" decel="56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D1E36-7035-4CA7-B800-AC1C8121C48E}"/>
              </a:ext>
            </a:extLst>
          </p:cNvPr>
          <p:cNvSpPr>
            <a:spLocks noChangeAspect="1"/>
          </p:cNvSpPr>
          <p:nvPr/>
        </p:nvSpPr>
        <p:spPr>
          <a:xfrm>
            <a:off x="266700" y="281970"/>
            <a:ext cx="101727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u="sng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Câu 1</a:t>
            </a:r>
            <a:r>
              <a:rPr lang="en-US" sz="32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. Em cùng mẹ ra bưu điện </a:t>
            </a:r>
            <a:r>
              <a:rPr lang="en-US" sz="3200" b="1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gửi tiền</a:t>
            </a:r>
            <a:r>
              <a:rPr lang="en-US" sz="32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 về quê biếu bà. Hãy giúp mẹ điền những điều cần thiết vào mẫu </a:t>
            </a:r>
            <a:r>
              <a:rPr lang="en-US" sz="3200" b="1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Thư chuyển tiền</a:t>
            </a:r>
            <a:r>
              <a:rPr lang="en-US" sz="32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 dưới đây:</a:t>
            </a:r>
            <a:endParaRPr lang="en-US" sz="3200" b="0" cap="none" spc="0">
              <a:ln w="0"/>
              <a:solidFill>
                <a:srgbClr val="4B594F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AB59D0-14B6-4180-82EE-6A2E3CFE1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57" y="2095499"/>
            <a:ext cx="5428592" cy="3442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71AE2D-22EC-46FC-AB45-7DB63B93E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95499"/>
            <a:ext cx="5778368" cy="34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8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8000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8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D1E36-7035-4CA7-B800-AC1C8121C48E}"/>
              </a:ext>
            </a:extLst>
          </p:cNvPr>
          <p:cNvSpPr>
            <a:spLocks noChangeAspect="1"/>
          </p:cNvSpPr>
          <p:nvPr/>
        </p:nvSpPr>
        <p:spPr>
          <a:xfrm>
            <a:off x="266700" y="281970"/>
            <a:ext cx="101727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400" b="1" u="sng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Câu 1</a:t>
            </a:r>
            <a:r>
              <a:rPr lang="en-US" sz="24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. Em cùng mẹ ra bưu điện </a:t>
            </a:r>
            <a:r>
              <a:rPr lang="en-US" sz="2400" b="1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gửi tiền</a:t>
            </a:r>
            <a:r>
              <a:rPr lang="en-US" sz="24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 về quê biếu bà. Hãy giúp mẹ điền những điều cần thiết vào mẫu </a:t>
            </a:r>
            <a:r>
              <a:rPr lang="en-US" sz="2400" b="1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Thư chuyển tiền</a:t>
            </a:r>
            <a:r>
              <a:rPr lang="en-US" sz="24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 dưới đây:</a:t>
            </a:r>
            <a:endParaRPr lang="en-US" sz="2400" b="0" cap="none" spc="0">
              <a:ln w="0"/>
              <a:solidFill>
                <a:srgbClr val="4B594F"/>
              </a:solidFill>
              <a:latin typeface="UTM Avo" panose="020406030505060202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804331-54BA-48EA-8EA5-580854EB8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112967"/>
            <a:ext cx="10020300" cy="5496969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2D74366-8ED3-417A-B5BF-D564FE726164}"/>
              </a:ext>
            </a:extLst>
          </p:cNvPr>
          <p:cNvSpPr/>
          <p:nvPr/>
        </p:nvSpPr>
        <p:spPr>
          <a:xfrm>
            <a:off x="1238250" y="3887502"/>
            <a:ext cx="2673350" cy="923330"/>
          </a:xfrm>
          <a:prstGeom prst="rect">
            <a:avLst/>
          </a:prstGeom>
          <a:solidFill>
            <a:srgbClr val="FFF8D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Bà Trịnh Thảo Thu</a:t>
            </a:r>
          </a:p>
          <a:p>
            <a:pPr algn="ctr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Số nhà 99, Tân Minh, Hàm Tân, Bình Thuận</a:t>
            </a:r>
            <a:endParaRPr lang="en-US" b="0" cap="none" spc="0">
              <a:ln w="0"/>
              <a:solidFill>
                <a:srgbClr val="800080"/>
              </a:solidFill>
              <a:latin typeface="UTM Avo" panose="020406030505060202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46B8019-C895-4905-BCDC-03D2434FD575}"/>
              </a:ext>
            </a:extLst>
          </p:cNvPr>
          <p:cNvSpPr/>
          <p:nvPr/>
        </p:nvSpPr>
        <p:spPr>
          <a:xfrm>
            <a:off x="4761071" y="3861451"/>
            <a:ext cx="3863658" cy="2539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50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Cô</a:t>
            </a:r>
            <a:r>
              <a:rPr lang="en-US" sz="1050" b="0" cap="none" spc="0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 Hoàng Thạch Thảo - 88 , Cao Đạt, P.8, Q.5, TP. HCM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B865222-A5A2-401C-BBB3-308B51795F8B}"/>
              </a:ext>
            </a:extLst>
          </p:cNvPr>
          <p:cNvSpPr/>
          <p:nvPr/>
        </p:nvSpPr>
        <p:spPr>
          <a:xfrm>
            <a:off x="6096000" y="4010011"/>
            <a:ext cx="267335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Năm triệu đồng chẵn</a:t>
            </a:r>
            <a:endParaRPr lang="en-US" sz="1200" b="0" cap="none" spc="0">
              <a:ln w="0"/>
              <a:solidFill>
                <a:srgbClr val="800080"/>
              </a:solidFill>
              <a:latin typeface="UTM Avo" panose="020406030505060202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2668558-49E9-4189-B3FB-12DEBFADA515}"/>
              </a:ext>
            </a:extLst>
          </p:cNvPr>
          <p:cNvSpPr/>
          <p:nvPr/>
        </p:nvSpPr>
        <p:spPr>
          <a:xfrm>
            <a:off x="5356225" y="4318389"/>
            <a:ext cx="267335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5.000.000 đ</a:t>
            </a:r>
            <a:endParaRPr lang="en-US" sz="1400" b="0" cap="none" spc="0">
              <a:ln w="0"/>
              <a:solidFill>
                <a:srgbClr val="800080"/>
              </a:solidFill>
              <a:latin typeface="UTM Avo" panose="020406030505060202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E744A08-2E34-44F4-BCCB-4524154AA536}"/>
              </a:ext>
            </a:extLst>
          </p:cNvPr>
          <p:cNvSpPr/>
          <p:nvPr/>
        </p:nvSpPr>
        <p:spPr>
          <a:xfrm>
            <a:off x="6048375" y="4587321"/>
            <a:ext cx="267335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Bà Trịnh Thảo Thu</a:t>
            </a:r>
          </a:p>
        </p:txBody>
      </p:sp>
    </p:spTree>
    <p:extLst>
      <p:ext uri="{BB962C8B-B14F-4D97-AF65-F5344CB8AC3E}">
        <p14:creationId xmlns:p14="http://schemas.microsoft.com/office/powerpoint/2010/main" val="13992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D1E36-7035-4CA7-B800-AC1C8121C48E}"/>
              </a:ext>
            </a:extLst>
          </p:cNvPr>
          <p:cNvSpPr>
            <a:spLocks noChangeAspect="1"/>
          </p:cNvSpPr>
          <p:nvPr/>
        </p:nvSpPr>
        <p:spPr>
          <a:xfrm>
            <a:off x="266700" y="281970"/>
            <a:ext cx="101727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400" b="1" u="sng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Câu 1</a:t>
            </a:r>
            <a:r>
              <a:rPr lang="en-US" sz="24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. Em cùng mẹ ra bưu điện </a:t>
            </a:r>
            <a:r>
              <a:rPr lang="en-US" sz="2400" b="1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gửi tiền</a:t>
            </a:r>
            <a:r>
              <a:rPr lang="en-US" sz="24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 về quê biếu bà. Hãy giúp mẹ điền những điều cần thiết vào mẫu </a:t>
            </a:r>
            <a:r>
              <a:rPr lang="en-US" sz="2400" b="1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Thư chuyển tiền</a:t>
            </a:r>
            <a:r>
              <a:rPr lang="en-US" sz="24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 dưới đây:</a:t>
            </a:r>
            <a:endParaRPr lang="en-US" sz="2400" b="0" cap="none" spc="0">
              <a:ln w="0"/>
              <a:solidFill>
                <a:srgbClr val="4B594F"/>
              </a:solidFill>
              <a:latin typeface="UTM Avo" panose="020406030505060202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804331-54BA-48EA-8EA5-580854EB8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101092"/>
            <a:ext cx="10172700" cy="57569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E46F59-DCAB-4AE8-8AFA-30210A0AFDFD}"/>
              </a:ext>
            </a:extLst>
          </p:cNvPr>
          <p:cNvSpPr/>
          <p:nvPr/>
        </p:nvSpPr>
        <p:spPr>
          <a:xfrm>
            <a:off x="8289925" y="2160042"/>
            <a:ext cx="267335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Mẹ kính mến!</a:t>
            </a:r>
          </a:p>
          <a:p>
            <a:pPr algn="just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Mẹ có khoẻ không ạ?</a:t>
            </a:r>
          </a:p>
          <a:p>
            <a:pPr algn="just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Nhân dịp sinh nhật lần thứ 60 của mẹ, gia đình con kính gửi mẹ chút tiền để mẹ tiêu dùng theo sở thích.</a:t>
            </a:r>
          </a:p>
          <a:p>
            <a:pPr algn="just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Cuối tháng chúng con sẽ về thăm mẹ.</a:t>
            </a:r>
          </a:p>
          <a:p>
            <a:pPr algn="just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Kính chúc mẹ nhiều sức khoẻ. Chúng con yêu mẹ.</a:t>
            </a:r>
          </a:p>
          <a:p>
            <a:pPr algn="r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Con gái của mẹ:</a:t>
            </a:r>
          </a:p>
          <a:p>
            <a:pPr algn="r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Thạch Thảo.</a:t>
            </a:r>
          </a:p>
        </p:txBody>
      </p:sp>
    </p:spTree>
    <p:extLst>
      <p:ext uri="{BB962C8B-B14F-4D97-AF65-F5344CB8AC3E}">
        <p14:creationId xmlns:p14="http://schemas.microsoft.com/office/powerpoint/2010/main" val="209792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D1E36-7035-4CA7-B800-AC1C8121C48E}"/>
              </a:ext>
            </a:extLst>
          </p:cNvPr>
          <p:cNvSpPr>
            <a:spLocks noChangeAspect="1"/>
          </p:cNvSpPr>
          <p:nvPr/>
        </p:nvSpPr>
        <p:spPr>
          <a:xfrm>
            <a:off x="266700" y="281970"/>
            <a:ext cx="101727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400" b="1" u="sng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Câu 2</a:t>
            </a:r>
            <a:r>
              <a:rPr lang="en-US" sz="24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. </a:t>
            </a:r>
            <a:r>
              <a:rPr lang="vi-VN" sz="24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Theo em khi nhận được tiền kèm theo thư chuyển tiền </a:t>
            </a:r>
            <a:r>
              <a:rPr lang="en-US" sz="24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trên</a:t>
            </a:r>
            <a:r>
              <a:rPr lang="vi-VN" sz="24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, người nhận cần viết những gì vào bức thư để trả lại bưu điện.</a:t>
            </a:r>
            <a:endParaRPr lang="en-US" sz="2400" b="0" cap="none" spc="0">
              <a:ln w="0"/>
              <a:solidFill>
                <a:srgbClr val="4B594F"/>
              </a:solidFill>
              <a:latin typeface="UTM Avo" panose="020406030505060202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804331-54BA-48EA-8EA5-580854EB8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101092"/>
            <a:ext cx="10172700" cy="57569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9FD214-5B60-47C8-9273-9FCE3C2A3C8C}"/>
              </a:ext>
            </a:extLst>
          </p:cNvPr>
          <p:cNvSpPr/>
          <p:nvPr/>
        </p:nvSpPr>
        <p:spPr>
          <a:xfrm>
            <a:off x="4016375" y="2638765"/>
            <a:ext cx="26733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Bà Trịnh Thảo Thu</a:t>
            </a:r>
          </a:p>
          <a:p>
            <a:pPr algn="ctr"/>
            <a:r>
              <a:rPr lang="en-US" sz="1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CCCD: 060 123 456 880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C69EFE-7F5D-4F05-9703-56FFD75B354D}"/>
              </a:ext>
            </a:extLst>
          </p:cNvPr>
          <p:cNvSpPr/>
          <p:nvPr/>
        </p:nvSpPr>
        <p:spPr>
          <a:xfrm>
            <a:off x="3768725" y="3353479"/>
            <a:ext cx="267335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Bưu điện Tân Minh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E46F59-DCAB-4AE8-8AFA-30210A0AFDFD}"/>
              </a:ext>
            </a:extLst>
          </p:cNvPr>
          <p:cNvSpPr/>
          <p:nvPr/>
        </p:nvSpPr>
        <p:spPr>
          <a:xfrm>
            <a:off x="8289925" y="2160042"/>
            <a:ext cx="267335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Mẹ kính mến!</a:t>
            </a:r>
          </a:p>
          <a:p>
            <a:pPr algn="just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Mẹ có khoẻ không ạ?</a:t>
            </a:r>
          </a:p>
          <a:p>
            <a:pPr algn="just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Nhân dịp sinh nhật lần thứ 60 của mẹ, gia đình con kính gửi mẹ chút tiền để mẹ tiêu dùng theo sở thích.</a:t>
            </a:r>
          </a:p>
          <a:p>
            <a:pPr algn="just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Cuối tháng chúng con sẽ về thăm mẹ.</a:t>
            </a:r>
          </a:p>
          <a:p>
            <a:pPr algn="just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Kính chúc mẹ nhiều sức khoẻ. Chúng con yêu mẹ.</a:t>
            </a:r>
          </a:p>
          <a:p>
            <a:pPr algn="r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Con gái của mẹ:</a:t>
            </a:r>
          </a:p>
          <a:p>
            <a:pPr algn="r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Thạch Thảo.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572D-7817-4289-95F5-E17447680EA8}"/>
              </a:ext>
            </a:extLst>
          </p:cNvPr>
          <p:cNvSpPr/>
          <p:nvPr/>
        </p:nvSpPr>
        <p:spPr>
          <a:xfrm>
            <a:off x="5492750" y="3556171"/>
            <a:ext cx="42227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D22E1A-A2AF-4217-B37B-0FCE51801BE8}"/>
              </a:ext>
            </a:extLst>
          </p:cNvPr>
          <p:cNvSpPr/>
          <p:nvPr/>
        </p:nvSpPr>
        <p:spPr>
          <a:xfrm>
            <a:off x="6065839" y="3556171"/>
            <a:ext cx="42227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FE3AC0-4B02-4463-89B4-B59F9354CA11}"/>
              </a:ext>
            </a:extLst>
          </p:cNvPr>
          <p:cNvSpPr/>
          <p:nvPr/>
        </p:nvSpPr>
        <p:spPr>
          <a:xfrm>
            <a:off x="6812757" y="3581742"/>
            <a:ext cx="42227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B9F965-3833-455B-B084-8BAD92E45737}"/>
              </a:ext>
            </a:extLst>
          </p:cNvPr>
          <p:cNvSpPr/>
          <p:nvPr/>
        </p:nvSpPr>
        <p:spPr>
          <a:xfrm>
            <a:off x="3346451" y="4184918"/>
            <a:ext cx="55562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Hoà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2CAB8A-FEAB-43CF-8AB9-AC9DAC58312E}"/>
              </a:ext>
            </a:extLst>
          </p:cNvPr>
          <p:cNvSpPr/>
          <p:nvPr/>
        </p:nvSpPr>
        <p:spPr>
          <a:xfrm>
            <a:off x="2994025" y="4452579"/>
            <a:ext cx="154940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Nguyễn Hoà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9E2F85-E42C-4C5B-AABF-8622A37ECAF1}"/>
              </a:ext>
            </a:extLst>
          </p:cNvPr>
          <p:cNvSpPr/>
          <p:nvPr/>
        </p:nvSpPr>
        <p:spPr>
          <a:xfrm>
            <a:off x="6110130" y="3779801"/>
            <a:ext cx="926464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5000000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36664C-7784-43FC-A6DA-1B7A4A2C4AF1}"/>
              </a:ext>
            </a:extLst>
          </p:cNvPr>
          <p:cNvSpPr/>
          <p:nvPr/>
        </p:nvSpPr>
        <p:spPr>
          <a:xfrm>
            <a:off x="5933761" y="4184918"/>
            <a:ext cx="76707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Thu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04F56D-1D9A-4B83-B6DC-7500D5F4C241}"/>
              </a:ext>
            </a:extLst>
          </p:cNvPr>
          <p:cNvSpPr/>
          <p:nvPr/>
        </p:nvSpPr>
        <p:spPr>
          <a:xfrm>
            <a:off x="5464178" y="4452579"/>
            <a:ext cx="170624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Trịnh Thảo Thu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92017D-042E-47D7-A9D8-C730D38489C8}"/>
              </a:ext>
            </a:extLst>
          </p:cNvPr>
          <p:cNvSpPr/>
          <p:nvPr/>
        </p:nvSpPr>
        <p:spPr>
          <a:xfrm>
            <a:off x="3732532" y="4961375"/>
            <a:ext cx="303894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Người lĩnh: Trịnh Thảo Thu</a:t>
            </a:r>
          </a:p>
          <a:p>
            <a:pPr algn="ctr"/>
            <a:r>
              <a:rPr lang="en-US" sz="1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Người làm chứng: Nguyễn Hoà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9F3E20-4E2F-486E-846E-6BE8D6BF76EF}"/>
              </a:ext>
            </a:extLst>
          </p:cNvPr>
          <p:cNvSpPr>
            <a:spLocks noChangeAspect="1"/>
          </p:cNvSpPr>
          <p:nvPr/>
        </p:nvSpPr>
        <p:spPr>
          <a:xfrm>
            <a:off x="266700" y="-36113"/>
            <a:ext cx="10172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2400" b="1">
                <a:ln w="0"/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Người nhận cần viết tên mình, địa chỉ của mình, chữ kí của mình để trả lại bưu điện đồng thời phải xuất trình </a:t>
            </a:r>
            <a:r>
              <a:rPr lang="en-US" sz="2400" b="1">
                <a:ln w="0"/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căn cước công</a:t>
            </a:r>
            <a:r>
              <a:rPr lang="vi-VN" sz="2400" b="1">
                <a:ln w="0"/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dân để nhận tiền.</a:t>
            </a:r>
            <a:endParaRPr lang="en-US" sz="2400" b="0" cap="none" spc="0">
              <a:ln w="0"/>
              <a:solidFill>
                <a:schemeClr val="accent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8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8000" fill="hold" grpId="0" nodeType="click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5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" presetClass="entr" presetSubtype="2" accel="18000" fill="hold" grpId="0" nodeType="clickEffect" p14:presetBounceEnd="5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9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9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5" grpId="0"/>
          <p:bldP spid="7" grpId="0"/>
          <p:bldP spid="9" grpId="0"/>
          <p:bldP spid="10" grpId="0"/>
          <p:bldP spid="11" grpId="0"/>
          <p:bldP spid="12" grpId="0"/>
          <p:bldP spid="15" grpId="0"/>
          <p:bldP spid="16" grpId="0"/>
          <p:bldP spid="17" grpId="0"/>
          <p:bldP spid="18" grpId="0"/>
          <p:bldP spid="19" grpId="0"/>
          <p:bldP spid="2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8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5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" presetClass="entr" presetSubtype="2" accel="18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5" grpId="0"/>
          <p:bldP spid="7" grpId="0"/>
          <p:bldP spid="9" grpId="0"/>
          <p:bldP spid="10" grpId="0"/>
          <p:bldP spid="11" grpId="0"/>
          <p:bldP spid="12" grpId="0"/>
          <p:bldP spid="15" grpId="0"/>
          <p:bldP spid="16" grpId="0"/>
          <p:bldP spid="17" grpId="0"/>
          <p:bldP spid="18" grpId="0"/>
          <p:bldP spid="19" grpId="0"/>
          <p:bldP spid="21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130DC17-43EA-4A64-93CE-39F3F292771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手绘卡通水彩教育培训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364</TotalTime>
  <Words>487</Words>
  <Application>Microsoft Office PowerPoint</Application>
  <PresentationFormat>Widescreen</PresentationFormat>
  <Paragraphs>67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Arial</vt:lpstr>
      <vt:lpstr>Times New Roman</vt:lpstr>
      <vt:lpstr>UTM Avo</vt:lpstr>
      <vt:lpstr>UTM Cookies</vt:lpstr>
      <vt:lpstr>UTM Guanine</vt:lpstr>
      <vt:lpstr>字魂36号-正文宋楷</vt:lpstr>
      <vt:lpstr>思源黑体 CN Medium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KTUTS</dc:creator>
  <cp:keywords>Thy Tho</cp:keywords>
  <cp:lastModifiedBy>KTUTS</cp:lastModifiedBy>
  <cp:revision>119</cp:revision>
  <dcterms:created xsi:type="dcterms:W3CDTF">2018-04-21T01:04:40Z</dcterms:created>
  <dcterms:modified xsi:type="dcterms:W3CDTF">2022-05-03T18:44:13Z</dcterms:modified>
  <cp:version>C03</cp:version>
</cp:coreProperties>
</file>