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0" r:id="rId3"/>
    <p:sldId id="281" r:id="rId4"/>
    <p:sldId id="272" r:id="rId5"/>
    <p:sldId id="269" r:id="rId6"/>
    <p:sldId id="268" r:id="rId7"/>
    <p:sldId id="273" r:id="rId8"/>
    <p:sldId id="274" r:id="rId9"/>
    <p:sldId id="277" r:id="rId10"/>
    <p:sldId id="276" r:id="rId11"/>
    <p:sldId id="278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3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9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9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5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7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5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1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5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6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E06A1-3DE8-4E6A-854C-CBE73E014111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280C-7F5A-4C90-8BBB-A08B3AE0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33130" y="1"/>
            <a:ext cx="917713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9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Trường Tiểu học Ái Mộ A</a:t>
            </a:r>
            <a:endParaRPr lang="en-US" sz="59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51838" y="1371600"/>
            <a:ext cx="43386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200" b="1" dirty="0" smtClean="0">
                <a:latin typeface="+mj-lt"/>
              </a:rPr>
              <a:t>BÀI GIẢNG ĐIỆN TỬ </a:t>
            </a:r>
          </a:p>
          <a:p>
            <a:pPr algn="ctr"/>
            <a:r>
              <a:rPr lang="vi-VN" sz="3200" b="1" dirty="0" smtClean="0">
                <a:latin typeface="+mj-lt"/>
              </a:rPr>
              <a:t>LỚP 3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37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0"/>
            <a:ext cx="914989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771811"/>
            <a:ext cx="8915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b="1" u="sng" dirty="0">
                <a:solidFill>
                  <a:srgbClr val="0000FF"/>
                </a:solidFill>
              </a:rPr>
              <a:t> 2</a:t>
            </a:r>
            <a:r>
              <a:rPr lang="en-US" altLang="en-US" b="1" dirty="0">
                <a:solidFill>
                  <a:srgbClr val="0000FF"/>
                </a:solidFill>
              </a:rPr>
              <a:t>:b) </a:t>
            </a:r>
            <a:r>
              <a:rPr lang="en-US" altLang="en-US" b="1" dirty="0" err="1">
                <a:solidFill>
                  <a:srgbClr val="0000FF"/>
                </a:solidFill>
              </a:rPr>
              <a:t>Đặt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những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chữ</a:t>
            </a:r>
            <a:r>
              <a:rPr lang="en-US" altLang="en-US" b="1" dirty="0">
                <a:solidFill>
                  <a:srgbClr val="0000FF"/>
                </a:solidFill>
              </a:rPr>
              <a:t> in </a:t>
            </a:r>
            <a:r>
              <a:rPr lang="en-US" altLang="en-US" b="1" dirty="0" err="1">
                <a:solidFill>
                  <a:srgbClr val="0000FF"/>
                </a:solidFill>
              </a:rPr>
              <a:t>đậm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dấu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hỏi</a:t>
            </a:r>
            <a:r>
              <a:rPr lang="en-US" altLang="en-US" b="1" dirty="0">
                <a:solidFill>
                  <a:srgbClr val="0000FF"/>
                </a:solidFill>
              </a:rPr>
              <a:t> hay </a:t>
            </a:r>
            <a:r>
              <a:rPr lang="en-US" altLang="en-US" b="1" i="1" dirty="0" err="1">
                <a:solidFill>
                  <a:srgbClr val="FF0000"/>
                </a:solidFill>
              </a:rPr>
              <a:t>dấu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ngã</a:t>
            </a:r>
            <a:r>
              <a:rPr lang="en-US" altLang="en-US" b="1" dirty="0">
                <a:solidFill>
                  <a:srgbClr val="0000FF"/>
                </a:solidFill>
              </a:rPr>
              <a:t> ? </a:t>
            </a:r>
            <a:r>
              <a:rPr lang="en-US" altLang="en-US" b="1" dirty="0" err="1">
                <a:solidFill>
                  <a:srgbClr val="0000FF"/>
                </a:solidFill>
              </a:rPr>
              <a:t>Giải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câu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đố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  <a:r>
              <a:rPr lang="en-US" altLang="en-US" b="1" dirty="0" err="1">
                <a:solidFill>
                  <a:srgbClr val="0000FF"/>
                </a:solidFill>
              </a:rPr>
              <a:t>Giọt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gì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từ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biển</a:t>
            </a:r>
            <a:r>
              <a:rPr lang="en-US" altLang="en-US" b="1" dirty="0">
                <a:solidFill>
                  <a:srgbClr val="0000FF"/>
                </a:solidFill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</a:rPr>
              <a:t>từ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sông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Bay </a:t>
            </a:r>
            <a:r>
              <a:rPr lang="en-US" altLang="en-US" b="1" dirty="0" err="1">
                <a:solidFill>
                  <a:srgbClr val="0000FF"/>
                </a:solidFill>
              </a:rPr>
              <a:t>lên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lửng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mênh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mông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lưng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trời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  <a:r>
              <a:rPr lang="en-US" altLang="en-US" b="1" i="1" dirty="0" err="1">
                <a:solidFill>
                  <a:srgbClr val="FF0000"/>
                </a:solidFill>
              </a:rPr>
              <a:t>Cõi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tiên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thơ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thẩn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rong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chơi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</a:t>
            </a:r>
            <a:r>
              <a:rPr lang="en-US" altLang="en-US" b="1" dirty="0" err="1">
                <a:solidFill>
                  <a:srgbClr val="0000FF"/>
                </a:solidFill>
              </a:rPr>
              <a:t>Gặp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miền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giá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rét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lại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rơi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xuống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trần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                            </a:t>
            </a:r>
            <a:endParaRPr lang="en-US" altLang="en-US" b="1" i="1" dirty="0"/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/>
              <a:t>           </a:t>
            </a:r>
            <a:endParaRPr lang="en-US" altLang="en-US" b="1" dirty="0">
              <a:solidFill>
                <a:srgbClr val="0000FF"/>
              </a:solidFill>
            </a:endParaRPr>
          </a:p>
        </p:txBody>
      </p:sp>
      <p:sp>
        <p:nvSpPr>
          <p:cNvPr id="10243" name="Text Box 33"/>
          <p:cNvSpPr txBox="1">
            <a:spLocks noChangeArrowheads="1"/>
          </p:cNvSpPr>
          <p:nvPr/>
        </p:nvSpPr>
        <p:spPr bwMode="auto">
          <a:xfrm>
            <a:off x="2790825" y="2466975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4000"/>
          </a:p>
        </p:txBody>
      </p:sp>
      <p:sp>
        <p:nvSpPr>
          <p:cNvPr id="10244" name="Text Box 36"/>
          <p:cNvSpPr txBox="1">
            <a:spLocks noChangeArrowheads="1"/>
          </p:cNvSpPr>
          <p:nvPr/>
        </p:nvSpPr>
        <p:spPr bwMode="auto">
          <a:xfrm>
            <a:off x="228600" y="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dirty="0">
                <a:solidFill>
                  <a:srgbClr val="0000FF"/>
                </a:solidFill>
              </a:rPr>
              <a:t> </a:t>
            </a:r>
            <a:r>
              <a:rPr lang="en-US" altLang="en-US" sz="3600" b="1" u="sng" dirty="0">
                <a:solidFill>
                  <a:srgbClr val="FF0000"/>
                </a:solidFill>
              </a:rPr>
              <a:t>LUYỆN TẬP: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953000" y="4800600"/>
            <a:ext cx="41910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dirty="0">
                <a:solidFill>
                  <a:srgbClr val="FF0000"/>
                </a:solidFill>
              </a:rPr>
              <a:t> 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Là:Giọt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152400" y="381000"/>
            <a:ext cx="899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57200" y="0"/>
            <a:ext cx="7772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 err="1" smtClean="0"/>
              <a:t>Chính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tả</a:t>
            </a:r>
            <a:r>
              <a:rPr lang="en-US" altLang="en-US" dirty="0"/>
              <a:t> ( </a:t>
            </a:r>
            <a:r>
              <a:rPr lang="en-US" altLang="en-US" dirty="0" err="1"/>
              <a:t>nghe</a:t>
            </a:r>
            <a:r>
              <a:rPr lang="en-US" altLang="en-US" dirty="0"/>
              <a:t> </a:t>
            </a:r>
            <a:r>
              <a:rPr lang="en-US" altLang="en-US" dirty="0" err="1"/>
              <a:t>viết</a:t>
            </a:r>
            <a:r>
              <a:rPr lang="en-US" altLang="en-US" dirty="0"/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              </a:t>
            </a:r>
            <a:r>
              <a:rPr lang="en-US" altLang="en-US" dirty="0" err="1">
                <a:solidFill>
                  <a:srgbClr val="FF0000"/>
                </a:solidFill>
              </a:rPr>
              <a:t>Bài</a:t>
            </a:r>
            <a:r>
              <a:rPr lang="en-US" altLang="en-US" dirty="0">
                <a:solidFill>
                  <a:srgbClr val="FF0000"/>
                </a:solidFill>
              </a:rPr>
              <a:t> : </a:t>
            </a:r>
            <a:r>
              <a:rPr lang="en-US" altLang="en-US" dirty="0" err="1">
                <a:solidFill>
                  <a:srgbClr val="FF0000"/>
                </a:solidFill>
              </a:rPr>
              <a:t>Bác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sĩ</a:t>
            </a:r>
            <a:r>
              <a:rPr lang="en-US" altLang="en-US" dirty="0">
                <a:solidFill>
                  <a:srgbClr val="FF0000"/>
                </a:solidFill>
              </a:rPr>
              <a:t> Y-</a:t>
            </a:r>
            <a:r>
              <a:rPr lang="en-US" altLang="en-US" dirty="0" err="1">
                <a:solidFill>
                  <a:srgbClr val="FF0000"/>
                </a:solidFill>
              </a:rPr>
              <a:t>éc</a:t>
            </a:r>
            <a:r>
              <a:rPr lang="en-US" altLang="en-US" dirty="0">
                <a:solidFill>
                  <a:srgbClr val="FF0000"/>
                </a:solidFill>
              </a:rPr>
              <a:t>-</a:t>
            </a:r>
            <a:r>
              <a:rPr lang="en-US" altLang="en-US" dirty="0" err="1">
                <a:solidFill>
                  <a:srgbClr val="FF0000"/>
                </a:solidFill>
              </a:rPr>
              <a:t>xanh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rgbClr val="0000FF"/>
                </a:solidFill>
              </a:rPr>
              <a:t>Chơi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trò</a:t>
            </a:r>
            <a:r>
              <a:rPr lang="en-US" altLang="en-US" b="1" u="sng" dirty="0">
                <a:solidFill>
                  <a:srgbClr val="0000FF"/>
                </a:solidFill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</a:rPr>
              <a:t>chơi</a:t>
            </a:r>
            <a:r>
              <a:rPr lang="en-US" altLang="en-US" dirty="0">
                <a:solidFill>
                  <a:srgbClr val="0000FF"/>
                </a:solidFill>
              </a:rPr>
              <a:t>: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33CC33"/>
                </a:solidFill>
              </a:rPr>
              <a:t>Ai </a:t>
            </a:r>
            <a:r>
              <a:rPr lang="en-US" altLang="en-US" b="1" i="1" dirty="0" err="1">
                <a:solidFill>
                  <a:srgbClr val="33CC33"/>
                </a:solidFill>
              </a:rPr>
              <a:t>nhanh</a:t>
            </a:r>
            <a:r>
              <a:rPr lang="en-US" altLang="en-US" b="1" i="1" dirty="0">
                <a:solidFill>
                  <a:srgbClr val="33CC33"/>
                </a:solidFill>
              </a:rPr>
              <a:t> </a:t>
            </a:r>
            <a:r>
              <a:rPr lang="en-US" altLang="en-US" b="1" i="1" dirty="0" err="1">
                <a:solidFill>
                  <a:srgbClr val="33CC33"/>
                </a:solidFill>
              </a:rPr>
              <a:t>hơn</a:t>
            </a:r>
            <a:endParaRPr lang="en-US" altLang="en-US" b="1" i="1" dirty="0">
              <a:solidFill>
                <a:srgbClr val="33CC33"/>
              </a:solidFill>
            </a:endParaRPr>
          </a:p>
        </p:txBody>
      </p:sp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0" y="2971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0500" y="2794722"/>
            <a:ext cx="8763000" cy="350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   </a:t>
            </a:r>
            <a:r>
              <a:rPr lang="en-US" altLang="en-US" dirty="0">
                <a:solidFill>
                  <a:srgbClr val="FF0000"/>
                </a:solidFill>
              </a:rPr>
              <a:t>+ </a:t>
            </a:r>
            <a:r>
              <a:rPr lang="en-US" altLang="en-US" dirty="0" err="1">
                <a:solidFill>
                  <a:srgbClr val="FF0000"/>
                </a:solidFill>
              </a:rPr>
              <a:t>Tìm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câu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viết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đúng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chính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tả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hoàn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toàn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   </a:t>
            </a:r>
            <a:r>
              <a:rPr lang="en-US" altLang="en-US" dirty="0">
                <a:solidFill>
                  <a:srgbClr val="0000FF"/>
                </a:solidFill>
              </a:rPr>
              <a:t>A </a:t>
            </a:r>
            <a:r>
              <a:rPr lang="en-US" altLang="en-US" dirty="0" err="1">
                <a:solidFill>
                  <a:srgbClr val="0000FF"/>
                </a:solidFill>
              </a:rPr>
              <a:t>Trái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đất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đích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thực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ngôi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nhà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của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trúng</a:t>
            </a:r>
            <a:r>
              <a:rPr lang="en-US" altLang="en-US" dirty="0">
                <a:solidFill>
                  <a:srgbClr val="0000FF"/>
                </a:solidFill>
              </a:rPr>
              <a:t> ta.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   B </a:t>
            </a:r>
            <a:r>
              <a:rPr lang="en-US" altLang="en-US" dirty="0" err="1">
                <a:solidFill>
                  <a:srgbClr val="0000FF"/>
                </a:solidFill>
              </a:rPr>
              <a:t>Trái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đất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đích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</a:rPr>
              <a:t>thựt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ngôi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nhà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của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chúng</a:t>
            </a:r>
            <a:r>
              <a:rPr lang="en-US" altLang="en-US" dirty="0">
                <a:solidFill>
                  <a:srgbClr val="0000FF"/>
                </a:solidFill>
              </a:rPr>
              <a:t> ta.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   C </a:t>
            </a:r>
            <a:r>
              <a:rPr lang="en-US" altLang="en-US" dirty="0" err="1">
                <a:solidFill>
                  <a:srgbClr val="0000FF"/>
                </a:solidFill>
              </a:rPr>
              <a:t>Trái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đất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đích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thực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là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ngôi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nhà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của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 err="1">
                <a:solidFill>
                  <a:srgbClr val="0000FF"/>
                </a:solidFill>
              </a:rPr>
              <a:t>chúng</a:t>
            </a:r>
            <a:r>
              <a:rPr lang="en-US" altLang="en-US" dirty="0">
                <a:solidFill>
                  <a:srgbClr val="0000FF"/>
                </a:solidFill>
              </a:rPr>
              <a:t> ta.</a:t>
            </a: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11270" name="Text Box 14"/>
          <p:cNvSpPr txBox="1">
            <a:spLocks noChangeArrowheads="1"/>
          </p:cNvSpPr>
          <p:nvPr/>
        </p:nvSpPr>
        <p:spPr bwMode="auto">
          <a:xfrm>
            <a:off x="457200" y="3886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1271" name="Text Box 16"/>
          <p:cNvSpPr txBox="1">
            <a:spLocks noChangeArrowheads="1"/>
          </p:cNvSpPr>
          <p:nvPr/>
        </p:nvSpPr>
        <p:spPr bwMode="auto">
          <a:xfrm>
            <a:off x="381000" y="5334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1272" name="Text Box 17"/>
          <p:cNvSpPr txBox="1">
            <a:spLocks noChangeArrowheads="1"/>
          </p:cNvSpPr>
          <p:nvPr/>
        </p:nvSpPr>
        <p:spPr bwMode="auto">
          <a:xfrm>
            <a:off x="585788" y="5334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1273" name="Text Box 19"/>
          <p:cNvSpPr txBox="1">
            <a:spLocks noChangeArrowheads="1"/>
          </p:cNvSpPr>
          <p:nvPr/>
        </p:nvSpPr>
        <p:spPr bwMode="auto">
          <a:xfrm>
            <a:off x="1371600" y="7162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0500" name="Oval 20"/>
          <p:cNvSpPr>
            <a:spLocks noChangeArrowheads="1"/>
          </p:cNvSpPr>
          <p:nvPr/>
        </p:nvSpPr>
        <p:spPr bwMode="auto">
          <a:xfrm>
            <a:off x="495300" y="50673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934200" y="4038600"/>
            <a:ext cx="13716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400">
                <a:solidFill>
                  <a:srgbClr val="FF0000"/>
                </a:solidFill>
              </a:rPr>
              <a:t>-----------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124200" y="4724400"/>
            <a:ext cx="12954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400">
                <a:solidFill>
                  <a:srgbClr val="FF0000"/>
                </a:solidFill>
              </a:rPr>
              <a:t>----------</a:t>
            </a:r>
          </a:p>
        </p:txBody>
      </p:sp>
    </p:spTree>
    <p:extLst>
      <p:ext uri="{BB962C8B-B14F-4D97-AF65-F5344CB8AC3E}">
        <p14:creationId xmlns:p14="http://schemas.microsoft.com/office/powerpoint/2010/main" val="265055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5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07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854" y="1905000"/>
            <a:ext cx="913707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66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72156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904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254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1752600" y="990600"/>
            <a:ext cx="5486400" cy="2895600"/>
          </a:xfrm>
          <a:prstGeom prst="cloudCallout">
            <a:avLst>
              <a:gd name="adj1" fmla="val 48478"/>
              <a:gd name="adj2" fmla="val 910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4600" y="2134229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76200"/>
            <a:ext cx="46482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02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254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495001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563" y="2349848"/>
            <a:ext cx="913707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Nghe - viết đúng bài chính tả; trình bày đúng hình thức bài văn xuôi.</a:t>
            </a:r>
            <a:endParaRPr lang="en-US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Làm đúng Bài tập (2) a hoặc b .</a:t>
            </a:r>
          </a:p>
          <a:p>
            <a:r>
              <a:rPr lang="nl-NL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Giáo dục học sinh ‎ ý thức “Rèn chữ - Giữ vở”; yêu thích sự trong sáng, đa dạng của tiếng Việt.</a:t>
            </a:r>
            <a:endParaRPr lang="en-US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6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94" y="0"/>
            <a:ext cx="91512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228600" y="152400"/>
            <a:ext cx="8915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en-US" b="1" i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TextBox 11"/>
          <p:cNvSpPr txBox="1">
            <a:spLocks noChangeArrowheads="1"/>
          </p:cNvSpPr>
          <p:nvPr/>
        </p:nvSpPr>
        <p:spPr bwMode="auto">
          <a:xfrm>
            <a:off x="0" y="2438400"/>
            <a:ext cx="89154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0" hangingPunct="0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226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Ã¬nh áº£nh cÃ³ liÃªn qu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07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228600" y="0"/>
            <a:ext cx="89154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Y-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éc-xanh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3"/>
          <p:cNvSpPr>
            <a:spLocks noChangeArrowheads="1"/>
          </p:cNvSpPr>
          <p:nvPr/>
        </p:nvSpPr>
        <p:spPr bwMode="auto">
          <a:xfrm>
            <a:off x="457200" y="1676400"/>
            <a:ext cx="1524000" cy="1066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u="sng">
                <a:solidFill>
                  <a:srgbClr val="FF3300"/>
                </a:solidFill>
                <a:latin typeface=".VnTime" pitchFamily="34" charset="0"/>
              </a:rPr>
              <a:t>BC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286000" y="1836057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6600"/>
                </a:solidFill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</a:rPr>
              <a:t>Luyện</a:t>
            </a:r>
            <a:r>
              <a:rPr lang="en-US" altLang="en-US" b="1" dirty="0">
                <a:solidFill>
                  <a:srgbClr val="FF6600"/>
                </a:solidFill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</a:rPr>
              <a:t>viết</a:t>
            </a:r>
            <a:r>
              <a:rPr lang="en-US" altLang="en-US" b="1" dirty="0">
                <a:solidFill>
                  <a:srgbClr val="FF6600"/>
                </a:solidFill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</a:rPr>
              <a:t>từ</a:t>
            </a:r>
            <a:r>
              <a:rPr lang="en-US" altLang="en-US" b="1" dirty="0">
                <a:solidFill>
                  <a:srgbClr val="FF6600"/>
                </a:solidFill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</a:rPr>
              <a:t>khó</a:t>
            </a:r>
            <a:endParaRPr lang="en-US" altLang="en-US" b="1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4944" y="2743200"/>
            <a:ext cx="2871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14944" y="3429000"/>
            <a:ext cx="2604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gôi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6509" y="4191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iúp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56509" y="4996934"/>
            <a:ext cx="2708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6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07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3276600" y="3352800"/>
            <a:ext cx="28956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Nghe, viết bài</a:t>
            </a:r>
          </a:p>
        </p:txBody>
      </p:sp>
      <p:pic>
        <p:nvPicPr>
          <p:cNvPr id="7173" name="Picture 7" descr="cây viế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09800"/>
            <a:ext cx="91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/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838200" y="1676400"/>
            <a:ext cx="1524000" cy="1066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u="sng">
                <a:solidFill>
                  <a:srgbClr val="FF3300"/>
                </a:solidFill>
                <a:latin typeface=".VnTime" pitchFamily="34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1061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07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Box 11"/>
          <p:cNvSpPr txBox="1">
            <a:spLocks noChangeArrowheads="1"/>
          </p:cNvSpPr>
          <p:nvPr/>
        </p:nvSpPr>
        <p:spPr bwMode="auto">
          <a:xfrm>
            <a:off x="838200" y="0"/>
            <a:ext cx="8153400" cy="10772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/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0" hangingPunct="0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éc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90500" y="1162339"/>
            <a:ext cx="685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solidFill>
                  <a:srgbClr val="0000FF"/>
                </a:solidFill>
              </a:rPr>
              <a:t>Lỗi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62000" y="1752599"/>
            <a:ext cx="8382000" cy="47705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 smtClean="0"/>
              <a:t>     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-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Tuy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nhiên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tôi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với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bà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chúng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ta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đang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sống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chung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trong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một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ngôi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: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trái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đất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.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Trái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đất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đích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thực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là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ngôi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của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chúng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ta.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Những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đứa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con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trong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phải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thương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yêu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và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có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bổn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phận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giúp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đỡ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lẫn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nhau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.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Tôi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không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thể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rời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khỏi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Nha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Trang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này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để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sống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ở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nơi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nào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khác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.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Chỉ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có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ở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đây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tâm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hồn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tôi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mới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được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rộng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mở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bình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yên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200" dirty="0" smtClean="0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914400" y="6832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62000" y="91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752474" y="1529052"/>
            <a:ext cx="9525" cy="45669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190500" y="152905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762000" y="6019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0"/>
            <a:ext cx="9155782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143000"/>
            <a:ext cx="8915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b="1" u="sng" dirty="0">
                <a:solidFill>
                  <a:srgbClr val="0000FF"/>
                </a:solidFill>
              </a:rPr>
              <a:t> 2</a:t>
            </a:r>
            <a:r>
              <a:rPr lang="en-US" altLang="en-US" b="1" dirty="0">
                <a:solidFill>
                  <a:srgbClr val="0000FF"/>
                </a:solidFill>
              </a:rPr>
              <a:t>:b) </a:t>
            </a:r>
            <a:r>
              <a:rPr lang="en-US" altLang="en-US" b="1" dirty="0" err="1">
                <a:solidFill>
                  <a:srgbClr val="0000FF"/>
                </a:solidFill>
              </a:rPr>
              <a:t>Đặt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những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chữ</a:t>
            </a:r>
            <a:r>
              <a:rPr lang="en-US" altLang="en-US" b="1" dirty="0">
                <a:solidFill>
                  <a:srgbClr val="0000FF"/>
                </a:solidFill>
              </a:rPr>
              <a:t> in </a:t>
            </a:r>
            <a:r>
              <a:rPr lang="en-US" altLang="en-US" b="1" dirty="0" err="1">
                <a:solidFill>
                  <a:srgbClr val="0000FF"/>
                </a:solidFill>
              </a:rPr>
              <a:t>đậm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dấu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hỏi</a:t>
            </a:r>
            <a:r>
              <a:rPr lang="en-US" altLang="en-US" b="1" dirty="0">
                <a:solidFill>
                  <a:srgbClr val="0000FF"/>
                </a:solidFill>
              </a:rPr>
              <a:t> hay </a:t>
            </a:r>
            <a:r>
              <a:rPr lang="en-US" altLang="en-US" b="1" i="1" dirty="0" err="1">
                <a:solidFill>
                  <a:srgbClr val="FF0000"/>
                </a:solidFill>
              </a:rPr>
              <a:t>dấu</a:t>
            </a:r>
            <a:r>
              <a:rPr lang="en-US" altLang="en-US" b="1" i="1" dirty="0">
                <a:solidFill>
                  <a:srgbClr val="FF0000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ngã</a:t>
            </a:r>
            <a:r>
              <a:rPr lang="en-US" altLang="en-US" b="1" dirty="0">
                <a:solidFill>
                  <a:srgbClr val="0000FF"/>
                </a:solidFill>
              </a:rPr>
              <a:t> ? </a:t>
            </a:r>
            <a:r>
              <a:rPr lang="en-US" altLang="en-US" b="1" dirty="0" err="1">
                <a:solidFill>
                  <a:srgbClr val="0000FF"/>
                </a:solidFill>
              </a:rPr>
              <a:t>Giải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câu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đố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  <a:r>
              <a:rPr lang="en-US" altLang="en-US" b="1" dirty="0" err="1">
                <a:solidFill>
                  <a:srgbClr val="0000FF"/>
                </a:solidFill>
              </a:rPr>
              <a:t>Giọt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gì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từ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biên</a:t>
            </a:r>
            <a:r>
              <a:rPr lang="en-US" altLang="en-US" b="1" dirty="0">
                <a:solidFill>
                  <a:srgbClr val="0000FF"/>
                </a:solidFill>
              </a:rPr>
              <a:t>, </a:t>
            </a:r>
            <a:r>
              <a:rPr lang="en-US" altLang="en-US" b="1" dirty="0" err="1">
                <a:solidFill>
                  <a:srgbClr val="0000FF"/>
                </a:solidFill>
              </a:rPr>
              <a:t>từ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sông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Bay </a:t>
            </a:r>
            <a:r>
              <a:rPr lang="en-US" altLang="en-US" b="1" dirty="0" err="1">
                <a:solidFill>
                  <a:srgbClr val="0000FF"/>
                </a:solidFill>
              </a:rPr>
              <a:t>lên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lưng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mênh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mông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lưng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trời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</a:t>
            </a:r>
            <a:r>
              <a:rPr lang="en-US" altLang="en-US" b="1" i="1" dirty="0" err="1">
                <a:solidFill>
                  <a:srgbClr val="FF0000"/>
                </a:solidFill>
              </a:rPr>
              <a:t>Coi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tiên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thơ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</a:rPr>
              <a:t>thân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rong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chơi</a:t>
            </a:r>
            <a:endParaRPr lang="en-US" altLang="en-US" b="1" dirty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</a:t>
            </a:r>
            <a:r>
              <a:rPr lang="en-US" altLang="en-US" b="1" dirty="0" err="1">
                <a:solidFill>
                  <a:srgbClr val="0000FF"/>
                </a:solidFill>
              </a:rPr>
              <a:t>Gặp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miền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giá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rét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lại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rơi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xuống</a:t>
            </a:r>
            <a:r>
              <a:rPr lang="en-US" altLang="en-US" b="1" dirty="0">
                <a:solidFill>
                  <a:srgbClr val="0000FF"/>
                </a:solidFill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</a:rPr>
              <a:t>trần</a:t>
            </a:r>
            <a:r>
              <a:rPr lang="en-US" altLang="en-US" b="1" dirty="0">
                <a:solidFill>
                  <a:srgbClr val="0000FF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</a:rPr>
              <a:t>                                              </a:t>
            </a:r>
            <a:r>
              <a:rPr lang="en-US" altLang="en-US" b="1" i="1" dirty="0"/>
              <a:t>( </a:t>
            </a:r>
            <a:r>
              <a:rPr lang="en-US" altLang="en-US" b="1" i="1" dirty="0" err="1"/>
              <a:t>là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gì</a:t>
            </a:r>
            <a:r>
              <a:rPr lang="en-US" altLang="en-US" b="1" i="1" dirty="0"/>
              <a:t> ?)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altLang="en-US" b="1" dirty="0"/>
              <a:t>           </a:t>
            </a:r>
            <a:endParaRPr lang="en-US" altLang="en-US" b="1" dirty="0">
              <a:solidFill>
                <a:srgbClr val="0000FF"/>
              </a:solidFill>
            </a:endParaRPr>
          </a:p>
        </p:txBody>
      </p:sp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2790825" y="2466975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4000"/>
          </a:p>
        </p:txBody>
      </p:sp>
      <p:sp>
        <p:nvSpPr>
          <p:cNvPr id="9220" name="Text Box 36"/>
          <p:cNvSpPr txBox="1">
            <a:spLocks noChangeArrowheads="1"/>
          </p:cNvSpPr>
          <p:nvPr/>
        </p:nvSpPr>
        <p:spPr bwMode="auto">
          <a:xfrm>
            <a:off x="228600" y="30480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</a:rPr>
              <a:t> </a:t>
            </a:r>
            <a:r>
              <a:rPr lang="en-US" altLang="en-US" sz="3600" b="1" u="sng">
                <a:solidFill>
                  <a:srgbClr val="FF0000"/>
                </a:solidFill>
              </a:rPr>
              <a:t>LUYỆN TẬP:</a:t>
            </a:r>
          </a:p>
        </p:txBody>
      </p:sp>
    </p:spTree>
    <p:extLst>
      <p:ext uri="{BB962C8B-B14F-4D97-AF65-F5344CB8AC3E}">
        <p14:creationId xmlns:p14="http://schemas.microsoft.com/office/powerpoint/2010/main" val="152543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544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BKV</cp:lastModifiedBy>
  <cp:revision>41</cp:revision>
  <dcterms:created xsi:type="dcterms:W3CDTF">2021-04-05T07:46:29Z</dcterms:created>
  <dcterms:modified xsi:type="dcterms:W3CDTF">2022-05-03T03:20:46Z</dcterms:modified>
</cp:coreProperties>
</file>