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1" r:id="rId3"/>
    <p:sldId id="257" r:id="rId4"/>
    <p:sldId id="258" r:id="rId5"/>
    <p:sldId id="259" r:id="rId6"/>
    <p:sldId id="260" r:id="rId7"/>
    <p:sldId id="262" r:id="rId8"/>
    <p:sldId id="261" r:id="rId9"/>
    <p:sldId id="264" r:id="rId10"/>
    <p:sldId id="263" r:id="rId11"/>
    <p:sldId id="266" r:id="rId12"/>
    <p:sldId id="265" r:id="rId13"/>
    <p:sldId id="267" r:id="rId14"/>
    <p:sldId id="268" r:id="rId15"/>
    <p:sldId id="269" r:id="rId16"/>
    <p:sldId id="270" r:id="rId17"/>
    <p:sldId id="273" r:id="rId18"/>
    <p:sldId id="272" r:id="rId19"/>
    <p:sldId id="274" r:id="rId20"/>
    <p:sldId id="275" r:id="rId21"/>
    <p:sldId id="277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72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6FF7-DB3A-4EFF-A74F-6171A3DCD127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7BDD-6F7D-4D66-AB94-443843801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6FF7-DB3A-4EFF-A74F-6171A3DCD127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7BDD-6F7D-4D66-AB94-443843801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6FF7-DB3A-4EFF-A74F-6171A3DCD127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7BDD-6F7D-4D66-AB94-443843801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6FF7-DB3A-4EFF-A74F-6171A3DCD127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7BDD-6F7D-4D66-AB94-443843801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6FF7-DB3A-4EFF-A74F-6171A3DCD127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7BDD-6F7D-4D66-AB94-443843801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6FF7-DB3A-4EFF-A74F-6171A3DCD127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7BDD-6F7D-4D66-AB94-443843801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6FF7-DB3A-4EFF-A74F-6171A3DCD127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7BDD-6F7D-4D66-AB94-443843801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6FF7-DB3A-4EFF-A74F-6171A3DCD127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7BDD-6F7D-4D66-AB94-443843801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6FF7-DB3A-4EFF-A74F-6171A3DCD127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7BDD-6F7D-4D66-AB94-443843801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6FF7-DB3A-4EFF-A74F-6171A3DCD127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7BDD-6F7D-4D66-AB94-443843801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6FF7-DB3A-4EFF-A74F-6171A3DCD127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7BDD-6F7D-4D66-AB94-443843801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26FF7-DB3A-4EFF-A74F-6171A3DCD127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97BDD-6F7D-4D66-AB94-443843801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Cau%20Vong%20Khuyet%20-%20Tuan%20Hung%20%5bNCT%208756174807%5d.mp3" TargetMode="External"/><Relationship Id="rId1" Type="http://schemas.openxmlformats.org/officeDocument/2006/relationships/audio" Target="emlabonghongnho.wav" TargetMode="External"/><Relationship Id="rId6" Type="http://schemas.openxmlformats.org/officeDocument/2006/relationships/image" Target="../media/image2.gif"/><Relationship Id="rId5" Type="http://schemas.openxmlformats.org/officeDocument/2006/relationships/image" Target="../media/image1.png"/><Relationship Id="rId10" Type="http://schemas.openxmlformats.org/officeDocument/2006/relationships/image" Target="../media/image6.jpeg"/><Relationship Id="rId4" Type="http://schemas.openxmlformats.org/officeDocument/2006/relationships/audio" Target="../media/audio1.wav"/><Relationship Id="rId9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Bai%20ca%20di%20hoc%20-%20Nha%20thieu%20nhi%20quan%205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2" t="55202"/>
          <a:stretch>
            <a:fillRect/>
          </a:stretch>
        </p:blipFill>
        <p:spPr bwMode="auto">
          <a:xfrm>
            <a:off x="7493000" y="5381625"/>
            <a:ext cx="1651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happyfac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19800"/>
            <a:ext cx="6937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happyfac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6067425"/>
            <a:ext cx="6921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happyfac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6067425"/>
            <a:ext cx="6921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happyfac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67425"/>
            <a:ext cx="6921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914400" y="3048000"/>
            <a:ext cx="381000" cy="457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0" y="3505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5105400" y="61722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2057400" y="631825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6934200" y="6477000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vi-VN">
              <a:latin typeface="VNI-Times" pitchFamily="2" charset="0"/>
            </a:endParaRPr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5486400" y="6454775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838200" y="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0" y="54864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8305800" y="53340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304800" y="3733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8650288" y="3200400"/>
            <a:ext cx="493712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auto">
          <a:xfrm>
            <a:off x="4267200" y="57912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auto">
          <a:xfrm>
            <a:off x="5105400" y="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96" name="AutoShape 24"/>
          <p:cNvSpPr>
            <a:spLocks noChangeArrowheads="1"/>
          </p:cNvSpPr>
          <p:nvPr/>
        </p:nvSpPr>
        <p:spPr bwMode="auto">
          <a:xfrm>
            <a:off x="8686800" y="1905000"/>
            <a:ext cx="4572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>
            <a:off x="0" y="838200"/>
            <a:ext cx="3810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98" name="AutoShape 26"/>
          <p:cNvSpPr>
            <a:spLocks noChangeArrowheads="1"/>
          </p:cNvSpPr>
          <p:nvPr/>
        </p:nvSpPr>
        <p:spPr bwMode="auto">
          <a:xfrm>
            <a:off x="6858000" y="0"/>
            <a:ext cx="2286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99" name="AutoShape 27"/>
          <p:cNvSpPr>
            <a:spLocks noChangeArrowheads="1"/>
          </p:cNvSpPr>
          <p:nvPr/>
        </p:nvSpPr>
        <p:spPr bwMode="auto">
          <a:xfrm>
            <a:off x="0" y="4953000"/>
            <a:ext cx="3810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0" name="AutoShape 28"/>
          <p:cNvSpPr>
            <a:spLocks noChangeArrowheads="1"/>
          </p:cNvSpPr>
          <p:nvPr/>
        </p:nvSpPr>
        <p:spPr bwMode="auto">
          <a:xfrm>
            <a:off x="0" y="6324600"/>
            <a:ext cx="2286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1" name="AutoShape 29"/>
          <p:cNvSpPr>
            <a:spLocks noChangeArrowheads="1"/>
          </p:cNvSpPr>
          <p:nvPr/>
        </p:nvSpPr>
        <p:spPr bwMode="auto">
          <a:xfrm>
            <a:off x="8686800" y="4267200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2" name="AutoShape 30"/>
          <p:cNvSpPr>
            <a:spLocks noChangeArrowheads="1"/>
          </p:cNvSpPr>
          <p:nvPr/>
        </p:nvSpPr>
        <p:spPr bwMode="auto">
          <a:xfrm>
            <a:off x="1295400" y="3048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04" name="AutoShape 32"/>
          <p:cNvSpPr>
            <a:spLocks noChangeArrowheads="1"/>
          </p:cNvSpPr>
          <p:nvPr/>
        </p:nvSpPr>
        <p:spPr bwMode="auto">
          <a:xfrm>
            <a:off x="2514600" y="0"/>
            <a:ext cx="228600" cy="381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05" name="AutoShape 33"/>
          <p:cNvSpPr>
            <a:spLocks noChangeArrowheads="1"/>
          </p:cNvSpPr>
          <p:nvPr/>
        </p:nvSpPr>
        <p:spPr bwMode="auto">
          <a:xfrm>
            <a:off x="0" y="2209800"/>
            <a:ext cx="304800" cy="457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06" name="AutoShape 34"/>
          <p:cNvSpPr>
            <a:spLocks noChangeArrowheads="1"/>
          </p:cNvSpPr>
          <p:nvPr/>
        </p:nvSpPr>
        <p:spPr bwMode="auto">
          <a:xfrm>
            <a:off x="2563813" y="57912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07" name="AutoShape 35"/>
          <p:cNvSpPr>
            <a:spLocks noChangeArrowheads="1"/>
          </p:cNvSpPr>
          <p:nvPr/>
        </p:nvSpPr>
        <p:spPr bwMode="auto">
          <a:xfrm>
            <a:off x="8915400" y="55626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08" name="AutoShape 36"/>
          <p:cNvSpPr>
            <a:spLocks noChangeArrowheads="1"/>
          </p:cNvSpPr>
          <p:nvPr/>
        </p:nvSpPr>
        <p:spPr bwMode="auto">
          <a:xfrm>
            <a:off x="8458200" y="2819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>
            <a:off x="3276600" y="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0" y="1524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13" name="AutoShape 41"/>
          <p:cNvSpPr>
            <a:spLocks noChangeArrowheads="1"/>
          </p:cNvSpPr>
          <p:nvPr/>
        </p:nvSpPr>
        <p:spPr bwMode="auto">
          <a:xfrm>
            <a:off x="1066800" y="48768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14" name="AutoShape 42"/>
          <p:cNvSpPr>
            <a:spLocks noChangeArrowheads="1"/>
          </p:cNvSpPr>
          <p:nvPr/>
        </p:nvSpPr>
        <p:spPr bwMode="auto">
          <a:xfrm>
            <a:off x="7848600" y="3581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15" name="AutoShape 43"/>
          <p:cNvSpPr>
            <a:spLocks noChangeArrowheads="1"/>
          </p:cNvSpPr>
          <p:nvPr/>
        </p:nvSpPr>
        <p:spPr bwMode="auto">
          <a:xfrm>
            <a:off x="6400800" y="6553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16" name="AutoShape 44"/>
          <p:cNvSpPr>
            <a:spLocks noChangeArrowheads="1"/>
          </p:cNvSpPr>
          <p:nvPr/>
        </p:nvSpPr>
        <p:spPr bwMode="auto">
          <a:xfrm>
            <a:off x="8458200" y="1981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18" name="AutoShape 46"/>
          <p:cNvSpPr>
            <a:spLocks noChangeArrowheads="1"/>
          </p:cNvSpPr>
          <p:nvPr/>
        </p:nvSpPr>
        <p:spPr bwMode="auto">
          <a:xfrm>
            <a:off x="304800" y="1524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20" name="AutoShape 48"/>
          <p:cNvSpPr>
            <a:spLocks noChangeArrowheads="1"/>
          </p:cNvSpPr>
          <p:nvPr/>
        </p:nvSpPr>
        <p:spPr bwMode="auto">
          <a:xfrm>
            <a:off x="457200" y="6418263"/>
            <a:ext cx="385763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21" name="AutoShape 49"/>
          <p:cNvSpPr>
            <a:spLocks noChangeArrowheads="1"/>
          </p:cNvSpPr>
          <p:nvPr/>
        </p:nvSpPr>
        <p:spPr bwMode="auto">
          <a:xfrm>
            <a:off x="7315200" y="59436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125" name="emlabonghongnho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7315200"/>
            <a:ext cx="298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7" name="AutoShape 55"/>
          <p:cNvSpPr>
            <a:spLocks noChangeArrowheads="1"/>
          </p:cNvSpPr>
          <p:nvPr/>
        </p:nvSpPr>
        <p:spPr bwMode="auto">
          <a:xfrm>
            <a:off x="3429000" y="6172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28" name="AutoShape 56"/>
          <p:cNvSpPr>
            <a:spLocks noChangeArrowheads="1"/>
          </p:cNvSpPr>
          <p:nvPr/>
        </p:nvSpPr>
        <p:spPr bwMode="auto">
          <a:xfrm>
            <a:off x="381000" y="25908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9144000" y="6553200"/>
            <a:ext cx="1676400" cy="1066800"/>
            <a:chOff x="4080" y="2496"/>
            <a:chExt cx="1296" cy="1392"/>
          </a:xfrm>
        </p:grpSpPr>
        <p:pic>
          <p:nvPicPr>
            <p:cNvPr id="3126" name="Picture 61" descr="bocau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8973">
              <a:off x="4224" y="2496"/>
              <a:ext cx="115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62" descr="bocau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8973">
              <a:off x="4080" y="2736"/>
              <a:ext cx="115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36" name="Picture 64" descr="bocau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8973">
            <a:off x="7924800" y="5564188"/>
            <a:ext cx="1447800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7" name="Cau Vong Khuyet - Tuan Hung [NCT 8756174807]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9" name="Picture 6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78538"/>
            <a:ext cx="91440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WordArt 75"/>
          <p:cNvSpPr>
            <a:spLocks noChangeArrowheads="1" noChangeShapeType="1" noTextEdit="1"/>
          </p:cNvSpPr>
          <p:nvPr/>
        </p:nvSpPr>
        <p:spPr bwMode="auto">
          <a:xfrm>
            <a:off x="2667000" y="1676400"/>
            <a:ext cx="4038600" cy="923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50000">
                      <a:srgbClr val="FF6600"/>
                    </a:gs>
                    <a:gs pos="100000">
                      <a:srgbClr val="CC33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cs typeface="Times New Roman" panose="02020603050405020304" pitchFamily="18" charset="0"/>
              </a:rPr>
              <a:t>MÔN</a:t>
            </a:r>
            <a:r>
              <a:rPr lang="en-US" sz="7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50000">
                      <a:srgbClr val="FF6600"/>
                    </a:gs>
                    <a:gs pos="100000">
                      <a:srgbClr val="CC33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7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50000">
                      <a:srgbClr val="FF6600"/>
                    </a:gs>
                    <a:gs pos="100000">
                      <a:srgbClr val="CC33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cs typeface="Times New Roman" panose="02020603050405020304" pitchFamily="18" charset="0"/>
              </a:rPr>
              <a:t>TOÁN</a:t>
            </a:r>
            <a:r>
              <a:rPr lang="en-US" sz="7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50000">
                      <a:srgbClr val="FF6600"/>
                    </a:gs>
                    <a:gs pos="100000">
                      <a:srgbClr val="CC33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cs typeface="Times New Roman" panose="02020603050405020304" pitchFamily="18" charset="0"/>
              </a:rPr>
              <a:t>– </a:t>
            </a:r>
            <a:r>
              <a:rPr lang="en-US" sz="7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50000">
                      <a:srgbClr val="FF6600"/>
                    </a:gs>
                    <a:gs pos="100000">
                      <a:srgbClr val="CC33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cs typeface="Times New Roman" panose="02020603050405020304" pitchFamily="18" charset="0"/>
              </a:rPr>
              <a:t>Lớp</a:t>
            </a:r>
            <a:r>
              <a:rPr lang="en-US" sz="7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50000">
                      <a:srgbClr val="FF6600"/>
                    </a:gs>
                    <a:gs pos="100000">
                      <a:srgbClr val="CC33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971800" y="5334000"/>
            <a:ext cx="5791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GVTH: NGUYỄN THỊ Thu </a:t>
            </a:r>
            <a:r>
              <a:rPr lang="en-US" sz="3200" i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lan </a:t>
            </a:r>
            <a:endParaRPr lang="en-US" sz="3200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-762000" y="3429000"/>
            <a:ext cx="1120140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BÀI</a:t>
            </a:r>
            <a:r>
              <a:rPr lang="en-US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: </a:t>
            </a:r>
            <a:r>
              <a:rPr lang="en-US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BÀI</a:t>
            </a:r>
            <a:r>
              <a:rPr lang="en-US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TOÁN</a:t>
            </a:r>
            <a:r>
              <a:rPr lang="en-US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LIÊN</a:t>
            </a:r>
            <a:r>
              <a:rPr lang="en-US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QUAN</a:t>
            </a:r>
            <a:r>
              <a:rPr lang="en-US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ĐẾN</a:t>
            </a:r>
            <a:r>
              <a:rPr lang="en-US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RÚT</a:t>
            </a:r>
            <a:r>
              <a:rPr lang="en-US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VỀ</a:t>
            </a:r>
            <a:r>
              <a:rPr lang="en-US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ĐƠN</a:t>
            </a:r>
            <a:r>
              <a:rPr lang="en-US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VỊ</a:t>
            </a:r>
            <a:endParaRPr lang="en-US" sz="4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5" name="Picture 74" descr="logo truong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" y="228600"/>
            <a:ext cx="12541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6" name="Rectangle 75"/>
          <p:cNvSpPr/>
          <p:nvPr/>
        </p:nvSpPr>
        <p:spPr>
          <a:xfrm>
            <a:off x="1828800" y="609600"/>
            <a:ext cx="5899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chemeClr val="accent4"/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TRƯỜNG TIỂU HỌC ÁI MỘ A</a:t>
            </a:r>
          </a:p>
        </p:txBody>
      </p:sp>
      <p:sp>
        <p:nvSpPr>
          <p:cNvPr id="5" name="TextBox 77"/>
          <p:cNvSpPr txBox="1">
            <a:spLocks noChangeArrowheads="1"/>
          </p:cNvSpPr>
          <p:nvPr/>
        </p:nvSpPr>
        <p:spPr bwMode="auto">
          <a:xfrm>
            <a:off x="2514600" y="2514600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200" b="1" dirty="0" err="1"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cs typeface="Times New Roman" panose="02020603050405020304" pitchFamily="18" charset="0"/>
              </a:rPr>
              <a:t> 32</a:t>
            </a:r>
          </a:p>
        </p:txBody>
      </p:sp>
    </p:spTree>
    <p:extLst>
      <p:ext uri="{BB962C8B-B14F-4D97-AF65-F5344CB8AC3E}">
        <p14:creationId xmlns:p14="http://schemas.microsoft.com/office/powerpoint/2010/main" val="914403258"/>
      </p:ext>
    </p:extLst>
  </p:cSld>
  <p:clrMapOvr>
    <a:masterClrMapping/>
  </p:clrMapOvr>
  <p:transition>
    <p:split orient="vert" dir="in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23 C -0.01632 0.00278 -0.0309 -0.00347 -0.04739 -0.00647 C -0.06302 -0.01364 -0.07986 -0.0074 -0.09323 -0.02127 C -0.09895 -0.04023 -0.10781 -0.04508 -0.12083 -0.05087 C -0.1243 -0.06636 -0.12118 -0.06127 -0.12847 -0.06798 C -0.13055 -0.0763 -0.13142 -0.08 -0.1375 -0.08277 C -0.14514 -0.09688 -0.15295 -0.10913 -0.16059 -0.123 C -0.16753 -0.13572 -0.16927 -0.15029 -0.17743 -0.16139 C -0.18003 -0.17688 -0.18524 -0.19075 -0.18802 -0.20601 C -0.19114 -0.22196 -0.19427 -0.24902 -0.20347 -0.26127 C -0.20764 -0.28508 -0.21024 -0.30913 -0.21423 -0.33341 C -0.21527 -0.34011 -0.21545 -0.34774 -0.21718 -0.35468 C -0.21805 -0.35792 -0.22048 -0.36 -0.2217 -0.363 C -0.22361 -0.3674 -0.22708 -0.38196 -0.22795 -0.38636 C -0.22864 -0.38982 -0.2283 -0.39376 -0.22934 -0.39699 C -0.23142 -0.40324 -0.23455 -0.40855 -0.23715 -0.4141 C -0.24097 -0.42243 -0.23559 -0.42104 -0.24166 -0.43098 C -0.24253 -0.43283 -0.24479 -0.43237 -0.24635 -0.43306 C -0.24687 -0.43537 -0.2467 -0.43769 -0.24774 -0.4393 C -0.24895 -0.44115 -0.25139 -0.44 -0.25225 -0.44162 C -0.25416 -0.44555 -0.25347 -0.4504 -0.25538 -0.45456 C -0.26024 -0.46428 -0.25711 -0.45896 -0.26458 -0.46913 C -0.26545 -0.47283 -0.2658 -0.47699 -0.2677 -0.48 C -0.26875 -0.48139 -0.271 -0.48023 -0.27222 -0.48185 C -0.27708 -0.48855 -0.27951 -0.4985 -0.28437 -0.50543 C -0.28576 -0.50728 -0.28784 -0.50821 -0.28906 -0.50982 C -0.30486 -0.52925 -0.29236 -0.51699 -0.30277 -0.5267 C -0.30677 -0.54358 -0.30868 -0.53942 -0.3243 -0.54358 C -0.32743 -0.55699 -0.32291 -0.54358 -0.3335 -0.55422 C -0.33489 -0.55561 -0.33507 -0.5593 -0.33645 -0.56069 C -0.34479 -0.5711 -0.35086 -0.57503 -0.36093 -0.57965 C -0.3618 -0.58104 -0.36267 -0.58289 -0.36406 -0.58381 C -0.36684 -0.58566 -0.37309 -0.58798 -0.37309 -0.58774 C -0.38871 -0.60439 -0.40816 -0.5993 -0.42656 -0.60532 C -0.5033 -0.62959 -0.57847 -0.63191 -0.65764 -0.63491 C -0.67135 -0.63954 -0.68264 -0.64809 -0.69583 -0.6541 C -0.71024 -0.66728 -0.72413 -0.67491 -0.74027 -0.6837 C -0.75156 -0.68069 -0.74757 -0.67561 -0.7585 -0.67098 C -0.77864 -0.66266 -0.80156 -0.66081 -0.82274 -0.65826 C -0.8375 -0.66613 -0.83107 -0.66243 -0.84253 -0.6689 C -0.84461 -0.67722 -0.84722 -0.67907 -0.8533 -0.68162 C -0.85625 -0.69387 -0.85225 -0.68347 -0.85955 -0.68994 C -0.86128 -0.69156 -0.8625 -0.69433 -0.86406 -0.69641 C -0.86458 -0.6985 -0.86458 -0.70104 -0.86545 -0.70266 C -0.86892 -0.70844 -0.875 -0.70844 -0.87934 -0.71144 C -0.88211 -0.71329 -0.88437 -0.71561 -0.88698 -0.71769 C -0.88958 -0.72809 -0.89652 -0.73318 -0.90382 -0.73665 C -0.90434 -0.73873 -0.90416 -0.7415 -0.90538 -0.74312 C -0.90642 -0.74474 -0.9085 -0.74428 -0.91007 -0.7452 C -0.91475 -0.74844 -0.91909 -0.7526 -0.92378 -0.75607 C -0.92621 -0.7667 -0.93177 -0.76902 -0.93889 -0.77295 C -0.94774 -0.79029 -0.97517 -0.79907 -0.98941 -0.80462 C -1.02395 -0.80277 -1.05486 -0.79491 -1.08871 -0.79191 C -1.09878 -0.78728 -1.11007 -0.78566 -1.12083 -0.78566 " pathEditMode="relative" rAng="0" ptsTypes="fffffffffffffffffffffffffffffffffffffffffffffffffffffA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42" y="-400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74 0.01109 C -0.05035 -0.01619 -0.04809 -0.02428 -0.05312 -0.05018 C -0.05399 -0.0548 -0.0566 -0.05827 -0.05799 -0.06266 C -0.0592 -0.06752 -0.06111 -0.07792 -0.06111 -0.07769 C -0.06007 -0.0837 -0.05799 -0.08948 -0.05799 -0.09573 C -0.05799 -0.09873 -0.06024 -0.10058 -0.06111 -0.10336 C -0.06545 -0.117 -0.06736 -0.13064 -0.07222 -0.14405 C -0.0717 -0.17041 -0.07187 -0.19654 -0.07066 -0.22243 C -0.06979 -0.24417 -0.06597 -0.26706 -0.06424 -0.28856 C -0.06597 -0.32786 -0.06215 -0.36671 -0.08003 -0.39515 C -0.08299 -0.40578 -0.08698 -0.41526 -0.08958 -0.4259 C -0.09114 -0.43214 -0.09149 -0.43931 -0.09288 -0.44601 C -0.09722 -0.46613 -0.10226 -0.48856 -0.10885 -0.50682 C -0.11337 -0.52 -0.10903 -0.51584 -0.11667 -0.51954 C -0.12239 -0.53295 -0.12726 -0.5526 -0.13733 -0.55769 C -0.13976 -0.5637 -0.14288 -0.56902 -0.14514 -0.57549 C -0.14965 -0.58821 -0.14618 -0.59353 -0.15469 -0.59862 C -0.15625 -0.60093 -0.15816 -0.60324 -0.15972 -0.60601 C -0.16233 -0.61156 -0.16424 -0.61873 -0.16736 -0.62382 C -0.16944 -0.62706 -0.17205 -0.63006 -0.17396 -0.63399 C -0.18021 -0.64786 -0.17274 -0.64185 -0.18177 -0.64648 C -0.19097 -0.66983 -0.17621 -0.63492 -0.19288 -0.66174 C -0.1941 -0.66382 -0.1934 -0.66729 -0.19444 -0.66983 C -0.19618 -0.67353 -0.19809 -0.677 -0.20069 -0.67954 C -0.20364 -0.68232 -0.21024 -0.68463 -0.21024 -0.6844 C -0.21233 -0.69457 -0.21458 -0.69896 -0.21979 -0.70521 C -0.22031 -0.70775 -0.22031 -0.71075 -0.22135 -0.7126 C -0.22257 -0.71515 -0.22517 -0.71492 -0.22621 -0.71769 C -0.23264 -0.73549 -0.22239 -0.72763 -0.23246 -0.73295 C -0.22986 -0.76625 -0.2276 -0.78058 -0.23246 -0.81919 C -0.23299 -0.82336 -0.23594 -0.8259 -0.23733 -0.8296 C -0.24288 -0.84532 -0.23663 -0.84 -0.24514 -0.84463 C -0.25 -0.8548 -0.25121 -0.86567 -0.25781 -0.8726 C -0.26337 -0.89388 -0.26597 -0.9126 -0.27847 -0.92578 C -0.28142 -0.93966 -0.28559 -0.9422 -0.29444 -0.94613 C -0.30538 -0.95122 -0.31736 -0.9533 -0.32778 -0.96139 C -0.33646 -0.96833 -0.34427 -0.97619 -0.3533 -0.98174 C -0.35608 -0.9963 -0.35243 -0.98428 -0.35955 -0.99214 C -0.36927 -1.00185 -0.36753 -1.00555 -0.38003 -1.01226 C -0.38941 -1.02659 -0.39514 -1.0259 -0.40729 -1.0326 C -0.41528 -1.037 -0.42257 -1.0444 -0.4309 -1.04786 C -0.45243 -1.05619 -0.46302 -1.06081 -0.48489 -1.06544 C -0.50226 -1.06336 -0.51927 -1.05919 -0.53576 -1.05018 C -0.54114 -1.04185 -0.54913 -1.04255 -0.55642 -1.04 C -0.56111 -1.0326 -0.58594 -1.02729 -0.59288 -1.02497 C -0.60226 -1.02197 -0.62135 -1.01966 -0.62135 -1.01943 C -0.63542 -1.01226 -0.65 -1.01041 -0.66424 -1.0044 C -0.67726 -0.99885 -0.68854 -0.98359 -0.70226 -0.97919 C -0.70469 -0.97758 -0.70642 -0.97526 -0.70868 -0.97411 C -0.71163 -0.97272 -0.71476 -0.97411 -0.71667 -0.9718 C -0.71805 -0.97041 -0.71719 -0.96578 -0.71823 -0.96393 C -0.71944 -0.96208 -0.72135 -0.96232 -0.72292 -0.96139 C -0.73507 -0.93596 -0.73038 -0.94891 -0.7375 -0.92347 C -0.7408 -0.8948 -0.74375 -0.86428 -0.75 -0.837 C -0.75555 -0.81434 -0.76285 -0.79492 -0.7658 -0.7711 C -0.76406 -0.74104 -0.76128 -0.71191 -0.75955 -0.68208 C -0.7618 -0.67469 -0.76562 -0.65943 -0.76736 -0.64902 C -0.77049 -0.63099 -0.76996 -0.61434 -0.78003 -0.60347 C -0.78055 -0.60208 -0.78542 -0.57758 -0.7868 -0.57549 C -0.78924 -0.57018 -0.79392 -0.56833 -0.79618 -0.56301 C -0.79792 -0.55908 -0.79948 -0.55469 -0.80087 -0.55029 C -0.80243 -0.54428 -0.80191 -0.53734 -0.80399 -0.53249 C -0.80521 -0.52948 -0.80833 -0.52971 -0.81024 -0.5274 C -0.81805 -0.51862 -0.82344 -0.51052 -0.83246 -0.50428 C -0.83299 -0.50197 -0.83281 -0.49873 -0.83403 -0.49688 C -0.83628 -0.49318 -0.84844 -0.48417 -0.85156 -0.48162 C -0.85364 -0.47769 -0.85608 -0.4733 -0.85781 -0.46891 C -0.85868 -0.46659 -0.85816 -0.46289 -0.85955 -0.46128 C -0.86233 -0.45827 -0.86892 -0.45642 -0.86892 -0.45596 C -0.87587 -0.42544 -0.8908 -0.42636 -0.90868 -0.42081 C -0.94323 -0.41018 -0.97847 -0.40625 -1.01337 -0.40301 C -1.02691 -0.39862 -1.04062 -0.39284 -1.05469 -0.39284 " pathEditMode="relative" rAng="0" ptsTypes="fffffffffffffffffffffffffffff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65" y="-5382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25"/>
                </p:tgtEl>
              </p:cMediaNode>
            </p:audio>
            <p:audio>
              <p:cMediaNode>
                <p:cTn id="22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37"/>
                </p:tgtEl>
              </p:cMediaNode>
            </p:audio>
          </p:childTnLst>
        </p:cTn>
      </p:par>
    </p:tnLst>
    <p:bldLst>
      <p:bldP spid="3083" grpId="0" animBg="1"/>
      <p:bldP spid="3084" grpId="0" animBg="1"/>
      <p:bldP spid="3085" grpId="0" animBg="1"/>
      <p:bldP spid="3087" grpId="0" animBg="1"/>
      <p:bldP spid="3088" grpId="0" animBg="1"/>
      <p:bldP spid="3090" grpId="0" animBg="1"/>
      <p:bldP spid="3091" grpId="0" animBg="1"/>
      <p:bldP spid="3092" grpId="0" animBg="1"/>
      <p:bldP spid="3093" grpId="0" animBg="1"/>
      <p:bldP spid="3094" grpId="0" animBg="1"/>
      <p:bldP spid="3095" grpId="0" animBg="1"/>
      <p:bldP spid="3102" grpId="0" animBg="1"/>
      <p:bldP spid="3104" grpId="0" animBg="1"/>
      <p:bldP spid="3105" grpId="0" animBg="1"/>
      <p:bldP spid="3106" grpId="0" animBg="1"/>
      <p:bldP spid="310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dell\Desktop\New folder\hinh-nen-powerpoint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endParaRPr lang="en-US" sz="2400" b="1" dirty="0">
              <a:latin typeface="HP001 4H" pitchFamily="34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71600" y="838200"/>
            <a:ext cx="7239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rút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)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28600" y="4267200"/>
            <a:ext cx="4876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Subtitle 2"/>
          <p:cNvSpPr>
            <a:spLocks/>
          </p:cNvSpPr>
          <p:nvPr/>
        </p:nvSpPr>
        <p:spPr bwMode="auto">
          <a:xfrm>
            <a:off x="609600" y="2514600"/>
            <a:ext cx="8153400" cy="3581400"/>
          </a:xfrm>
          <a:prstGeom prst="rect">
            <a:avLst/>
          </a:prstGeom>
          <a:solidFill>
            <a:srgbClr val="FFFF99"/>
          </a:solidFill>
          <a:ln w="38100">
            <a:solidFill>
              <a:srgbClr val="00CC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endParaRPr lang="en-US" sz="900" b="1" i="1" dirty="0">
              <a:solidFill>
                <a:srgbClr val="E56147"/>
              </a:solidFill>
              <a:latin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Các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bài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toán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liên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quan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đến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rút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về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đơn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vị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thường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được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giải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bằng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hai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bước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CC00FF"/>
                </a:solidFill>
                <a:latin typeface="Times New Roman" pitchFamily="18" charset="0"/>
              </a:rPr>
              <a:t>Bước</a:t>
            </a:r>
            <a:r>
              <a:rPr lang="en-US" sz="2400" b="1" dirty="0">
                <a:solidFill>
                  <a:srgbClr val="CC00FF"/>
                </a:solidFill>
                <a:latin typeface="Times New Roman" pitchFamily="18" charset="0"/>
              </a:rPr>
              <a:t> 1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Tìm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giá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trị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một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trong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phần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  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bằng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nhau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(</a:t>
            </a:r>
            <a:r>
              <a:rPr lang="en-US" sz="2400" i="1" dirty="0" err="1">
                <a:solidFill>
                  <a:srgbClr val="E56147"/>
                </a:solidFill>
                <a:latin typeface="Times New Roman" pitchFamily="18" charset="0"/>
              </a:rPr>
              <a:t>thực</a:t>
            </a:r>
            <a:r>
              <a:rPr lang="en-US" sz="2400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E56147"/>
                </a:solidFill>
                <a:latin typeface="Times New Roman" pitchFamily="18" charset="0"/>
              </a:rPr>
              <a:t>hiện</a:t>
            </a:r>
            <a:r>
              <a:rPr lang="en-US" sz="2400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E56147"/>
                </a:solidFill>
                <a:latin typeface="Times New Roman" pitchFamily="18" charset="0"/>
              </a:rPr>
              <a:t>phép</a:t>
            </a:r>
            <a:r>
              <a:rPr lang="en-US" sz="2400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E56147"/>
                </a:solidFill>
                <a:latin typeface="Times New Roman" pitchFamily="18" charset="0"/>
              </a:rPr>
              <a:t>chia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)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CC00FF"/>
                </a:solidFill>
                <a:latin typeface="Times New Roman" pitchFamily="18" charset="0"/>
              </a:rPr>
              <a:t>Bước</a:t>
            </a:r>
            <a:r>
              <a:rPr lang="en-US" sz="2400" b="1" dirty="0">
                <a:solidFill>
                  <a:srgbClr val="CC00FF"/>
                </a:solidFill>
                <a:latin typeface="Times New Roman" pitchFamily="18" charset="0"/>
              </a:rPr>
              <a:t> 2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Tìm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số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phần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bằng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nhau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một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giá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trị</a:t>
            </a:r>
            <a:endParaRPr lang="en-US" sz="2400" b="1" dirty="0">
              <a:solidFill>
                <a:srgbClr val="E56147"/>
              </a:solidFill>
              <a:latin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  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(</a:t>
            </a:r>
            <a:r>
              <a:rPr lang="en-US" sz="2400" i="1" dirty="0" err="1">
                <a:solidFill>
                  <a:srgbClr val="E56147"/>
                </a:solidFill>
                <a:latin typeface="Times New Roman" pitchFamily="18" charset="0"/>
              </a:rPr>
              <a:t>thực</a:t>
            </a:r>
            <a:r>
              <a:rPr lang="en-US" sz="2400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E56147"/>
                </a:solidFill>
                <a:latin typeface="Times New Roman" pitchFamily="18" charset="0"/>
              </a:rPr>
              <a:t>hiện</a:t>
            </a:r>
            <a:r>
              <a:rPr lang="en-US" sz="2400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E56147"/>
                </a:solidFill>
                <a:latin typeface="Times New Roman" pitchFamily="18" charset="0"/>
              </a:rPr>
              <a:t>phép</a:t>
            </a:r>
            <a:r>
              <a:rPr lang="en-US" sz="2400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E56147"/>
                </a:solidFill>
                <a:latin typeface="Times New Roman" pitchFamily="18" charset="0"/>
              </a:rPr>
              <a:t>chia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endParaRPr lang="en-US" sz="2400" b="1" dirty="0">
              <a:latin typeface="HP001 4H" pitchFamily="34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71600" y="838200"/>
            <a:ext cx="7239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rút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)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9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66950"/>
            <a:ext cx="8382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1238250" y="2362200"/>
            <a:ext cx="666750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Bài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 1 :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57200" y="2800350"/>
            <a:ext cx="78486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500" dirty="0">
                <a:solidFill>
                  <a:srgbClr val="0000FF"/>
                </a:solidFill>
                <a:latin typeface="Times New Roman" pitchFamily="18" charset="0"/>
              </a:rPr>
              <a:t>	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40kg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đựng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đều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8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túi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Hỏi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15kg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đựng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mấy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túi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0" name="WordArt 56"/>
          <p:cNvSpPr>
            <a:spLocks noChangeArrowheads="1" noChangeShapeType="1" noTextEdit="1"/>
          </p:cNvSpPr>
          <p:nvPr/>
        </p:nvSpPr>
        <p:spPr bwMode="auto">
          <a:xfrm>
            <a:off x="1066800" y="4427537"/>
            <a:ext cx="1085850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33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Tóm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33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33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tắt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33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11" name="Text Box 57"/>
          <p:cNvSpPr txBox="1">
            <a:spLocks noChangeArrowheads="1"/>
          </p:cNvSpPr>
          <p:nvPr/>
        </p:nvSpPr>
        <p:spPr bwMode="auto">
          <a:xfrm>
            <a:off x="609600" y="5105400"/>
            <a:ext cx="22272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CC00CC"/>
                </a:solidFill>
                <a:latin typeface="Times New Roman" pitchFamily="18" charset="0"/>
              </a:rPr>
              <a:t>40kg: 8 túi</a:t>
            </a:r>
          </a:p>
          <a:p>
            <a:r>
              <a:rPr lang="en-US" sz="3200">
                <a:solidFill>
                  <a:srgbClr val="CC00CC"/>
                </a:solidFill>
                <a:latin typeface="Times New Roman" pitchFamily="18" charset="0"/>
              </a:rPr>
              <a:t>15kg: …túi?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endParaRPr lang="en-US" sz="2400" b="1" dirty="0">
              <a:latin typeface="HP001 4H" pitchFamily="34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71600" y="838200"/>
            <a:ext cx="7239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rút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)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9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590800"/>
            <a:ext cx="8382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1238250" y="2686050"/>
            <a:ext cx="666750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Bài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 1 :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57200" y="3124200"/>
            <a:ext cx="78486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500" dirty="0">
                <a:solidFill>
                  <a:srgbClr val="0000FF"/>
                </a:solidFill>
                <a:latin typeface="Times New Roman" pitchFamily="18" charset="0"/>
              </a:rPr>
              <a:t>	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40kg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đựng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đều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8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túi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Hỏi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15kg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đựng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mấy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túi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0" name="Explosion 2 9"/>
          <p:cNvSpPr/>
          <p:nvPr/>
        </p:nvSpPr>
        <p:spPr>
          <a:xfrm>
            <a:off x="838200" y="4343400"/>
            <a:ext cx="7467600" cy="1981200"/>
          </a:xfrm>
          <a:prstGeom prst="irregularSeal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4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4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endParaRPr lang="en-US" sz="2400" b="1" dirty="0">
              <a:latin typeface="HP001 4H" pitchFamily="34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71600" y="838200"/>
            <a:ext cx="7239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rút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)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9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66950"/>
            <a:ext cx="8382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1238250" y="2362200"/>
            <a:ext cx="666750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Bài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 1 :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57200" y="2800350"/>
            <a:ext cx="78486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500" dirty="0">
                <a:solidFill>
                  <a:srgbClr val="0000FF"/>
                </a:solidFill>
                <a:latin typeface="Times New Roman" pitchFamily="18" charset="0"/>
              </a:rPr>
              <a:t>	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40kg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đựng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đều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8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túi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Hỏi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15kg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đựng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mấy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túi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0" name="WordArt 56"/>
          <p:cNvSpPr>
            <a:spLocks noChangeArrowheads="1" noChangeShapeType="1" noTextEdit="1"/>
          </p:cNvSpPr>
          <p:nvPr/>
        </p:nvSpPr>
        <p:spPr bwMode="auto">
          <a:xfrm>
            <a:off x="1066800" y="4427537"/>
            <a:ext cx="1085850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33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Tóm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33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33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tắt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33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11" name="Text Box 57"/>
          <p:cNvSpPr txBox="1">
            <a:spLocks noChangeArrowheads="1"/>
          </p:cNvSpPr>
          <p:nvPr/>
        </p:nvSpPr>
        <p:spPr bwMode="auto">
          <a:xfrm>
            <a:off x="609600" y="5105400"/>
            <a:ext cx="22272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CC00CC"/>
                </a:solidFill>
                <a:latin typeface="Times New Roman" pitchFamily="18" charset="0"/>
              </a:rPr>
              <a:t>40kg: 8 </a:t>
            </a:r>
            <a:r>
              <a:rPr lang="en-US" sz="3200" dirty="0" err="1">
                <a:solidFill>
                  <a:srgbClr val="CC00CC"/>
                </a:solidFill>
                <a:latin typeface="Times New Roman" pitchFamily="18" charset="0"/>
              </a:rPr>
              <a:t>túi</a:t>
            </a:r>
            <a:endParaRPr lang="en-US" sz="3200" dirty="0">
              <a:solidFill>
                <a:srgbClr val="CC00CC"/>
              </a:solidFill>
              <a:latin typeface="Times New Roman" pitchFamily="18" charset="0"/>
            </a:endParaRPr>
          </a:p>
          <a:p>
            <a:r>
              <a:rPr lang="en-US" sz="3200" dirty="0">
                <a:solidFill>
                  <a:srgbClr val="CC00CC"/>
                </a:solidFill>
                <a:latin typeface="Times New Roman" pitchFamily="18" charset="0"/>
              </a:rPr>
              <a:t>15kg: …</a:t>
            </a:r>
            <a:r>
              <a:rPr lang="en-US" sz="3200" dirty="0" err="1">
                <a:solidFill>
                  <a:srgbClr val="CC00CC"/>
                </a:solidFill>
                <a:latin typeface="Times New Roman" pitchFamily="18" charset="0"/>
              </a:rPr>
              <a:t>túi</a:t>
            </a:r>
            <a:r>
              <a:rPr lang="en-US" sz="3200" dirty="0">
                <a:solidFill>
                  <a:srgbClr val="CC00CC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2" name="Text Box 45"/>
          <p:cNvSpPr txBox="1">
            <a:spLocks noChangeArrowheads="1"/>
          </p:cNvSpPr>
          <p:nvPr/>
        </p:nvSpPr>
        <p:spPr bwMode="auto">
          <a:xfrm>
            <a:off x="3429000" y="3962400"/>
            <a:ext cx="4947188" cy="27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9900"/>
                </a:solidFill>
                <a:latin typeface="Times New Roman" pitchFamily="18" charset="0"/>
              </a:rPr>
              <a:t>		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</a:rPr>
              <a:t>làm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</a:rPr>
              <a:t>Mỗi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</a:rPr>
              <a:t>túi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</a:rPr>
              <a:t>đựng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</a:rPr>
              <a:t>số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</a:rPr>
              <a:t>ki-lô-gam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</a:rPr>
              <a:t>đường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	40 : 8 = 5 (kg)</a:t>
            </a:r>
          </a:p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</a:rPr>
              <a:t>Số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</a:rPr>
              <a:t>túi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</a:rPr>
              <a:t>cần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</a:rPr>
              <a:t>để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</a:rPr>
              <a:t>đựng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 15kg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</a:rPr>
              <a:t>đường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	15 : 5 = 3 (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</a:rPr>
              <a:t>túi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			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</a:rPr>
              <a:t>Đáp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</a:rPr>
              <a:t>số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: 3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</a:rPr>
              <a:t>túi</a:t>
            </a:r>
            <a:endParaRPr lang="en-US" sz="2400" b="1" dirty="0">
              <a:solidFill>
                <a:srgbClr val="009900"/>
              </a:solidFill>
              <a:latin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1981994" y="5638006"/>
            <a:ext cx="2438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endParaRPr lang="en-US" sz="2400" b="1" dirty="0">
              <a:latin typeface="HP001 4H" pitchFamily="34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71600" y="838200"/>
            <a:ext cx="7239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rút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)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9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66950"/>
            <a:ext cx="8382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1219200" y="2286000"/>
            <a:ext cx="1752600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Bài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 2 : </a:t>
            </a:r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Vở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5" name="Text Box 57"/>
          <p:cNvSpPr txBox="1">
            <a:spLocks noChangeArrowheads="1"/>
          </p:cNvSpPr>
          <p:nvPr/>
        </p:nvSpPr>
        <p:spPr bwMode="auto">
          <a:xfrm>
            <a:off x="533400" y="2667000"/>
            <a:ext cx="78486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500" dirty="0">
                <a:solidFill>
                  <a:srgbClr val="0000FF"/>
                </a:solidFill>
                <a:latin typeface="Times New Roman" pitchFamily="18" charset="0"/>
              </a:rPr>
              <a:t>	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4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cái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áo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thì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24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cái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cúc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áo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Hỏi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42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cúc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áo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thì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dùng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mấy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cái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áo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6" name="Text Box 58"/>
          <p:cNvSpPr txBox="1">
            <a:spLocks noChangeArrowheads="1"/>
          </p:cNvSpPr>
          <p:nvPr/>
        </p:nvSpPr>
        <p:spPr bwMode="auto">
          <a:xfrm>
            <a:off x="228600" y="5105400"/>
            <a:ext cx="2928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CC00CC"/>
                </a:solidFill>
                <a:latin typeface="Times New Roman" pitchFamily="18" charset="0"/>
              </a:rPr>
              <a:t>24 cúc áo: 4 áo</a:t>
            </a:r>
          </a:p>
          <a:p>
            <a:r>
              <a:rPr lang="en-US" sz="3200">
                <a:solidFill>
                  <a:srgbClr val="CC00CC"/>
                </a:solidFill>
                <a:latin typeface="Times New Roman" pitchFamily="18" charset="0"/>
              </a:rPr>
              <a:t>42 cúc áo: …áo?</a:t>
            </a:r>
          </a:p>
        </p:txBody>
      </p:sp>
      <p:sp>
        <p:nvSpPr>
          <p:cNvPr id="17" name="Text Box 56"/>
          <p:cNvSpPr txBox="1">
            <a:spLocks noChangeArrowheads="1"/>
          </p:cNvSpPr>
          <p:nvPr/>
        </p:nvSpPr>
        <p:spPr bwMode="auto">
          <a:xfrm>
            <a:off x="533400" y="4418013"/>
            <a:ext cx="1630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Tóm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tắt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33800" y="3908425"/>
            <a:ext cx="513080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600" i="1" dirty="0" err="1">
                <a:solidFill>
                  <a:srgbClr val="CC00CC"/>
                </a:solidFill>
                <a:latin typeface="Times New Roman" pitchFamily="18" charset="0"/>
              </a:rPr>
              <a:t>Bài</a:t>
            </a:r>
            <a:r>
              <a:rPr lang="en-US" sz="2600" i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2600" i="1" dirty="0" err="1">
                <a:solidFill>
                  <a:srgbClr val="CC00CC"/>
                </a:solidFill>
                <a:latin typeface="Times New Roman" pitchFamily="18" charset="0"/>
              </a:rPr>
              <a:t>làm</a:t>
            </a:r>
            <a:r>
              <a:rPr lang="en-US" sz="2600" dirty="0">
                <a:solidFill>
                  <a:srgbClr val="CC00CC"/>
                </a:solidFill>
                <a:latin typeface="Times New Roman" pitchFamily="18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2600" b="1" dirty="0" err="1">
                <a:solidFill>
                  <a:srgbClr val="CC00CC"/>
                </a:solidFill>
                <a:latin typeface="Times New Roman" pitchFamily="18" charset="0"/>
              </a:rPr>
              <a:t>Số</a:t>
            </a: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C00CC"/>
                </a:solidFill>
                <a:latin typeface="Times New Roman" pitchFamily="18" charset="0"/>
              </a:rPr>
              <a:t>cúc</a:t>
            </a: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C00CC"/>
                </a:solidFill>
                <a:latin typeface="Times New Roman" pitchFamily="18" charset="0"/>
              </a:rPr>
              <a:t>áo</a:t>
            </a: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C00CC"/>
                </a:solidFill>
                <a:latin typeface="Times New Roman" pitchFamily="18" charset="0"/>
              </a:rPr>
              <a:t>cần</a:t>
            </a: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C00CC"/>
                </a:solidFill>
                <a:latin typeface="Times New Roman" pitchFamily="18" charset="0"/>
              </a:rPr>
              <a:t>cho</a:t>
            </a: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 1 </a:t>
            </a:r>
            <a:r>
              <a:rPr lang="en-US" sz="2600" b="1" dirty="0" err="1">
                <a:solidFill>
                  <a:srgbClr val="CC00CC"/>
                </a:solidFill>
                <a:latin typeface="Times New Roman" pitchFamily="18" charset="0"/>
              </a:rPr>
              <a:t>cái</a:t>
            </a: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C00CC"/>
                </a:solidFill>
                <a:latin typeface="Times New Roman" pitchFamily="18" charset="0"/>
              </a:rPr>
              <a:t>áo</a:t>
            </a: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C00CC"/>
                </a:solidFill>
                <a:latin typeface="Times New Roman" pitchFamily="18" charset="0"/>
              </a:rPr>
              <a:t>là</a:t>
            </a: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24 : 4 = 6 (</a:t>
            </a:r>
            <a:r>
              <a:rPr lang="en-US" sz="2600" b="1" dirty="0" err="1">
                <a:solidFill>
                  <a:srgbClr val="CC00CC"/>
                </a:solidFill>
                <a:latin typeface="Times New Roman" pitchFamily="18" charset="0"/>
              </a:rPr>
              <a:t>cúc</a:t>
            </a: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C00CC"/>
                </a:solidFill>
                <a:latin typeface="Times New Roman" pitchFamily="18" charset="0"/>
              </a:rPr>
              <a:t>áo</a:t>
            </a: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)</a:t>
            </a:r>
          </a:p>
          <a:p>
            <a:pPr algn="ctr">
              <a:lnSpc>
                <a:spcPct val="120000"/>
              </a:lnSpc>
            </a:pPr>
            <a:r>
              <a:rPr lang="en-US" sz="2600" b="1" dirty="0" err="1">
                <a:solidFill>
                  <a:srgbClr val="CC00CC"/>
                </a:solidFill>
                <a:latin typeface="Times New Roman" pitchFamily="18" charset="0"/>
              </a:rPr>
              <a:t>Số</a:t>
            </a: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C00CC"/>
                </a:solidFill>
                <a:latin typeface="Times New Roman" pitchFamily="18" charset="0"/>
              </a:rPr>
              <a:t>áo</a:t>
            </a: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C00CC"/>
                </a:solidFill>
                <a:latin typeface="Times New Roman" pitchFamily="18" charset="0"/>
              </a:rPr>
              <a:t>loại</a:t>
            </a: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C00CC"/>
                </a:solidFill>
                <a:latin typeface="Times New Roman" pitchFamily="18" charset="0"/>
              </a:rPr>
              <a:t>đó</a:t>
            </a: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C00CC"/>
                </a:solidFill>
                <a:latin typeface="Times New Roman" pitchFamily="18" charset="0"/>
              </a:rPr>
              <a:t>dùng</a:t>
            </a: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C00CC"/>
                </a:solidFill>
                <a:latin typeface="Times New Roman" pitchFamily="18" charset="0"/>
              </a:rPr>
              <a:t>hết</a:t>
            </a: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 42 </a:t>
            </a:r>
            <a:r>
              <a:rPr lang="en-US" sz="2600" b="1" dirty="0" err="1">
                <a:solidFill>
                  <a:srgbClr val="CC00CC"/>
                </a:solidFill>
                <a:latin typeface="Times New Roman" pitchFamily="18" charset="0"/>
              </a:rPr>
              <a:t>cúc</a:t>
            </a: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C00CC"/>
                </a:solidFill>
                <a:latin typeface="Times New Roman" pitchFamily="18" charset="0"/>
              </a:rPr>
              <a:t>áo</a:t>
            </a: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C00CC"/>
                </a:solidFill>
                <a:latin typeface="Times New Roman" pitchFamily="18" charset="0"/>
              </a:rPr>
              <a:t>là</a:t>
            </a: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42 : 6 = 7 (</a:t>
            </a:r>
            <a:r>
              <a:rPr lang="en-US" sz="2600" b="1" dirty="0" err="1">
                <a:solidFill>
                  <a:srgbClr val="CC00CC"/>
                </a:solidFill>
                <a:latin typeface="Times New Roman" pitchFamily="18" charset="0"/>
              </a:rPr>
              <a:t>cái</a:t>
            </a: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C00CC"/>
                </a:solidFill>
                <a:latin typeface="Times New Roman" pitchFamily="18" charset="0"/>
              </a:rPr>
              <a:t>áo</a:t>
            </a: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)</a:t>
            </a:r>
          </a:p>
          <a:p>
            <a:pPr algn="ctr">
              <a:lnSpc>
                <a:spcPct val="120000"/>
              </a:lnSpc>
            </a:pP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                         </a:t>
            </a:r>
            <a:r>
              <a:rPr lang="en-US" sz="2600" b="1" dirty="0" err="1">
                <a:solidFill>
                  <a:srgbClr val="CC00CC"/>
                </a:solidFill>
                <a:latin typeface="Times New Roman" pitchFamily="18" charset="0"/>
              </a:rPr>
              <a:t>Đáp</a:t>
            </a: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C00CC"/>
                </a:solidFill>
                <a:latin typeface="Times New Roman" pitchFamily="18" charset="0"/>
              </a:rPr>
              <a:t>số</a:t>
            </a: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: 7 </a:t>
            </a:r>
            <a:r>
              <a:rPr lang="en-US" sz="2600" b="1" dirty="0" err="1">
                <a:solidFill>
                  <a:srgbClr val="CC00CC"/>
                </a:solidFill>
                <a:latin typeface="Times New Roman" pitchFamily="18" charset="0"/>
              </a:rPr>
              <a:t>cái</a:t>
            </a: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C00CC"/>
                </a:solidFill>
                <a:latin typeface="Times New Roman" pitchFamily="18" charset="0"/>
              </a:rPr>
              <a:t>áo</a:t>
            </a:r>
            <a:endParaRPr lang="en-US" sz="2600" b="1" dirty="0">
              <a:solidFill>
                <a:srgbClr val="CC00CC"/>
              </a:solidFill>
              <a:latin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1866900" y="5372100"/>
            <a:ext cx="2971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endParaRPr lang="en-US" sz="2400" b="1" dirty="0">
              <a:latin typeface="HP001 4H" pitchFamily="34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71600" y="838200"/>
            <a:ext cx="7239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rút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)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9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66950"/>
            <a:ext cx="8382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1371600" y="2286000"/>
            <a:ext cx="1066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Bài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 3 :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457200" y="3581400"/>
            <a:ext cx="3398838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20000"/>
              </a:lnSpc>
              <a:buFontTx/>
              <a:buAutoNum type="alphaLcParenR"/>
            </a:pP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24 : 6 : 2 = 4 : 2 </a:t>
            </a:r>
          </a:p>
          <a:p>
            <a:pPr marL="342900" indent="-342900">
              <a:lnSpc>
                <a:spcPct val="120000"/>
              </a:lnSpc>
            </a:pP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                  = 2</a:t>
            </a: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457200" y="2819400"/>
            <a:ext cx="7848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500" dirty="0">
                <a:solidFill>
                  <a:srgbClr val="0000FF"/>
                </a:solidFill>
                <a:latin typeface="Times New Roman" pitchFamily="18" charset="0"/>
              </a:rPr>
              <a:t>	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đúng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sai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4724400" y="3581400"/>
            <a:ext cx="36195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20000"/>
              </a:lnSpc>
            </a:pP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b) 24 : 6 : 2 = 24 : 3 </a:t>
            </a:r>
          </a:p>
          <a:p>
            <a:pPr marL="342900" indent="-342900">
              <a:lnSpc>
                <a:spcPct val="120000"/>
              </a:lnSpc>
            </a:pP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                   = 8</a:t>
            </a: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457200" y="5029200"/>
            <a:ext cx="364331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20000"/>
              </a:lnSpc>
            </a:pP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c) 18 : 3 x 2 = 18 : 6 </a:t>
            </a:r>
          </a:p>
          <a:p>
            <a:pPr marL="342900" indent="-342900">
              <a:lnSpc>
                <a:spcPct val="120000"/>
              </a:lnSpc>
            </a:pP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                   = 3</a:t>
            </a: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4724400" y="5029200"/>
            <a:ext cx="35528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20000"/>
              </a:lnSpc>
            </a:pPr>
            <a:r>
              <a:rPr lang="en-US" sz="3200" b="1">
                <a:solidFill>
                  <a:srgbClr val="CC00CC"/>
                </a:solidFill>
                <a:latin typeface="Times New Roman" pitchFamily="18" charset="0"/>
              </a:rPr>
              <a:t>d) 18 : 3 x 2 = 6 x 2 </a:t>
            </a:r>
          </a:p>
          <a:p>
            <a:pPr marL="342900" indent="-342900">
              <a:lnSpc>
                <a:spcPct val="120000"/>
              </a:lnSpc>
            </a:pPr>
            <a:r>
              <a:rPr lang="en-US" sz="3200" b="1">
                <a:solidFill>
                  <a:srgbClr val="CC00CC"/>
                </a:solidFill>
                <a:latin typeface="Times New Roman" pitchFamily="18" charset="0"/>
              </a:rPr>
              <a:t>                     = 12</a:t>
            </a: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3276600" y="4267200"/>
            <a:ext cx="4812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Đ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7515225" y="4238625"/>
            <a:ext cx="4122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7827963" y="5700713"/>
            <a:ext cx="4778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Đ</a:t>
            </a: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3352800" y="56388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7" grpId="0"/>
      <p:bldP spid="28" grpId="0"/>
      <p:bldP spid="29" grpId="0"/>
      <p:bldP spid="30" grpId="0"/>
      <p:bldP spid="31" grpId="0"/>
      <p:bldP spid="33" grpId="0"/>
      <p:bldP spid="34" grpId="0"/>
      <p:bldP spid="36" grpId="0"/>
      <p:bldP spid="37" grpId="0"/>
      <p:bldP spid="3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371600" y="838200"/>
            <a:ext cx="7239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rút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)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2" descr="C:\Users\dell\Desktop\New folder\hinh_nen_blog_dep_3-1280x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76400" y="2971800"/>
            <a:ext cx="2690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8600" y="4343400"/>
            <a:ext cx="4301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5400" b="1" cap="none" spc="0" dirty="0" err="1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5400" b="1" cap="none" spc="0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54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371600" y="838200"/>
            <a:ext cx="7239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rút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)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11" name="Picture 2" descr="C:\Users\dell\Desktop\New folder\4d16f5de_746f120c_7u_resiz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43201"/>
            <a:ext cx="9144000" cy="4114800"/>
          </a:xfrm>
          <a:prstGeom prst="rect">
            <a:avLst/>
          </a:prstGeom>
          <a:noFill/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152400" y="1905000"/>
            <a:ext cx="8991600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0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kumimoji="0" lang="en-US" sz="10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24 </a:t>
            </a:r>
            <a:r>
              <a:rPr kumimoji="0" lang="en-US" sz="10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viên</a:t>
            </a:r>
            <a:r>
              <a:rPr kumimoji="0" lang="en-US" sz="10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0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thuốc</a:t>
            </a:r>
            <a:r>
              <a:rPr kumimoji="0" lang="en-US" sz="10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0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chứa</a:t>
            </a:r>
            <a:r>
              <a:rPr kumimoji="0" lang="en-US" sz="10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0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đều</a:t>
            </a:r>
            <a:r>
              <a:rPr kumimoji="0" lang="en-US" sz="10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0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kumimoji="0" lang="en-US" sz="10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4 </a:t>
            </a:r>
            <a:r>
              <a:rPr kumimoji="0" lang="en-US" sz="10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vỉ</a:t>
            </a:r>
            <a:r>
              <a:rPr kumimoji="0" lang="en-US" sz="10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US" sz="10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Hỏi</a:t>
            </a:r>
            <a:r>
              <a:rPr kumimoji="0" lang="en-US" sz="10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18 </a:t>
            </a:r>
            <a:r>
              <a:rPr kumimoji="0" lang="en-US" sz="10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viên</a:t>
            </a:r>
            <a:r>
              <a:rPr kumimoji="0" lang="en-US" sz="10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0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thuốc</a:t>
            </a:r>
            <a:r>
              <a:rPr kumimoji="0" lang="en-US" sz="10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0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chứa</a:t>
            </a:r>
            <a:r>
              <a:rPr kumimoji="0" lang="en-US" sz="10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0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kumimoji="0" lang="en-US" sz="10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0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mấy</a:t>
            </a:r>
            <a:r>
              <a:rPr kumimoji="0" lang="en-US" sz="10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0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vỉ</a:t>
            </a:r>
            <a:r>
              <a:rPr kumimoji="0" lang="en-US" sz="10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0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như</a:t>
            </a:r>
            <a:r>
              <a:rPr kumimoji="0" lang="en-US" sz="10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0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thế</a:t>
            </a:r>
            <a:r>
              <a:rPr kumimoji="0" lang="en-US" sz="10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  <a:br>
              <a:rPr kumimoji="0" lang="en-US" sz="10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0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</a:t>
            </a:r>
            <a:br>
              <a:rPr kumimoji="0" lang="en-US" sz="10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343400" y="4648200"/>
            <a:ext cx="2714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b/  4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vỉ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343400" y="3962400"/>
            <a:ext cx="2714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a/  3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vỉ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343400" y="5334000"/>
            <a:ext cx="2714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c/ 5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vỉ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1" descr="flag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33400" y="3962400"/>
            <a:ext cx="3200400" cy="19256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0" grpId="1"/>
      <p:bldP spid="22" grpId="0"/>
      <p:bldP spid="23" grpId="0"/>
      <p:bldP spid="2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dell\Desktop\New folder\4d16f5de_746f120c_7u_resiz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43201"/>
            <a:ext cx="9144000" cy="4114800"/>
          </a:xfrm>
          <a:prstGeom prst="rect">
            <a:avLst/>
          </a:prstGeom>
          <a:noFill/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71600" y="838200"/>
            <a:ext cx="7239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rút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)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04800" y="1752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28 kg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7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20 kg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191000" y="4114800"/>
            <a:ext cx="2571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b/ 5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bao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191000" y="3352800"/>
            <a:ext cx="2571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a/ 24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bao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191000" y="4800600"/>
            <a:ext cx="2571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c/ 80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bao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1" descr="flag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7200" y="3962400"/>
            <a:ext cx="3200400" cy="19256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build="allAtOnce"/>
      <p:bldP spid="22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ell\Desktop\New folder\hinh-nen-powerpoint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71600" y="838200"/>
            <a:ext cx="7239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rút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)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191000" y="4114800"/>
            <a:ext cx="2571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b/ 45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191000" y="3352800"/>
            <a:ext cx="2571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a/ 14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191000" y="4800600"/>
            <a:ext cx="2571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c/ 15</a:t>
            </a:r>
          </a:p>
        </p:txBody>
      </p:sp>
      <p:pic>
        <p:nvPicPr>
          <p:cNvPr id="23" name="Picture 21" descr="flag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71600" y="4932336"/>
            <a:ext cx="3200400" cy="192566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04800" y="190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quả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phép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35 : 5 x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  <p:bldP spid="22" grpId="0" build="allAtOnce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dell\Desktop\New folder\hinh-nen-powerpoint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6096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P001 4H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3429000"/>
            <a:ext cx="2971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10</a:t>
            </a:r>
            <a:r>
              <a:rPr lang="en-US" sz="3200" b="1" baseline="0" dirty="0">
                <a:latin typeface="Times New Roman" pitchFamily="18" charset="0"/>
                <a:ea typeface="+mj-ea"/>
                <a:cs typeface="Times New Roman" pitchFamily="18" charset="0"/>
              </a:rPr>
              <a:t>715</a:t>
            </a:r>
            <a:r>
              <a:rPr 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x 6=?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43400" y="2971800"/>
            <a:ext cx="2971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48729 : 6=?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3962400"/>
            <a:ext cx="2971800" cy="266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10715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        x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                  6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      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64290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953000" y="4114800"/>
            <a:ext cx="152400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48 729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     07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       12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         09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       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 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  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5791200" y="4648200"/>
            <a:ext cx="106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324600" y="44958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6248400" y="4038600"/>
            <a:ext cx="60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324600" y="45720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8121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447800" y="54864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0" y="1905000"/>
            <a:ext cx="36576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Khởi</a:t>
            </a:r>
            <a:r>
              <a:rPr lang="en-US" sz="32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động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itchFamily="34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  <p:bldP spid="14" grpId="0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dell\Desktop\New folder\hinh-nen-powerpoint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71600" y="838200"/>
            <a:ext cx="7239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rút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)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191000" y="4114800"/>
            <a:ext cx="2571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b/ 2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191000" y="4800600"/>
            <a:ext cx="2571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c/ 3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191000" y="3352800"/>
            <a:ext cx="2571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a/ 8 </a:t>
            </a:r>
          </a:p>
        </p:txBody>
      </p:sp>
      <p:pic>
        <p:nvPicPr>
          <p:cNvPr id="23" name="Picture 21" descr="flag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43000" y="4572000"/>
            <a:ext cx="3200400" cy="192566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04800" y="190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quả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phép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16: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4: 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/>
      <p:bldP spid="21" grpId="0" build="allAtOnce"/>
      <p:bldP spid="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371600" y="838200"/>
            <a:ext cx="7239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rút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)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28600" y="4267200"/>
            <a:ext cx="4876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Subtitle 2"/>
          <p:cNvSpPr>
            <a:spLocks/>
          </p:cNvSpPr>
          <p:nvPr/>
        </p:nvSpPr>
        <p:spPr bwMode="auto">
          <a:xfrm>
            <a:off x="609600" y="2514600"/>
            <a:ext cx="8153400" cy="3581400"/>
          </a:xfrm>
          <a:prstGeom prst="rect">
            <a:avLst/>
          </a:prstGeom>
          <a:solidFill>
            <a:srgbClr val="FFFF99"/>
          </a:solidFill>
          <a:ln w="38100">
            <a:solidFill>
              <a:srgbClr val="00CC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endParaRPr lang="en-US" sz="900" b="1" i="1" dirty="0">
              <a:solidFill>
                <a:srgbClr val="E56147"/>
              </a:solidFill>
              <a:latin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Các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bài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toán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liên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quan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đến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rút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về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đơn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vị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thường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được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giải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bằng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hai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bước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CC00FF"/>
                </a:solidFill>
                <a:latin typeface="Times New Roman" pitchFamily="18" charset="0"/>
              </a:rPr>
              <a:t>Bước</a:t>
            </a:r>
            <a:r>
              <a:rPr lang="en-US" sz="2400" b="1" dirty="0">
                <a:solidFill>
                  <a:srgbClr val="CC00FF"/>
                </a:solidFill>
                <a:latin typeface="Times New Roman" pitchFamily="18" charset="0"/>
              </a:rPr>
              <a:t> 1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Tìm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giá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trị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một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trong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phần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  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bằng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nhau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(</a:t>
            </a:r>
            <a:r>
              <a:rPr lang="en-US" sz="2400" i="1" dirty="0" err="1">
                <a:solidFill>
                  <a:srgbClr val="E56147"/>
                </a:solidFill>
                <a:latin typeface="Times New Roman" pitchFamily="18" charset="0"/>
              </a:rPr>
              <a:t>thực</a:t>
            </a:r>
            <a:r>
              <a:rPr lang="en-US" sz="2400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E56147"/>
                </a:solidFill>
                <a:latin typeface="Times New Roman" pitchFamily="18" charset="0"/>
              </a:rPr>
              <a:t>hiện</a:t>
            </a:r>
            <a:r>
              <a:rPr lang="en-US" sz="2400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E56147"/>
                </a:solidFill>
                <a:latin typeface="Times New Roman" pitchFamily="18" charset="0"/>
              </a:rPr>
              <a:t>phép</a:t>
            </a:r>
            <a:r>
              <a:rPr lang="en-US" sz="2400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E56147"/>
                </a:solidFill>
                <a:latin typeface="Times New Roman" pitchFamily="18" charset="0"/>
              </a:rPr>
              <a:t>chia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)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CC00FF"/>
                </a:solidFill>
                <a:latin typeface="Times New Roman" pitchFamily="18" charset="0"/>
              </a:rPr>
              <a:t>Bước</a:t>
            </a:r>
            <a:r>
              <a:rPr lang="en-US" sz="2400" b="1" dirty="0">
                <a:solidFill>
                  <a:srgbClr val="CC00FF"/>
                </a:solidFill>
                <a:latin typeface="Times New Roman" pitchFamily="18" charset="0"/>
              </a:rPr>
              <a:t> 2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Tìm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số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phần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bằng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nhau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một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giá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trị</a:t>
            </a:r>
            <a:endParaRPr lang="en-US" sz="2400" b="1" dirty="0">
              <a:solidFill>
                <a:srgbClr val="E56147"/>
              </a:solidFill>
              <a:latin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  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(</a:t>
            </a:r>
            <a:r>
              <a:rPr lang="en-US" sz="2400" i="1" dirty="0" err="1">
                <a:solidFill>
                  <a:srgbClr val="E56147"/>
                </a:solidFill>
                <a:latin typeface="Times New Roman" pitchFamily="18" charset="0"/>
              </a:rPr>
              <a:t>thực</a:t>
            </a:r>
            <a:r>
              <a:rPr lang="en-US" sz="2400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E56147"/>
                </a:solidFill>
                <a:latin typeface="Times New Roman" pitchFamily="18" charset="0"/>
              </a:rPr>
              <a:t>hiện</a:t>
            </a:r>
            <a:r>
              <a:rPr lang="en-US" sz="2400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E56147"/>
                </a:solidFill>
                <a:latin typeface="Times New Roman" pitchFamily="18" charset="0"/>
              </a:rPr>
              <a:t>phép</a:t>
            </a:r>
            <a:r>
              <a:rPr lang="en-US" sz="2400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E56147"/>
                </a:solidFill>
                <a:latin typeface="Times New Roman" pitchFamily="18" charset="0"/>
              </a:rPr>
              <a:t>chia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dell\Desktop\New folder\hinh-nen-dep-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2708" name="WordArt 4"/>
          <p:cNvSpPr>
            <a:spLocks noChangeArrowheads="1" noChangeShapeType="1" noTextEdit="1"/>
          </p:cNvSpPr>
          <p:nvPr/>
        </p:nvSpPr>
        <p:spPr bwMode="auto">
          <a:xfrm>
            <a:off x="1066800" y="3124200"/>
            <a:ext cx="59436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-50000" kx="-2453608" algn="bl" rotWithShape="0">
                    <a:srgbClr val="C0C0C0">
                      <a:alpha val="50000"/>
                    </a:srgbClr>
                  </a:outerShdw>
                </a:effectLst>
                <a:latin typeface=".VnTime"/>
              </a:rPr>
              <a:t>Chóc</a:t>
            </a:r>
            <a:r>
              <a:rPr lang="en-US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-50000" kx="-2453608" algn="bl" rotWithShape="0">
                    <a:srgbClr val="C0C0C0">
                      <a:alpha val="50000"/>
                    </a:srgbClr>
                  </a:outerShdw>
                </a:effectLst>
                <a:latin typeface=".VnTime"/>
              </a:rPr>
              <a:t> </a:t>
            </a:r>
            <a:r>
              <a:rPr lang="en-US" sz="2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-50000" kx="-2453608" algn="bl" rotWithShape="0">
                    <a:srgbClr val="C0C0C0">
                      <a:alpha val="50000"/>
                    </a:srgbClr>
                  </a:outerShdw>
                </a:effectLst>
                <a:latin typeface=".VnTime"/>
              </a:rPr>
              <a:t>c¸c</a:t>
            </a:r>
            <a:r>
              <a:rPr lang="en-US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-50000" kx="-2453608" algn="bl" rotWithShape="0">
                    <a:srgbClr val="C0C0C0">
                      <a:alpha val="50000"/>
                    </a:srgbClr>
                  </a:outerShdw>
                </a:effectLst>
                <a:latin typeface=".VnTime"/>
              </a:rPr>
              <a:t> </a:t>
            </a:r>
            <a:r>
              <a:rPr lang="en-US" sz="2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-50000" kx="-2453608" algn="bl" rotWithShape="0">
                    <a:srgbClr val="C0C0C0">
                      <a:alpha val="50000"/>
                    </a:srgbClr>
                  </a:outerShdw>
                </a:effectLst>
                <a:latin typeface=".VnTime"/>
              </a:rPr>
              <a:t>thÇy</a:t>
            </a:r>
            <a:r>
              <a:rPr lang="en-US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-50000" kx="-2453608" algn="bl" rotWithShape="0">
                    <a:srgbClr val="C0C0C0">
                      <a:alpha val="50000"/>
                    </a:srgbClr>
                  </a:outerShdw>
                </a:effectLst>
                <a:latin typeface=".VnTime"/>
              </a:rPr>
              <a:t> c« </a:t>
            </a:r>
            <a:r>
              <a:rPr lang="en-US" sz="2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-50000" kx="-2453608" algn="bl" rotWithShape="0">
                    <a:srgbClr val="C0C0C0">
                      <a:alpha val="50000"/>
                    </a:srgbClr>
                  </a:outerShdw>
                </a:effectLst>
                <a:latin typeface=".VnTime"/>
              </a:rPr>
              <a:t>gi¸o</a:t>
            </a:r>
            <a:r>
              <a:rPr lang="en-US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-50000" kx="-2453608" algn="bl" rotWithShape="0">
                    <a:srgbClr val="C0C0C0">
                      <a:alpha val="50000"/>
                    </a:srgbClr>
                  </a:outerShdw>
                </a:effectLst>
                <a:latin typeface=".VnTime"/>
              </a:rPr>
              <a:t> m¹nh </a:t>
            </a:r>
            <a:r>
              <a:rPr lang="en-US" sz="2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-50000" kx="-2453608" algn="bl" rotWithShape="0">
                    <a:srgbClr val="C0C0C0">
                      <a:alpha val="50000"/>
                    </a:srgbClr>
                  </a:outerShdw>
                </a:effectLst>
                <a:latin typeface=".VnTime"/>
              </a:rPr>
              <a:t>khoÎ</a:t>
            </a:r>
            <a:endParaRPr lang="en-US" sz="2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sy="-50000" kx="-2453608" algn="bl" rotWithShape="0">
                  <a:srgbClr val="C0C0C0">
                    <a:alpha val="50000"/>
                  </a:srgbClr>
                </a:outerShdw>
              </a:effectLst>
              <a:latin typeface=".VnTime"/>
            </a:endParaRPr>
          </a:p>
          <a:p>
            <a:pPr algn="ctr"/>
            <a:r>
              <a:rPr lang="en-US" sz="2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-50000" kx="-2453608" algn="bl" rotWithShape="0">
                    <a:srgbClr val="C0C0C0">
                      <a:alpha val="50000"/>
                    </a:srgbClr>
                  </a:outerShdw>
                </a:effectLst>
                <a:latin typeface=".VnTime"/>
              </a:rPr>
              <a:t>Chóc</a:t>
            </a:r>
            <a:r>
              <a:rPr lang="en-US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-50000" kx="-2453608" algn="bl" rotWithShape="0">
                    <a:srgbClr val="C0C0C0">
                      <a:alpha val="50000"/>
                    </a:srgbClr>
                  </a:outerShdw>
                </a:effectLst>
                <a:latin typeface=".VnTime"/>
              </a:rPr>
              <a:t> </a:t>
            </a:r>
            <a:r>
              <a:rPr lang="en-US" sz="2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-50000" kx="-2453608" algn="bl" rotWithShape="0">
                    <a:srgbClr val="C0C0C0">
                      <a:alpha val="50000"/>
                    </a:srgbClr>
                  </a:outerShdw>
                </a:effectLst>
                <a:latin typeface=".VnTime"/>
              </a:rPr>
              <a:t>c¸c</a:t>
            </a:r>
            <a:r>
              <a:rPr lang="en-US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-50000" kx="-2453608" algn="bl" rotWithShape="0">
                    <a:srgbClr val="C0C0C0">
                      <a:alpha val="50000"/>
                    </a:srgbClr>
                  </a:outerShdw>
                </a:effectLst>
                <a:latin typeface=".VnTime"/>
              </a:rPr>
              <a:t> </a:t>
            </a:r>
            <a:r>
              <a:rPr lang="en-US" sz="2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-50000" kx="-2453608" algn="bl" rotWithShape="0">
                    <a:srgbClr val="C0C0C0">
                      <a:alpha val="50000"/>
                    </a:srgbClr>
                  </a:outerShdw>
                </a:effectLst>
                <a:latin typeface=".VnTime"/>
              </a:rPr>
              <a:t>em</a:t>
            </a:r>
            <a:r>
              <a:rPr lang="en-US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-50000" kx="-2453608" algn="bl" rotWithShape="0">
                    <a:srgbClr val="C0C0C0">
                      <a:alpha val="50000"/>
                    </a:srgbClr>
                  </a:outerShdw>
                </a:effectLst>
                <a:latin typeface=".VnTime"/>
              </a:rPr>
              <a:t> </a:t>
            </a:r>
            <a:r>
              <a:rPr lang="en-US" sz="2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-50000" kx="-2453608" algn="bl" rotWithShape="0">
                    <a:srgbClr val="C0C0C0">
                      <a:alpha val="50000"/>
                    </a:srgbClr>
                  </a:outerShdw>
                </a:effectLst>
                <a:latin typeface=".VnTime"/>
              </a:rPr>
              <a:t>häc</a:t>
            </a:r>
            <a:r>
              <a:rPr lang="en-US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-50000" kx="-2453608" algn="bl" rotWithShape="0">
                    <a:srgbClr val="C0C0C0">
                      <a:alpha val="50000"/>
                    </a:srgbClr>
                  </a:outerShdw>
                </a:effectLst>
                <a:latin typeface=".VnTime"/>
              </a:rPr>
              <a:t> </a:t>
            </a:r>
            <a:r>
              <a:rPr lang="en-US" sz="2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-50000" kx="-2453608" algn="bl" rotWithShape="0">
                    <a:srgbClr val="C0C0C0">
                      <a:alpha val="50000"/>
                    </a:srgbClr>
                  </a:outerShdw>
                </a:effectLst>
                <a:latin typeface=".VnTime"/>
              </a:rPr>
              <a:t>giái</a:t>
            </a:r>
            <a:r>
              <a:rPr lang="en-US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-50000" kx="-2453608" algn="bl" rotWithShape="0">
                    <a:srgbClr val="C0C0C0">
                      <a:alpha val="50000"/>
                    </a:srgbClr>
                  </a:outerShdw>
                </a:effectLst>
                <a:latin typeface=".VnTime"/>
              </a:rPr>
              <a:t>.</a:t>
            </a:r>
          </a:p>
        </p:txBody>
      </p:sp>
      <p:pic>
        <p:nvPicPr>
          <p:cNvPr id="72710" name="Bai ca di hoc - Nha thieu nhi quan 5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905000" y="71628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72" fill="hold"/>
                                        <p:tgtEl>
                                          <p:spTgt spid="727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710"/>
                </p:tgtEl>
              </p:cMediaNode>
            </p:audio>
          </p:childTnLst>
        </p:cTn>
      </p:par>
    </p:tnLst>
    <p:bldLst>
      <p:bldP spid="72708" grpId="0" animBg="1"/>
      <p:bldP spid="7270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esktop\New folder\hinh-nen-powerpoint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71600"/>
          </a:xfrm>
          <a:solidFill>
            <a:schemeClr val="bg1"/>
          </a:solidFill>
        </p:spPr>
        <p:txBody>
          <a:bodyPr>
            <a:normAutofit/>
          </a:bodyPr>
          <a:lstStyle/>
          <a:p>
            <a:br>
              <a:rPr lang="en-US" sz="2400" b="1" dirty="0">
                <a:latin typeface="HP001 4H" pitchFamily="34" charset="0"/>
                <a:cs typeface="Times New Roman" pitchFamily="18" charset="0"/>
              </a:rPr>
            </a:br>
            <a:br>
              <a:rPr lang="en-US" sz="2400" b="1" dirty="0">
                <a:latin typeface="HP001 4H" pitchFamily="34" charset="0"/>
                <a:cs typeface="Times New Roman" pitchFamily="18" charset="0"/>
              </a:rPr>
            </a:br>
            <a:endParaRPr lang="en-US" sz="2400" b="1" dirty="0">
              <a:latin typeface="HP001 4H" pitchFamily="34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1524000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Khởi</a:t>
            </a:r>
            <a:r>
              <a:rPr lang="en-US" sz="36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: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28600" y="3505200"/>
            <a:ext cx="4876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28600" y="2133600"/>
            <a:ext cx="8915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35l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mật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chia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đều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vào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7 can.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Hỏi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 can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mấy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lít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mật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124200" y="3124200"/>
            <a:ext cx="521493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35 : 7 = 5 (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can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 x 2 = 10 (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10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" name="16-Point Star 25"/>
          <p:cNvSpPr/>
          <p:nvPr/>
        </p:nvSpPr>
        <p:spPr>
          <a:xfrm>
            <a:off x="228600" y="3276600"/>
            <a:ext cx="1676400" cy="1219200"/>
          </a:xfrm>
          <a:prstGeom prst="star16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16-Point Star 26"/>
          <p:cNvSpPr/>
          <p:nvPr/>
        </p:nvSpPr>
        <p:spPr>
          <a:xfrm>
            <a:off x="685800" y="4495800"/>
            <a:ext cx="2133600" cy="1219200"/>
          </a:xfrm>
          <a:prstGeom prst="star16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" name="16-Point Star 27"/>
          <p:cNvSpPr/>
          <p:nvPr/>
        </p:nvSpPr>
        <p:spPr>
          <a:xfrm>
            <a:off x="1524000" y="5638800"/>
            <a:ext cx="2133600" cy="1219200"/>
          </a:xfrm>
          <a:prstGeom prst="star16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/>
      <p:bldP spid="26" grpId="0" animBg="1"/>
      <p:bldP spid="26" grpId="1" animBg="1"/>
      <p:bldP spid="27" grpId="0" animBg="1"/>
      <p:bldP spid="28" grpId="0" animBg="1"/>
      <p:bldP spid="2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esktop\New folder\hinh-nen-powerpoint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sz="2400" b="1" dirty="0">
              <a:latin typeface="HP001 4H" pitchFamily="34" charset="0"/>
              <a:cs typeface="Times New Roman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28600" y="3505200"/>
            <a:ext cx="4876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209800" y="4114800"/>
            <a:ext cx="6553200" cy="2362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35: 7= 5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457200" y="1905000"/>
            <a:ext cx="4953000" cy="1676400"/>
          </a:xfrm>
          <a:prstGeom prst="wedgeEllipseCallout">
            <a:avLst>
              <a:gd name="adj1" fmla="val 47618"/>
              <a:gd name="adj2" fmla="val 8180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esktop\New folder\131015Hinh-nen-popowerpoint-quyen-sa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90600" y="-14514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143000"/>
          </a:xfrm>
        </p:spPr>
        <p:txBody>
          <a:bodyPr>
            <a:normAutofit/>
          </a:bodyPr>
          <a:lstStyle/>
          <a:p>
            <a:endParaRPr lang="en-US" sz="2400" b="1" dirty="0">
              <a:latin typeface="HP001 4H" pitchFamily="34" charset="0"/>
              <a:cs typeface="Times New Roman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28600" y="3505200"/>
            <a:ext cx="4876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048000" y="4191000"/>
            <a:ext cx="5334000" cy="2362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can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x 2 = 10 (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2362200" y="1524000"/>
            <a:ext cx="4724400" cy="2362200"/>
          </a:xfrm>
          <a:prstGeom prst="wedgeEllipseCallout">
            <a:avLst>
              <a:gd name="adj1" fmla="val 28012"/>
              <a:gd name="adj2" fmla="val 619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371600" y="838200"/>
            <a:ext cx="7239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rút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)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04800" y="4267200"/>
            <a:ext cx="4876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9144000" cy="1500188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7 can.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có10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828800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u="sng" dirty="0" err="1">
                <a:solidFill>
                  <a:srgbClr val="002060"/>
                </a:solidFill>
                <a:latin typeface="HP001 4H" pitchFamily="34" charset="0"/>
                <a:ea typeface="+mj-ea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00206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HP001 4H" pitchFamily="34" charset="0"/>
                <a:ea typeface="+mj-ea"/>
                <a:cs typeface="Times New Roman" pitchFamily="18" charset="0"/>
              </a:rPr>
              <a:t>toán</a:t>
            </a:r>
            <a:r>
              <a:rPr lang="en-US" sz="3600" b="1" u="sng" dirty="0">
                <a:solidFill>
                  <a:srgbClr val="002060"/>
                </a:solidFill>
                <a:latin typeface="HP001 4H" pitchFamily="34" charset="0"/>
                <a:ea typeface="+mj-ea"/>
                <a:cs typeface="Times New Roman" pitchFamily="18" charset="0"/>
              </a:rPr>
              <a:t>: 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H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81000" y="5105400"/>
            <a:ext cx="4114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r"/>
                <a:tab pos="2743200" algn="ctr"/>
                <a:tab pos="5486400" algn="r"/>
              </a:tabLst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10l: …… can ?</a:t>
            </a:r>
            <a:endParaRPr kumimoji="0" lang="en-US" sz="48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33400" y="38862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r"/>
                <a:tab pos="2743200" algn="ctr"/>
                <a:tab pos="5486400" algn="r"/>
              </a:tabLst>
            </a:pPr>
            <a:r>
              <a:rPr kumimoji="0" lang="en-US" sz="3200" b="0" i="0" u="sng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Tóm</a:t>
            </a:r>
            <a:r>
              <a:rPr kumimoji="0" lang="en-US" sz="3200" b="0" i="0" u="sng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sng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tắt</a:t>
            </a:r>
            <a:endParaRPr kumimoji="0" lang="en-US" sz="3200" b="0" i="0" u="sng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4572000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360363" algn="r"/>
                <a:tab pos="2743200" algn="ctr"/>
                <a:tab pos="5486400" algn="r"/>
              </a:tabLst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35l : 7 can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4343400" y="3962400"/>
            <a:ext cx="4343400" cy="1905000"/>
          </a:xfrm>
          <a:prstGeom prst="cloudCallout">
            <a:avLst>
              <a:gd name="adj1" fmla="val -67553"/>
              <a:gd name="adj2" fmla="val 2748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can.</a:t>
            </a:r>
          </a:p>
        </p:txBody>
      </p:sp>
      <p:pic>
        <p:nvPicPr>
          <p:cNvPr id="6146" name="Picture 2" descr="C:\Users\dell\Desktop\New folder\945773Barres_divers__35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67450"/>
            <a:ext cx="9144000" cy="5905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build="p"/>
      <p:bldP spid="8" grpId="0"/>
      <p:bldP spid="2049" grpId="0"/>
      <p:bldP spid="11" grpId="0"/>
      <p:bldP spid="12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esktop\New folder\hinh-nen-blog-canh-dong-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1143000"/>
          </a:xfrm>
        </p:spPr>
        <p:txBody>
          <a:bodyPr>
            <a:normAutofit/>
          </a:bodyPr>
          <a:lstStyle/>
          <a:p>
            <a:endParaRPr lang="en-US" sz="2400" b="1" dirty="0">
              <a:latin typeface="HP001 4H" pitchFamily="34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71600" y="1066800"/>
            <a:ext cx="7239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C00000"/>
                </a:solidFill>
                <a:latin typeface="HP001 4H" pitchFamily="34" charset="0"/>
                <a:ea typeface="+mj-ea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rgbClr val="C0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H" pitchFamily="34" charset="0"/>
                <a:ea typeface="+mj-ea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C0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H" pitchFamily="34" charset="0"/>
                <a:ea typeface="+mj-ea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C0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H" pitchFamily="34" charset="0"/>
                <a:ea typeface="+mj-ea"/>
                <a:cs typeface="Times New Roman" pitchFamily="18" charset="0"/>
              </a:rPr>
              <a:t>rút</a:t>
            </a:r>
            <a:r>
              <a:rPr lang="en-US" sz="2800" b="1" dirty="0">
                <a:solidFill>
                  <a:srgbClr val="C0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C0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H" pitchFamily="34" charset="0"/>
                <a:ea typeface="+mj-ea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rgbClr val="C0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C0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C0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rgbClr val="C0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C00000"/>
                </a:solidFill>
                <a:latin typeface="HP001 4H" pitchFamily="34" charset="0"/>
                <a:ea typeface="+mj-ea"/>
                <a:cs typeface="Times New Roman" pitchFamily="18" charset="0"/>
              </a:rPr>
              <a:t>)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4H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28600" y="4267200"/>
            <a:ext cx="4876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819400"/>
            <a:ext cx="5105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u="sng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Thảo</a:t>
            </a:r>
            <a:r>
              <a:rPr lang="en-US" sz="3600" b="1" u="sng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luận</a:t>
            </a:r>
            <a:r>
              <a:rPr lang="en-US" sz="3600" b="1" u="sng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nhóm</a:t>
            </a:r>
            <a:r>
              <a:rPr lang="en-US" sz="3600" b="1" u="sng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4 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371600" y="838200"/>
            <a:ext cx="7239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rút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)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28600" y="4267200"/>
            <a:ext cx="4876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2514600"/>
            <a:ext cx="9144000" cy="1500188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7 can.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có10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828800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u="sng" dirty="0" err="1">
                <a:solidFill>
                  <a:srgbClr val="002060"/>
                </a:solidFill>
                <a:latin typeface="HP001 4H" pitchFamily="34" charset="0"/>
                <a:ea typeface="+mj-ea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00206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HP001 4H" pitchFamily="34" charset="0"/>
                <a:ea typeface="+mj-ea"/>
                <a:cs typeface="Times New Roman" pitchFamily="18" charset="0"/>
              </a:rPr>
              <a:t>toán</a:t>
            </a:r>
            <a:r>
              <a:rPr lang="en-US" sz="3600" b="1" u="sng" dirty="0">
                <a:solidFill>
                  <a:srgbClr val="002060"/>
                </a:solidFill>
                <a:latin typeface="HP001 4H" pitchFamily="34" charset="0"/>
                <a:ea typeface="+mj-ea"/>
                <a:cs typeface="Times New Roman" pitchFamily="18" charset="0"/>
              </a:rPr>
              <a:t>: 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H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2400" y="51816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r"/>
                <a:tab pos="2743200" algn="ctr"/>
                <a:tab pos="5486400" algn="r"/>
              </a:tabLst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10l: …… can ?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04800" y="39624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r"/>
                <a:tab pos="2743200" algn="ctr"/>
                <a:tab pos="5486400" algn="r"/>
              </a:tabLst>
            </a:pPr>
            <a:r>
              <a:rPr kumimoji="0" lang="en-US" sz="32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Tóm</a:t>
            </a:r>
            <a:r>
              <a:rPr kumimoji="0" lang="en-US" sz="3200" b="0" i="0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sng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tắt</a:t>
            </a:r>
            <a:endParaRPr kumimoji="0" lang="en-US" sz="32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4648200"/>
            <a:ext cx="259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360363" algn="r"/>
                <a:tab pos="2743200" algn="ctr"/>
                <a:tab pos="5486400" algn="r"/>
              </a:tabLst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35l : 7 can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971800" y="3810000"/>
            <a:ext cx="6172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r"/>
                <a:tab pos="2743200" algn="ctr"/>
                <a:tab pos="5486400" algn="r"/>
              </a:tabLst>
            </a:pPr>
            <a:r>
              <a:rPr kumimoji="0" lang="en-US" sz="2800" b="1" i="0" u="sng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sng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r"/>
                <a:tab pos="2743200" algn="ctr"/>
                <a:tab pos="5486400" algn="r"/>
              </a:tabLst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mật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can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r"/>
                <a:tab pos="2743200" algn="ctr"/>
                <a:tab pos="5486400" algn="r"/>
              </a:tabLst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35 : 7 = 5 (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r"/>
                <a:tab pos="2743200" algn="ctr"/>
                <a:tab pos="5486400" algn="r"/>
              </a:tabLst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can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đựng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mật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r"/>
                <a:tab pos="2743200" algn="ctr"/>
                <a:tab pos="5486400" algn="r"/>
              </a:tabLst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10 : 5 = 2 (can)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r"/>
                <a:tab pos="2743200" algn="ctr"/>
                <a:tab pos="5486400" algn="r"/>
              </a:tabLst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kumimoji="0" lang="en-US" sz="2800" b="1" i="0" u="sng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Đáp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sng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2 can.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1371600" y="5334000"/>
            <a:ext cx="304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371600" y="838200"/>
            <a:ext cx="7239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rút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)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4191000"/>
            <a:ext cx="4876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971800" y="1828800"/>
            <a:ext cx="6172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r"/>
                <a:tab pos="2743200" algn="ctr"/>
                <a:tab pos="5486400" algn="r"/>
              </a:tabLst>
            </a:pPr>
            <a:r>
              <a:rPr kumimoji="0" lang="en-US" sz="28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r"/>
                <a:tab pos="2743200" algn="ctr"/>
                <a:tab pos="5486400" algn="r"/>
              </a:tabLst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mật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can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r"/>
                <a:tab pos="2743200" algn="ctr"/>
                <a:tab pos="5486400" algn="r"/>
              </a:tabLst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35 : 7 = 5 (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r"/>
                <a:tab pos="2743200" algn="ctr"/>
                <a:tab pos="5486400" algn="r"/>
              </a:tabLst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can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đựng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mật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r"/>
                <a:tab pos="2743200" algn="ctr"/>
                <a:tab pos="5486400" algn="r"/>
              </a:tabLst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10 : 5 = 2 (can)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r"/>
                <a:tab pos="2743200" algn="ctr"/>
                <a:tab pos="5486400" algn="r"/>
              </a:tabLst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kumimoji="0" lang="en-US" sz="28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Đáp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2 can.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1600200" y="1981200"/>
            <a:ext cx="1524000" cy="1066800"/>
            <a:chOff x="240" y="2592"/>
            <a:chExt cx="1920" cy="720"/>
          </a:xfrm>
        </p:grpSpPr>
        <p:sp>
          <p:nvSpPr>
            <p:cNvPr id="9" name="AutoShape 54"/>
            <p:cNvSpPr>
              <a:spLocks noChangeArrowheads="1"/>
            </p:cNvSpPr>
            <p:nvPr/>
          </p:nvSpPr>
          <p:spPr bwMode="auto">
            <a:xfrm>
              <a:off x="240" y="2592"/>
              <a:ext cx="1920" cy="720"/>
            </a:xfrm>
            <a:prstGeom prst="cloudCallout">
              <a:avLst>
                <a:gd name="adj1" fmla="val 83125"/>
                <a:gd name="adj2" fmla="val 8333"/>
              </a:avLst>
            </a:prstGeom>
            <a:solidFill>
              <a:srgbClr val="00CC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007A00"/>
              </a:prstShdw>
            </a:effectLst>
          </p:spPr>
          <p:txBody>
            <a:bodyPr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0" name="Text Box 55"/>
            <p:cNvSpPr txBox="1">
              <a:spLocks noChangeArrowheads="1"/>
            </p:cNvSpPr>
            <p:nvPr/>
          </p:nvSpPr>
          <p:spPr bwMode="auto">
            <a:xfrm>
              <a:off x="820" y="2678"/>
              <a:ext cx="481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FF99"/>
                  </a:solidFill>
                  <a:latin typeface="Times New Roman" pitchFamily="18" charset="0"/>
                </a:rPr>
                <a:t>?</a:t>
              </a:r>
            </a:p>
          </p:txBody>
        </p:sp>
      </p:grpSp>
      <p:sp>
        <p:nvSpPr>
          <p:cNvPr id="11" name="AutoShape 57"/>
          <p:cNvSpPr>
            <a:spLocks noChangeArrowheads="1"/>
          </p:cNvSpPr>
          <p:nvPr/>
        </p:nvSpPr>
        <p:spPr bwMode="auto">
          <a:xfrm>
            <a:off x="228600" y="1981200"/>
            <a:ext cx="2895600" cy="1143000"/>
          </a:xfrm>
          <a:prstGeom prst="cloudCallout">
            <a:avLst>
              <a:gd name="adj1" fmla="val 83125"/>
              <a:gd name="adj2" fmla="val 8333"/>
            </a:avLst>
          </a:prstGeom>
          <a:solidFill>
            <a:srgbClr val="00CC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7A00"/>
            </a:prstShdw>
          </a:effectLst>
        </p:spPr>
        <p:txBody>
          <a:bodyPr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69"/>
          <p:cNvSpPr>
            <a:spLocks noChangeArrowheads="1"/>
          </p:cNvSpPr>
          <p:nvPr/>
        </p:nvSpPr>
        <p:spPr bwMode="auto">
          <a:xfrm>
            <a:off x="1295400" y="3581400"/>
            <a:ext cx="1673225" cy="1066800"/>
          </a:xfrm>
          <a:prstGeom prst="cloudCallout">
            <a:avLst>
              <a:gd name="adj1" fmla="val 94570"/>
              <a:gd name="adj2" fmla="val -38249"/>
            </a:avLst>
          </a:prstGeom>
          <a:solidFill>
            <a:srgbClr val="FFFE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9800"/>
            </a:prstShdw>
          </a:effectLst>
        </p:spPr>
        <p:txBody>
          <a:bodyPr/>
          <a:lstStyle/>
          <a:p>
            <a:pPr algn="ctr"/>
            <a:r>
              <a:rPr lang="en-US" sz="4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AutoShape 72"/>
          <p:cNvSpPr>
            <a:spLocks noChangeArrowheads="1"/>
          </p:cNvSpPr>
          <p:nvPr/>
        </p:nvSpPr>
        <p:spPr bwMode="auto">
          <a:xfrm>
            <a:off x="0" y="3581400"/>
            <a:ext cx="3581400" cy="1371600"/>
          </a:xfrm>
          <a:prstGeom prst="cloudCallout">
            <a:avLst>
              <a:gd name="adj1" fmla="val 66019"/>
              <a:gd name="adj2" fmla="val -45399"/>
            </a:avLst>
          </a:prstGeom>
          <a:solidFill>
            <a:srgbClr val="FFFE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9800"/>
            </a:prstShdw>
          </a:effectLst>
        </p:spPr>
        <p:txBody>
          <a:bodyPr/>
          <a:lstStyle/>
          <a:p>
            <a:pPr algn="ctr"/>
            <a:r>
              <a:rPr lang="en-US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endParaRPr lang="en-US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76"/>
          <p:cNvSpPr>
            <a:spLocks noChangeArrowheads="1"/>
          </p:cNvSpPr>
          <p:nvPr/>
        </p:nvSpPr>
        <p:spPr bwMode="auto">
          <a:xfrm>
            <a:off x="381000" y="5410200"/>
            <a:ext cx="8382000" cy="1447800"/>
          </a:xfrm>
          <a:prstGeom prst="horizontalScroll">
            <a:avLst>
              <a:gd name="adj" fmla="val 12500"/>
            </a:avLst>
          </a:prstGeom>
          <a:solidFill>
            <a:srgbClr val="FFCCFF"/>
          </a:solidFill>
          <a:ln w="9525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" name="Text Box 75"/>
          <p:cNvSpPr txBox="1">
            <a:spLocks noChangeArrowheads="1"/>
          </p:cNvSpPr>
          <p:nvPr/>
        </p:nvSpPr>
        <p:spPr bwMode="auto">
          <a:xfrm>
            <a:off x="609600" y="5715000"/>
            <a:ext cx="8001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Cách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giải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bài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toán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này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điểm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gì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khác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với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bài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toán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liên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quan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đến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rút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về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đơn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vị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đã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học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1" name="Text Box 77"/>
          <p:cNvSpPr txBox="1">
            <a:spLocks noChangeArrowheads="1"/>
          </p:cNvSpPr>
          <p:nvPr/>
        </p:nvSpPr>
        <p:spPr bwMode="auto">
          <a:xfrm>
            <a:off x="990600" y="5715000"/>
            <a:ext cx="65690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Bước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tính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thứ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hai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chúng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ta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không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thực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hiện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phép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nhân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mà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thực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hiện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phép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chia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6" grpId="0" animBg="1"/>
      <p:bldP spid="23" grpId="0" animBg="1"/>
      <p:bldP spid="24" grpId="0"/>
      <p:bldP spid="24" grpId="1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1188</Words>
  <Application>Microsoft Office PowerPoint</Application>
  <PresentationFormat>On-screen Show (4:3)</PresentationFormat>
  <Paragraphs>160</Paragraphs>
  <Slides>22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.VnTime</vt:lpstr>
      <vt:lpstr>Arial</vt:lpstr>
      <vt:lpstr>Calibri</vt:lpstr>
      <vt:lpstr>HP001 4H</vt:lpstr>
      <vt:lpstr>Times New Roman</vt:lpstr>
      <vt:lpstr>VNI-Times</vt:lpstr>
      <vt:lpstr>Office Theme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ba, ngày 15 tháng 4 năm 2014 Toán</dc:title>
  <dc:creator>dell</dc:creator>
  <cp:lastModifiedBy>Administrator</cp:lastModifiedBy>
  <cp:revision>35</cp:revision>
  <dcterms:created xsi:type="dcterms:W3CDTF">2014-04-12T02:01:32Z</dcterms:created>
  <dcterms:modified xsi:type="dcterms:W3CDTF">2022-05-23T04:53:53Z</dcterms:modified>
</cp:coreProperties>
</file>