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6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62" r:id="rId2"/>
    <p:sldMasterId id="2147483779" r:id="rId3"/>
    <p:sldMasterId id="2147483796" r:id="rId4"/>
    <p:sldMasterId id="2147483808" r:id="rId5"/>
    <p:sldMasterId id="2147483826" r:id="rId6"/>
    <p:sldMasterId id="2147483851" r:id="rId7"/>
  </p:sldMasterIdLst>
  <p:notesMasterIdLst>
    <p:notesMasterId r:id="rId35"/>
  </p:notesMasterIdLst>
  <p:sldIdLst>
    <p:sldId id="327" r:id="rId8"/>
    <p:sldId id="318" r:id="rId9"/>
    <p:sldId id="260" r:id="rId10"/>
    <p:sldId id="319" r:id="rId11"/>
    <p:sldId id="320" r:id="rId12"/>
    <p:sldId id="321" r:id="rId13"/>
    <p:sldId id="326" r:id="rId14"/>
    <p:sldId id="303" r:id="rId15"/>
    <p:sldId id="304" r:id="rId16"/>
    <p:sldId id="305" r:id="rId17"/>
    <p:sldId id="322" r:id="rId18"/>
    <p:sldId id="306" r:id="rId19"/>
    <p:sldId id="307" r:id="rId20"/>
    <p:sldId id="308" r:id="rId21"/>
    <p:sldId id="309" r:id="rId22"/>
    <p:sldId id="310" r:id="rId23"/>
    <p:sldId id="314" r:id="rId24"/>
    <p:sldId id="323" r:id="rId25"/>
    <p:sldId id="324" r:id="rId26"/>
    <p:sldId id="325" r:id="rId27"/>
    <p:sldId id="278" r:id="rId28"/>
    <p:sldId id="311" r:id="rId29"/>
    <p:sldId id="279" r:id="rId30"/>
    <p:sldId id="280" r:id="rId31"/>
    <p:sldId id="281" r:id="rId32"/>
    <p:sldId id="315" r:id="rId33"/>
    <p:sldId id="293" r:id="rId34"/>
  </p:sldIdLst>
  <p:sldSz cx="12192000" cy="6858000"/>
  <p:notesSz cx="6858000" cy="91440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4C1AA"/>
    <a:srgbClr val="FDA1AA"/>
    <a:srgbClr val="A7EAF7"/>
    <a:srgbClr val="EAF0AE"/>
    <a:srgbClr val="0033CC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6" autoAdjust="0"/>
    <p:restoredTop sz="92644" autoAdjust="0"/>
  </p:normalViewPr>
  <p:slideViewPr>
    <p:cSldViewPr>
      <p:cViewPr>
        <p:scale>
          <a:sx n="70" d="100"/>
          <a:sy n="70" d="100"/>
        </p:scale>
        <p:origin x="-440" y="-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FBC63-5F42-4013-A697-390AF1B00CD7}" type="datetimeFigureOut">
              <a:rPr lang="en-US" smtClean="0"/>
              <a:t>5/24/2022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47E3-6347-4EC8-A058-BAD5C94C62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8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3E9367-C5E0-440B-8486-D7D7442281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2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A2958-4B23-492B-A902-A69CEB7E6BD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7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42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D647E3-6347-4EC8-A058-BAD5C94C62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7987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文本占位符 7987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32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2C0EE-82E1-414A-9A14-310A62C46E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6EC474-D0EC-403E-897C-12306DFB52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184034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98263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972227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612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6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7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68114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9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84" name="Group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78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7" name="Group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9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80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566015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97" name="Picture Placeholder 33" descr="An empty placeholder to add an image. Click on the placeholder and select the image that you wish to add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11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125" name="Picture Placeholder 33" descr="An empty placeholder to add an image. Click on the placeholder and select the image that you wish to add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28801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643748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9A5315"/>
                  </a:solidFill>
                  <a:effectLst/>
                  <a:uLnTx/>
                  <a:uFillTx/>
                  <a:latin typeface="Segoe Print"/>
                  <a:ea typeface="+mn-ea"/>
                  <a:cs typeface="+mn-cs"/>
                </a:endParaRPr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endParaRPr>
            </a:p>
          </p:txBody>
        </p:sp>
      </p:grp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3217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017737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6765F7-4BBA-4F2A-883E-CD04F51523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6322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37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023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A4C3-7D50-4452-BE06-7DB2B6C5319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2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445A1-8231-405A-A073-C6D7F81C4CB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085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9890-FD05-4104-BC02-D6247ABF0BE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35534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CD26B-9B90-4F2A-9FA3-06A79387080D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04324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67A7A-43CA-4CA3-A6E8-B2EDDAC2A1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03322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273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362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E06FC1-F479-4BA9-AE9A-818815DE2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401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631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937ED-0D2B-4CE3-B724-6BB7C210113A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781100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68C6F-75C9-4CE3-803D-AB33F130496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776438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46D6-6040-4A65-9F47-E68C31146A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3318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FC495-6C92-43BF-A4F3-CCCB8A051B56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A8ED6D-54D7-4AF7-8996-5591834ADC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4C8AA615-AA00-4497-BF7C-82DE319E5D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62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6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652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840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286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51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2400F-8E96-4415-AA8E-3E743530F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3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685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56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59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57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64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78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788D4B4-FA20-45DB-80ED-E56CE5A1642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17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FC8DE0E-D218-4E65-89A9-20121E30841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1273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3320160-51C9-4E88-B9E0-5AFBB4EEA5E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359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C2400F-8E96-4415-AA8E-3E743530FC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80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A3DE06CE-5BC5-4B3F-8D82-9A2EA7312E5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1810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DEC0ABD2-0094-41BD-A7A9-37E95A9EA6F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5133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DC43FA1-26A3-42A5-9F5B-8D8212C17C5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123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E714C19-209E-4990-894A-0D0F1E0DF97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427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C045274-8C80-4AB7-AAC5-D2F3EA6C5BA2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2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75E16127-9375-4ADA-926F-2190C008A3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29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FE44147-9D65-40D3-9E1F-730DF380823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256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5A00F48-77EE-40C7-879F-B9E8111672D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92801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361E2119-C27A-4600-A8E6-39F1D97ADD4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56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99607B88-AE7C-402E-AB13-A542BF82731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43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F10812-E85E-401D-90A6-65E099E48F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59B8464-6FCE-4816-A5EA-B5F4987B7D24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5448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4C8AA615-AA00-4497-BF7C-82DE319E5D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337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3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0C60CABC-0E46-4429-88C8-9EBB7F72D11A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1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788D4B4-FA20-45DB-80ED-E56CE5A1642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0935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FC8DE0E-D218-4E65-89A9-20121E30841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1174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3320160-51C9-4E88-B9E0-5AFBB4EEA5E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14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A3DE06CE-5BC5-4B3F-8D82-9A2EA7312E5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477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DEC0ABD2-0094-41BD-A7A9-37E95A9EA6F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544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DC43FA1-26A3-42A5-9F5B-8D8212C17C57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48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26E042-7B09-4976-98AC-3D9C9D39E4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E714C19-209E-4990-894A-0D0F1E0DF971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050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BC045274-8C80-4AB7-AAC5-D2F3EA6C5BA2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61627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75E16127-9375-4ADA-926F-2190C008A3A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24530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EFE44147-9D65-40D3-9E1F-730DF380823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957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F5A00F48-77EE-40C7-879F-B9E8111672DF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57633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361E2119-C27A-4600-A8E6-39F1D97ADD40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0496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99607B88-AE7C-402E-AB13-A542BF82731D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0094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hangingPunct="0">
              <a:defRPr/>
            </a:pPr>
            <a:fld id="{259B8464-6FCE-4816-A5EA-B5F4987B7D24}" type="slidenum">
              <a:rPr lang="en-US" altLang="vi-VN" smtClean="0">
                <a:solidFill>
                  <a:srgbClr val="90C226"/>
                </a:solidFill>
                <a:latin typeface="Arial" panose="020B0604020202020204" pitchFamily="34" charset="0"/>
              </a:rPr>
              <a:pPr eaLnBrk="0" hangingPunct="0">
                <a:defRPr/>
              </a:pPr>
              <a:t>‹#›</a:t>
            </a:fld>
            <a:endParaRPr lang="en-US" altLang="vi-VN">
              <a:solidFill>
                <a:srgbClr val="90C226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517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5FC609-8793-4B2F-B539-ECA0C773C7A8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22230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AB4B69-5720-4B88-9057-16069586463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579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04AA4A-6B35-49E6-98D2-C65BB320DB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ECC25E-10B8-4A36-904D-84BF271C560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8097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5AC6C-0973-4974-A314-31025B79B31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1935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8B594C-B419-4C77-B8D4-3AC5E3DF421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87032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B98B308-4AF1-40B3-BF90-01F12087A6EC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55681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86CB6A-9D17-4B5D-A832-1DB0E8805D9F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333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B64297-A2F9-4B79-B860-AAFD2CB72807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3820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1D8FDA-4F1D-4F3D-8D2D-29B8CC665744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2932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8AFABA-18E7-421B-8F1F-C556FF5A92FB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914775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381AD1-F638-4246-A75D-4051849C75D5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7699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42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B045AC-5832-4101-8708-3F6D288C6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E0DE7-CC29-4B7C-B975-50254E2C69F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84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A4C3-7D50-4452-BE06-7DB2B6C5319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86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D3A4C3-7D50-4452-BE06-7DB2B6C5319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52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445A1-8231-405A-A073-C6D7F81C4CBE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42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369890-FD05-4104-BC02-D6247ABF0BE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16035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DCD26B-9B90-4F2A-9FA3-06A79387080D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31267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367A7A-43CA-4CA3-A6E8-B2EDDAC2A1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6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1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5288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498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45D96-F224-4C35-A05A-1F64E144D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5951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B64CA4-12F9-46B4-8E31-3493A932AAE7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06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2937ED-0D2B-4CE3-B724-6BB7C210113A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39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E68C6F-75C9-4CE3-803D-AB33F1304964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0374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3746D6-6040-4A65-9F47-E68C31146A63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7000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7FC495-6C92-43BF-A4F3-CCCB8A051B56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4957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449393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130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957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38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45D96-F224-4C35-A05A-1F64E144D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648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144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275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45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31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3290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50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632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100" b="0" i="0" u="none" strike="noStrike" kern="1200" cap="none" spc="0" normalizeH="0" baseline="0" noProof="0" dirty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54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100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fld id="{8FE086AA-58FF-4246-AF7B-FC2675C301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8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867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086AA-58FF-4246-AF7B-FC2675C30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491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879" r:id="rId3"/>
    <p:sldLayoutId id="2147483878" r:id="rId4"/>
    <p:sldLayoutId id="2147483877" r:id="rId5"/>
    <p:sldLayoutId id="2147483876" r:id="rId6"/>
    <p:sldLayoutId id="2147483875" r:id="rId7"/>
    <p:sldLayoutId id="2147483874" r:id="rId8"/>
    <p:sldLayoutId id="2147483873" r:id="rId9"/>
    <p:sldLayoutId id="2147483872" r:id="rId10"/>
    <p:sldLayoutId id="2147483871" r:id="rId11"/>
    <p:sldLayoutId id="2147483870" r:id="rId12"/>
    <p:sldLayoutId id="2147483869" r:id="rId13"/>
    <p:sldLayoutId id="2147483765" r:id="rId14"/>
    <p:sldLayoutId id="2147483766" r:id="rId15"/>
    <p:sldLayoutId id="2147483767" r:id="rId16"/>
    <p:sldLayoutId id="2147483768" r:id="rId17"/>
    <p:sldLayoutId id="2147483769" r:id="rId18"/>
    <p:sldLayoutId id="2147483770" r:id="rId19"/>
    <p:sldLayoutId id="2147483771" r:id="rId20"/>
    <p:sldLayoutId id="2147483772" r:id="rId21"/>
    <p:sldLayoutId id="2147483773" r:id="rId22"/>
    <p:sldLayoutId id="2147483774" r:id="rId23"/>
    <p:sldLayoutId id="2147483775" r:id="rId24"/>
    <p:sldLayoutId id="2147483776" r:id="rId25"/>
    <p:sldLayoutId id="2147483777" r:id="rId26"/>
    <p:sldLayoutId id="2147483778" r:id="rId2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E086AA-58FF-4246-AF7B-FC2675C301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2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8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  <p:sldLayoutId id="21474837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vi-V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vi-V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441B72-6986-4FC8-AFE2-91450DC77EC2}" type="slidenum">
              <a:rPr kumimoji="0" lang="en-US" altLang="vi-VN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509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85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A2A6F-BAD1-4EC5-BEE4-5B1A7F0D8E9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737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  <p:sldLayoutId id="2147483820" r:id="rId12"/>
    <p:sldLayoutId id="2147483821" r:id="rId13"/>
    <p:sldLayoutId id="2147483822" r:id="rId14"/>
    <p:sldLayoutId id="2147483823" r:id="rId15"/>
    <p:sldLayoutId id="2147483824" r:id="rId16"/>
    <p:sldLayoutId id="214748382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B156B-59AE-415F-B24B-8756D48BB977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F99945-0A15-4715-AB6C-F5E56CF20F70}" type="datetimeFigureOut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9A5315"/>
                </a:solidFill>
                <a:effectLst/>
                <a:uLnTx/>
                <a:uFillTx/>
                <a:latin typeface="Segoe Prin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5/24/2022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9A5315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4734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6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  <p:sldLayoutId id="2147483842" r:id="rId17"/>
    <p:sldLayoutId id="2147483843" r:id="rId18"/>
    <p:sldLayoutId id="2147483844" r:id="rId19"/>
    <p:sldLayoutId id="2147483845" r:id="rId20"/>
    <p:sldLayoutId id="2147483846" r:id="rId21"/>
    <p:sldLayoutId id="2147483847" r:id="rId22"/>
    <p:sldLayoutId id="2147483848" r:id="rId23"/>
    <p:sldLayoutId id="2147483849" r:id="rId24"/>
    <p:sldLayoutId id="214748385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C000"/>
            </a:gs>
            <a:gs pos="85001">
              <a:srgbClr val="FFFFFF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/>
            </a:lvl1pPr>
          </a:lstStyle>
          <a:p>
            <a:pPr marL="0" marR="0" lvl="0" indent="0" algn="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2A2A6F-BAD1-4EC5-BEE4-5B1A7F0D8E95}" type="slidenum">
              <a:rPr kumimoji="0" lang="en-US" altLang="vi-VN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8563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" Target="slide13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="" xmlns:a16="http://schemas.microsoft.com/office/drawing/2014/main" id="{4AE7ECC6-C9CB-44C1-8C7C-70BF4FC746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3" r="9998" b="131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矩形: 圆角 22">
            <a:extLst>
              <a:ext uri="{FF2B5EF4-FFF2-40B4-BE49-F238E27FC236}">
                <a16:creationId xmlns="" xmlns:a16="http://schemas.microsoft.com/office/drawing/2014/main" id="{283234CB-4591-471B-968F-14185F1B5B07}"/>
              </a:ext>
            </a:extLst>
          </p:cNvPr>
          <p:cNvSpPr/>
          <p:nvPr/>
        </p:nvSpPr>
        <p:spPr>
          <a:xfrm>
            <a:off x="3471975" y="2283541"/>
            <a:ext cx="5035921" cy="185292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>
            <a:noFill/>
          </a:ln>
          <a:effectLst>
            <a:outerShdw blurRad="203200" dist="101600" dir="2700000" algn="tl" rotWithShape="0">
              <a:srgbClr val="0070C0">
                <a:alpha val="9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EBC25264-FF3D-49C7-A09E-CE66E0A5E3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37" y="3937365"/>
            <a:ext cx="2262925" cy="254499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="" xmlns:a16="http://schemas.microsoft.com/office/drawing/2014/main" id="{C7C05520-E8EA-48A6-8CA5-8EAD1C6103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2213700" cy="3474547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="" xmlns:a16="http://schemas.microsoft.com/office/drawing/2014/main" id="{E0503D03-76CA-4668-A01C-6CA303E0D8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733" y="5061459"/>
            <a:ext cx="5283148" cy="1852925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6967D7B2-FEC5-4A4B-A445-00D2BB9B9750}"/>
              </a:ext>
            </a:extLst>
          </p:cNvPr>
          <p:cNvSpPr/>
          <p:nvPr/>
        </p:nvSpPr>
        <p:spPr>
          <a:xfrm>
            <a:off x="3411441" y="2456110"/>
            <a:ext cx="51077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5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字魂17号-萌趣果冻体" panose="02000000000000000000" pitchFamily="2" charset="-122"/>
              </a:rPr>
              <a:t>TẬP ĐỌC  </a:t>
            </a:r>
          </a:p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657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  <a:sym typeface="字魂17号-萌趣果冻体" panose="02000000000000000000" pitchFamily="2" charset="-122"/>
              </a:rPr>
              <a:t>KỂ CHUYỆN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F3657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44" name="图片 43">
            <a:extLst>
              <a:ext uri="{FF2B5EF4-FFF2-40B4-BE49-F238E27FC236}">
                <a16:creationId xmlns="" xmlns:a16="http://schemas.microsoft.com/office/drawing/2014/main" id="{5FE75726-15E2-4054-92F6-81C3664558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397" y="171131"/>
            <a:ext cx="1463708" cy="14017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38531" y="110066"/>
            <a:ext cx="4469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TRƯỜNG TIỂU HỌC ÁI MỘ A</a:t>
            </a:r>
            <a:endParaRPr lang="en-US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9251" y="990526"/>
            <a:ext cx="7933215" cy="1066874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vi-VN" sz="2800" b="1" dirty="0" smtClean="0">
                <a:solidFill>
                  <a:schemeClr val="accent6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ED540E"/>
                </a:solidFill>
                <a:latin typeface="+mj-lt"/>
              </a:rPr>
              <a:t>BÀI GIẢNG </a:t>
            </a:r>
            <a:r>
              <a:rPr lang="vi-VN" sz="2800" b="1" dirty="0" smtClean="0">
                <a:solidFill>
                  <a:srgbClr val="ED540E"/>
                </a:solidFill>
                <a:latin typeface="+mj-lt"/>
              </a:rPr>
              <a:t>ĐIỆN TỬ LỚP 3</a:t>
            </a:r>
            <a:endParaRPr lang="en-US" sz="2800" b="1" dirty="0">
              <a:solidFill>
                <a:srgbClr val="ED540E"/>
              </a:solidFill>
              <a:latin typeface="+mj-lt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81400" y="4379223"/>
            <a:ext cx="6248400" cy="10075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latin typeface="+mj-lt"/>
              </a:rPr>
              <a:t>Sự tích chú Cuội cung trăng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6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áº¿t quáº£ hÃ¬nh áº£nh cho Äáº¯p thuá»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3200400" y="5695951"/>
            <a:ext cx="54553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Rịt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191" y="3476680"/>
            <a:ext cx="5155277" cy="3860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432064" y="1709617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1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2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3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4</a:t>
            </a:r>
            <a:endParaRPr kumimoji="0" lang="zh-CN" altLang="en-US" sz="23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6922" y="2923029"/>
            <a:ext cx="837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Tìm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hiểu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bài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5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838700" y="233363"/>
            <a:ext cx="2514600" cy="5334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1A0597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en-US" sz="2800" b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bài:</a:t>
            </a: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1790700" y="9144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Nhờ đâu Cuội phát hiện ra cây thuốc quý?</a:t>
            </a:r>
          </a:p>
        </p:txBody>
      </p:sp>
      <p:sp>
        <p:nvSpPr>
          <p:cNvPr id="5125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2484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2133600" y="2320787"/>
            <a:ext cx="7391400" cy="1066800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133600" y="3692387"/>
            <a:ext cx="7315200" cy="10668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133600" y="4953000"/>
            <a:ext cx="7391400" cy="1066800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ều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ng.</a:t>
            </a:r>
          </a:p>
        </p:txBody>
      </p:sp>
      <p:sp>
        <p:nvSpPr>
          <p:cNvPr id="14" name="AutoShape 11"/>
          <p:cNvSpPr>
            <a:spLocks noChangeArrowheads="1"/>
          </p:cNvSpPr>
          <p:nvPr/>
        </p:nvSpPr>
        <p:spPr bwMode="auto">
          <a:xfrm>
            <a:off x="1981200" y="2092187"/>
            <a:ext cx="685800" cy="8382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46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1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901273" y="9906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Cuội dùng cây thuốc quý vào những việc gì?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825073" y="2286000"/>
            <a:ext cx="8610600" cy="1524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Cuội dùng cây thuốc quý để cứu sống nhiều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người.</a:t>
            </a:r>
          </a:p>
        </p:txBody>
      </p:sp>
      <p:sp>
        <p:nvSpPr>
          <p:cNvPr id="6149" name="Round Same Side Corner Rectangle 43"/>
          <p:cNvSpPr>
            <a:spLocks noChangeArrowheads="1"/>
          </p:cNvSpPr>
          <p:nvPr/>
        </p:nvSpPr>
        <p:spPr bwMode="auto">
          <a:xfrm rot="10800000">
            <a:off x="1596473" y="44958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180148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1934403" y="1633331"/>
            <a:ext cx="86106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altLang="en-US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 vợ Cuội mắc chứng hay quên?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1858203" y="2547731"/>
            <a:ext cx="8610600" cy="2514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vợ Cuội bị trượt chân ngã vỡ đầu. Cuội rịt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 thuốc mãi mà không tỉnh lại, anh liền lấy đất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nặn cho vợ bộ óc khác rồi rịt thuốc lần nữa.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Vợ Cuội sống lại nhưng từ đó mắc chứng hay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quên.</a:t>
            </a:r>
          </a:p>
        </p:txBody>
      </p:sp>
      <p:sp>
        <p:nvSpPr>
          <p:cNvPr id="7173" name="Round Same Side Corner Rectangle 43"/>
          <p:cNvSpPr>
            <a:spLocks noChangeArrowheads="1"/>
          </p:cNvSpPr>
          <p:nvPr/>
        </p:nvSpPr>
        <p:spPr bwMode="auto">
          <a:xfrm rot="10800000">
            <a:off x="1629603" y="5138531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879485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1775791" y="1066800"/>
            <a:ext cx="86106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Vì sao chú Cuội bay lên cung trăng?</a:t>
            </a:r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1752600" y="2355574"/>
            <a:ext cx="8610600" cy="25908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Vì một lần vợ Cuội quên lời anh dặn đã lấy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 giải tưới cho cây, vừa tưới xong thì cây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 lừng lững bay lên trời. Thấy thế, Cuội vội 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 bổ tới, túm rễ cây nhưng cây thuốc cứ bay</a:t>
            </a:r>
          </a:p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lên kéo cả Cuội bay lên trời.</a:t>
            </a:r>
          </a:p>
        </p:txBody>
      </p:sp>
      <p:sp>
        <p:nvSpPr>
          <p:cNvPr id="8197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248400"/>
            <a:ext cx="9144000" cy="609600"/>
          </a:xfrm>
          <a:custGeom>
            <a:avLst/>
            <a:gdLst>
              <a:gd name="T0" fmla="*/ 9144000 w 9144000"/>
              <a:gd name="T1" fmla="*/ 99526 h 1066800"/>
              <a:gd name="T2" fmla="*/ 4572000 w 9144000"/>
              <a:gd name="T3" fmla="*/ 199053 h 1066800"/>
              <a:gd name="T4" fmla="*/ 0 w 9144000"/>
              <a:gd name="T5" fmla="*/ 99526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</p:spTree>
    <p:extLst>
      <p:ext uri="{BB962C8B-B14F-4D97-AF65-F5344CB8AC3E}">
        <p14:creationId xmlns:p14="http://schemas.microsoft.com/office/powerpoint/2010/main" val="24491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772478" y="1143000"/>
            <a:ext cx="8610600" cy="9906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5)Em tưởng tượng chú Cuội sống trên mặt trăng</a:t>
            </a:r>
          </a:p>
          <a:p>
            <a:pPr eaLnBrk="1" hangingPunct="1"/>
            <a:r>
              <a:rPr lang="en-US" altLang="en-US" b="1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 </a:t>
            </a: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1533939" y="2741199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Rất buồn vì nhớ nhà.</a:t>
            </a:r>
          </a:p>
        </p:txBody>
      </p:sp>
      <p:sp>
        <p:nvSpPr>
          <p:cNvPr id="9221" name="Round Same Side Corner Rectangle 43"/>
          <p:cNvSpPr>
            <a:spLocks noChangeArrowheads="1"/>
          </p:cNvSpPr>
          <p:nvPr/>
        </p:nvSpPr>
        <p:spPr bwMode="auto">
          <a:xfrm rot="10800000">
            <a:off x="1524000" y="6477000"/>
            <a:ext cx="9144000" cy="381000"/>
          </a:xfrm>
          <a:custGeom>
            <a:avLst/>
            <a:gdLst>
              <a:gd name="T0" fmla="*/ 9144000 w 9144000"/>
              <a:gd name="T1" fmla="*/ 24299 h 1066800"/>
              <a:gd name="T2" fmla="*/ 4572000 w 9144000"/>
              <a:gd name="T3" fmla="*/ 48597 h 1066800"/>
              <a:gd name="T4" fmla="*/ 0 w 9144000"/>
              <a:gd name="T5" fmla="*/ 24299 h 1066800"/>
              <a:gd name="T6" fmla="*/ 4572000 w 9144000"/>
              <a:gd name="T7" fmla="*/ 0 h 1066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2077 w 9144000"/>
              <a:gd name="T13" fmla="*/ 52077 h 1066800"/>
              <a:gd name="T14" fmla="*/ 9091920 w 9144000"/>
              <a:gd name="T15" fmla="*/ 1066800 h 1066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144000" h="1066800">
                <a:moveTo>
                  <a:pt x="177804" y="0"/>
                </a:moveTo>
                <a:lnTo>
                  <a:pt x="8966196" y="0"/>
                </a:lnTo>
                <a:lnTo>
                  <a:pt x="8966195" y="0"/>
                </a:lnTo>
                <a:cubicBezTo>
                  <a:pt x="9064394" y="0"/>
                  <a:pt x="9144000" y="79605"/>
                  <a:pt x="9144000" y="177804"/>
                </a:cubicBezTo>
                <a:lnTo>
                  <a:pt x="9144000" y="1066800"/>
                </a:lnTo>
                <a:lnTo>
                  <a:pt x="0" y="1066800"/>
                </a:lnTo>
                <a:lnTo>
                  <a:pt x="0" y="177804"/>
                </a:lnTo>
                <a:cubicBezTo>
                  <a:pt x="0" y="79605"/>
                  <a:pt x="79605" y="0"/>
                  <a:pt x="177803" y="0"/>
                </a:cubicBezTo>
                <a:lnTo>
                  <a:pt x="177804" y="0"/>
                </a:lnTo>
                <a:close/>
              </a:path>
            </a:pathLst>
          </a:custGeom>
          <a:solidFill>
            <a:srgbClr val="008080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 rot="1080000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1504121" y="3733800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Rất sung sướng vì cung trăng là chốn thần tiên.</a:t>
            </a:r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>
            <a:off x="1533939" y="4789833"/>
            <a:ext cx="8915400" cy="7620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C.Rất khổ vì mọi thứ trên cung trăng khác mặt đất.</a:t>
            </a:r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1609725" y="2893599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352801" y="2145610"/>
            <a:ext cx="50260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Chọn một ý theo em là đúng.</a:t>
            </a: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1563756" y="4942233"/>
            <a:ext cx="5334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115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11275" grpId="0" animBg="1"/>
      <p:bldP spid="11276" grpId="0" animBg="1"/>
      <p:bldP spid="11277" grpId="0" animBg="1"/>
      <p:bldP spid="11279" grpId="0"/>
      <p:bldP spid="1128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3795713" y="2057401"/>
            <a:ext cx="5276850" cy="6191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99"/>
                </a:solidFill>
                <a:latin typeface="Times New Roman" pitchFamily="18" charset="0"/>
                <a:cs typeface="Times New Roman" panose="02020603050405020304" pitchFamily="18" charset="0"/>
              </a:rPr>
              <a:t>Nội dung:</a:t>
            </a:r>
          </a:p>
        </p:txBody>
      </p:sp>
      <p:sp>
        <p:nvSpPr>
          <p:cNvPr id="5129" name="AutoShape 9"/>
          <p:cNvSpPr>
            <a:spLocks noChangeArrowheads="1"/>
          </p:cNvSpPr>
          <p:nvPr/>
        </p:nvSpPr>
        <p:spPr bwMode="auto">
          <a:xfrm>
            <a:off x="2133600" y="2709863"/>
            <a:ext cx="8001000" cy="2971800"/>
          </a:xfrm>
          <a:prstGeom prst="horizontalScroll">
            <a:avLst>
              <a:gd name="adj" fmla="val 12500"/>
            </a:avLst>
          </a:prstGeom>
          <a:solidFill>
            <a:srgbClr val="FFFF99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b="1" i="1">
              <a:latin typeface="Times New Roman" panose="02020603050405020304" pitchFamily="18" charset="0"/>
            </a:endParaRPr>
          </a:p>
        </p:txBody>
      </p:sp>
      <p:pic>
        <p:nvPicPr>
          <p:cNvPr id="11271" name="Picture 10" descr="T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" t="1297" r="45865" b="66620"/>
          <a:stretch>
            <a:fillRect/>
          </a:stretch>
        </p:blipFill>
        <p:spPr bwMode="auto">
          <a:xfrm>
            <a:off x="1519238" y="1543050"/>
            <a:ext cx="21383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1" descr="TV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20" t="66441" r="7838" b="2917"/>
          <a:stretch>
            <a:fillRect/>
          </a:stretch>
        </p:blipFill>
        <p:spPr bwMode="auto">
          <a:xfrm>
            <a:off x="8367713" y="5334000"/>
            <a:ext cx="228600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2667000" y="312420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</a:rPr>
              <a:t>+ Tình nghĩa thủy chung, tấm lòng nhân hậu của chú Cuội. </a:t>
            </a:r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2590800" y="41148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</a:rPr>
              <a:t>+ Giải thích các hiện tượng thiên nhiên và ước mơ bay lên mặt trăng của loài người.</a:t>
            </a:r>
          </a:p>
        </p:txBody>
      </p:sp>
    </p:spTree>
    <p:extLst>
      <p:ext uri="{BB962C8B-B14F-4D97-AF65-F5344CB8AC3E}">
        <p14:creationId xmlns:p14="http://schemas.microsoft.com/office/powerpoint/2010/main" val="28868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 animBg="1"/>
      <p:bldP spid="5133" grpId="0"/>
      <p:bldP spid="51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7" name="图片 71696" descr="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7" y="480255"/>
            <a:ext cx="12141957" cy="6388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684" name="图片 71683" descr="PPT素材-0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66191" y="3476680"/>
            <a:ext cx="5155277" cy="38604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691" name="文本框 71690"/>
          <p:cNvSpPr txBox="1"/>
          <p:nvPr/>
        </p:nvSpPr>
        <p:spPr>
          <a:xfrm>
            <a:off x="6432064" y="1709617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1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2" name="文本框 71691"/>
          <p:cNvSpPr txBox="1"/>
          <p:nvPr/>
        </p:nvSpPr>
        <p:spPr>
          <a:xfrm>
            <a:off x="6380362" y="2907958"/>
            <a:ext cx="2790766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2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3" name="文本框 71692"/>
          <p:cNvSpPr txBox="1"/>
          <p:nvPr/>
        </p:nvSpPr>
        <p:spPr>
          <a:xfrm>
            <a:off x="6432064" y="4210852"/>
            <a:ext cx="3051574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3</a:t>
            </a:r>
            <a:endParaRPr kumimoji="0" lang="zh-CN" altLang="en-US" sz="2316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71694" name="文本框 71693"/>
          <p:cNvSpPr txBox="1"/>
          <p:nvPr/>
        </p:nvSpPr>
        <p:spPr>
          <a:xfrm>
            <a:off x="6432064" y="5409192"/>
            <a:ext cx="2842468" cy="448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108591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316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Title 4</a:t>
            </a:r>
            <a:endParaRPr kumimoji="0" lang="zh-CN" altLang="en-US" sz="2316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71696" name="图片 71695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447" y="719234"/>
            <a:ext cx="2240426" cy="129255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586922" y="2923029"/>
            <a:ext cx="8377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Luyện </a:t>
            </a:r>
            <a:r>
              <a:rPr kumimoji="0" lang="vi-VN" sz="8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đọc </a:t>
            </a:r>
            <a:r>
              <a:rPr lang="en-US" sz="8000" b="1" smtClean="0">
                <a:solidFill>
                  <a:srgbClr val="C00000"/>
                </a:solidFill>
                <a:latin typeface="Arial" panose="020B0604020202020204" pitchFamily="34" charset="0"/>
                <a:ea typeface="宋体"/>
                <a:cs typeface="Arial" panose="020B0604020202020204" pitchFamily="34" charset="0"/>
              </a:rPr>
              <a:t>lại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宋体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89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91" grpId="0"/>
      <p:bldP spid="71692" grpId="0"/>
      <p:bldP spid="71693" grpId="0"/>
      <p:bldP spid="7169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343400" y="990600"/>
            <a:ext cx="6172200" cy="6286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giao việc 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3009900" y="1485901"/>
            <a:ext cx="6172200" cy="3965575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en-US" altLang="en-US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hangingPunct="1">
              <a:buNone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2: Luyện đọc lại:</a:t>
            </a:r>
          </a:p>
          <a:p>
            <a:pPr marL="0" indent="0" algn="ctr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Chọn một đoạn mình thích.</a:t>
            </a:r>
          </a:p>
          <a:p>
            <a:pPr marL="0" indent="0" algn="ctr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Luyện đọc hay trong nhóm.</a:t>
            </a:r>
          </a:p>
          <a:p>
            <a:pPr marL="0" indent="0" algn="ctr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Cử đại diện thi đọc trước lớp.</a:t>
            </a:r>
          </a:p>
        </p:txBody>
      </p:sp>
    </p:spTree>
    <p:extLst>
      <p:ext uri="{BB962C8B-B14F-4D97-AF65-F5344CB8AC3E}">
        <p14:creationId xmlns:p14="http://schemas.microsoft.com/office/powerpoint/2010/main" val="24825526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01333"/>
            <a:ext cx="9144000" cy="525533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97067" y="3075057"/>
            <a:ext cx="318709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9938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2657475"/>
            <a:ext cx="10588752" cy="623246"/>
          </a:xfrm>
          <a:prstGeom prst="rect">
            <a:avLst/>
          </a:prstGeom>
          <a:solidFill>
            <a:srgbClr val="FFD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4" tIns="34289" rIns="68574" bIns="34289">
            <a:spAutoFit/>
          </a:bodyPr>
          <a:lstStyle>
            <a:lvl1pPr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 đọc</a:t>
            </a:r>
            <a:r>
              <a:rPr lang="en-US" altLang="vi-VN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nhanh, hồi hộp.</a:t>
            </a:r>
            <a:endParaRPr lang="en-US" altLang="vi-VN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WordArt 5"/>
          <p:cNvSpPr>
            <a:spLocks noChangeArrowheads="1" noChangeShapeType="1" noTextEdit="1"/>
          </p:cNvSpPr>
          <p:nvPr/>
        </p:nvSpPr>
        <p:spPr bwMode="auto">
          <a:xfrm>
            <a:off x="2971800" y="762001"/>
            <a:ext cx="6629400" cy="30527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1824038" y="2819400"/>
            <a:ext cx="3814762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Đoạn 1: Cây thuốc quý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Chàng tiều phu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Gặp hổ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Phát hiện cây thuốc quý</a:t>
            </a:r>
          </a:p>
        </p:txBody>
      </p:sp>
      <p:sp>
        <p:nvSpPr>
          <p:cNvPr id="11270" name="AutoShape 10"/>
          <p:cNvSpPr>
            <a:spLocks noChangeArrowheads="1"/>
          </p:cNvSpPr>
          <p:nvPr/>
        </p:nvSpPr>
        <p:spPr bwMode="gray">
          <a:xfrm>
            <a:off x="1609725" y="42863"/>
            <a:ext cx="15240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en-US" sz="2800" b="1" i="1">
                <a:solidFill>
                  <a:srgbClr val="000099"/>
                </a:solidFill>
                <a:latin typeface="Times New Roman" pitchFamily="18" charset="0"/>
              </a:rPr>
              <a:t>SGK/131</a:t>
            </a:r>
          </a:p>
        </p:txBody>
      </p:sp>
      <p:sp>
        <p:nvSpPr>
          <p:cNvPr id="13326" name="Rectangle 14"/>
          <p:cNvSpPr>
            <a:spLocks noChangeArrowheads="1"/>
          </p:cNvSpPr>
          <p:nvPr/>
        </p:nvSpPr>
        <p:spPr bwMode="auto">
          <a:xfrm>
            <a:off x="1671430" y="1524001"/>
            <a:ext cx="86106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Dựa vào các gợi ý sau, kể lại từng đoạn câu chuyện </a:t>
            </a:r>
            <a:r>
              <a:rPr lang="en-US" altLang="en-US" sz="28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tích chú Cuội cung trăng</a:t>
            </a:r>
            <a:r>
              <a:rPr lang="en-US" altLang="en-US" sz="2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328" name="WordArt 16"/>
          <p:cNvSpPr>
            <a:spLocks noChangeArrowheads="1" noChangeShapeType="1" noTextEdit="1"/>
          </p:cNvSpPr>
          <p:nvPr/>
        </p:nvSpPr>
        <p:spPr bwMode="auto">
          <a:xfrm>
            <a:off x="3810000" y="500064"/>
            <a:ext cx="4648200" cy="8477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sp>
        <p:nvSpPr>
          <p:cNvPr id="13330" name="AutoShape 18"/>
          <p:cNvSpPr>
            <a:spLocks noChangeArrowheads="1"/>
          </p:cNvSpPr>
          <p:nvPr/>
        </p:nvSpPr>
        <p:spPr bwMode="auto">
          <a:xfrm>
            <a:off x="5791200" y="2819400"/>
            <a:ext cx="4191000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2: Vợ chồng chú Cuội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Cứu người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Lấy vợ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Tai họa bất ngờ</a:t>
            </a:r>
          </a:p>
        </p:txBody>
      </p:sp>
      <p:sp>
        <p:nvSpPr>
          <p:cNvPr id="13331" name="AutoShape 19"/>
          <p:cNvSpPr>
            <a:spLocks noChangeArrowheads="1"/>
          </p:cNvSpPr>
          <p:nvPr/>
        </p:nvSpPr>
        <p:spPr bwMode="auto">
          <a:xfrm>
            <a:off x="4191000" y="4572000"/>
            <a:ext cx="4191000" cy="1600200"/>
          </a:xfrm>
          <a:prstGeom prst="flowChartAlternateProcess">
            <a:avLst/>
          </a:prstGeom>
          <a:solidFill>
            <a:schemeClr val="bg1"/>
          </a:solidFill>
          <a:ln w="28575">
            <a:solidFill>
              <a:srgbClr val="000099"/>
            </a:solidFill>
            <a:miter lim="800000"/>
            <a:headEnd/>
            <a:tailEnd/>
          </a:ln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Đoạn 3: Lên cung trăng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Theo cây thuốc lên trời</a:t>
            </a:r>
          </a:p>
          <a:p>
            <a:pPr eaLnBrk="1" hangingPunct="1"/>
            <a:r>
              <a:rPr lang="en-US" altLang="en-US" sz="2400" b="1" i="1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Chú Cuội ngồi bên gốc cây</a:t>
            </a:r>
          </a:p>
        </p:txBody>
      </p:sp>
      <p:pic>
        <p:nvPicPr>
          <p:cNvPr id="10250" name="Picture 20" descr="Star-05-june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556260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777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26" grpId="0"/>
      <p:bldP spid="13330" grpId="0" animBg="1"/>
      <p:bldP spid="1333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/>
          <a:srcRect t="4443" b="5556"/>
          <a:stretch>
            <a:fillRect/>
          </a:stretch>
        </p:blipFill>
        <p:spPr bwMode="auto">
          <a:xfrm>
            <a:off x="0" y="16933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A7EAF7"/>
          </a:solidFill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524000" y="228601"/>
            <a:ext cx="5257800" cy="584775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2 : Vợ chồng chú Cuội</a:t>
            </a:r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524000" y="990601"/>
            <a:ext cx="3581400" cy="2043113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Cứu ng</a:t>
            </a:r>
            <a:r>
              <a:rPr lang="vi-VN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ời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Lấy vợ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Tai họa bất ngờ</a:t>
            </a:r>
          </a:p>
        </p:txBody>
      </p:sp>
      <p:pic>
        <p:nvPicPr>
          <p:cNvPr id="22533" name="Picture 9" descr="64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914400"/>
            <a:ext cx="5486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>
            <a:off x="1600200" y="-15875"/>
            <a:ext cx="5562600" cy="707886"/>
          </a:xfrm>
          <a:prstGeom prst="rect">
            <a:avLst/>
          </a:prstGeom>
          <a:solidFill>
            <a:srgbClr val="F4C1AA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Đoạn 3 : Lên cung tr</a:t>
            </a:r>
            <a:r>
              <a:rPr lang="vi-VN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752600" y="685801"/>
            <a:ext cx="4953000" cy="1323439"/>
          </a:xfrm>
          <a:prstGeom prst="rect">
            <a:avLst/>
          </a:prstGeom>
          <a:solidFill>
            <a:srgbClr val="EAF0AE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Theo cây thuốc lên trời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Chú Cuội ngồi bên gốc cây</a:t>
            </a:r>
          </a:p>
        </p:txBody>
      </p:sp>
      <p:pic>
        <p:nvPicPr>
          <p:cNvPr id="23557" name="Picture 8" descr="ffffffffffffffffffffffffffffffff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57400"/>
            <a:ext cx="12192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AutoShape 6"/>
          <p:cNvSpPr>
            <a:spLocks noChangeArrowheads="1"/>
          </p:cNvSpPr>
          <p:nvPr/>
        </p:nvSpPr>
        <p:spPr bwMode="auto">
          <a:xfrm>
            <a:off x="1752600" y="1981200"/>
            <a:ext cx="8763000" cy="3962400"/>
          </a:xfrm>
          <a:prstGeom prst="verticalScroll">
            <a:avLst>
              <a:gd name="adj" fmla="val 8240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7269" tIns="43635" rIns="87269" bIns="43635" anchor="ctr"/>
          <a:lstStyle/>
          <a:p>
            <a:pPr algn="ctr" defTabSz="873125" eaLnBrk="0" hangingPunct="0"/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</a:p>
          <a:p>
            <a:pPr algn="just" defTabSz="873125" eaLnBrk="0" hangingPunct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12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804270vpyczznkq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804270vpyczznkq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24200"/>
            <a:ext cx="4648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8"/>
          <p:cNvSpPr>
            <a:spLocks noChangeArrowheads="1" noChangeShapeType="1" noTextEdit="1"/>
          </p:cNvSpPr>
          <p:nvPr/>
        </p:nvSpPr>
        <p:spPr bwMode="auto">
          <a:xfrm>
            <a:off x="2590800" y="2819400"/>
            <a:ext cx="6934200" cy="2609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8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 eaLnBrk="0" hangingPunct="0">
              <a:defRPr/>
            </a:pPr>
            <a:r>
              <a:rPr lang="en-US" sz="6000" b="1" i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 CÁC EM</a:t>
            </a:r>
          </a:p>
        </p:txBody>
      </p:sp>
    </p:spTree>
    <p:extLst>
      <p:ext uri="{BB962C8B-B14F-4D97-AF65-F5344CB8AC3E}">
        <p14:creationId xmlns:p14="http://schemas.microsoft.com/office/powerpoint/2010/main" val="172971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2189922" y="-26504"/>
            <a:ext cx="8001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u="sng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ọc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</a:p>
        </p:txBody>
      </p:sp>
      <p:pic>
        <p:nvPicPr>
          <p:cNvPr id="4100" name="Picture 8" descr="fffffffffffffffffffffffffffffff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447800"/>
            <a:ext cx="12039600" cy="533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xmlns="" id="{D7BC0F32-9477-40CE-9B51-5982D12BEE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628" y="0"/>
            <a:ext cx="12278627" cy="653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xmlns="" id="{C564AF35-CA3C-4C12-B74C-DC9434113A4C}"/>
              </a:ext>
            </a:extLst>
          </p:cNvPr>
          <p:cNvSpPr txBox="1"/>
          <p:nvPr/>
        </p:nvSpPr>
        <p:spPr>
          <a:xfrm>
            <a:off x="798895" y="953581"/>
            <a:ext cx="80726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hai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ngày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lang="vi-VN" b="1" kern="0" noProof="0" dirty="0">
                <a:solidFill>
                  <a:prstClr val="white"/>
                </a:solidFill>
                <a:latin typeface="HP001 4 hàng" panose="020B0603050302020204" pitchFamily="34" charset="0"/>
                <a:cs typeface="Arial"/>
                <a:sym typeface="Arial"/>
              </a:rPr>
              <a:t>16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tháng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5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năm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2022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0AC77E-EB4D-4F6D-92E2-634690BB868C}"/>
              </a:ext>
            </a:extLst>
          </p:cNvPr>
          <p:cNvSpPr txBox="1"/>
          <p:nvPr/>
        </p:nvSpPr>
        <p:spPr>
          <a:xfrm>
            <a:off x="2855108" y="1600953"/>
            <a:ext cx="45851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Tập</a:t>
            </a: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Arial"/>
                <a:sym typeface="Arial"/>
              </a:rPr>
              <a:t>đọc + Kể chuyện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C4B108-3002-4561-9D25-0C7C12177416}"/>
              </a:ext>
            </a:extLst>
          </p:cNvPr>
          <p:cNvSpPr txBox="1"/>
          <p:nvPr/>
        </p:nvSpPr>
        <p:spPr>
          <a:xfrm>
            <a:off x="2286000" y="2240326"/>
            <a:ext cx="612781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b="1" kern="0" smtClean="0">
                <a:solidFill>
                  <a:srgbClr val="FFFF00"/>
                </a:solidFill>
                <a:latin typeface="HP001 4 hàng" panose="020B0603050302020204" pitchFamily="34" charset="0"/>
                <a:cs typeface="Arial"/>
                <a:sym typeface="Arial"/>
              </a:rPr>
              <a:t>Sự tích chú Cuội cung trăng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5234" y="2879698"/>
            <a:ext cx="34967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Truyện cổ Việt Nam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6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0784" y="2767281"/>
            <a:ext cx="33457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LUYỆN </a:t>
            </a:r>
            <a:r>
              <a:rPr kumimoji="0" lang="en-US" sz="4000" b="1" i="0" u="none" strike="noStrike" kern="1200" cap="none" spc="0" normalizeH="0" baseline="0" noProof="0">
                <a:ln w="22225">
                  <a:solidFill>
                    <a:srgbClr val="333399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ĐỌC </a:t>
            </a:r>
            <a:endParaRPr kumimoji="0" lang="en-US" sz="4000" b="1" i="0" u="none" strike="noStrike" kern="1200" cap="none" spc="0" normalizeH="0" baseline="0" noProof="0" dirty="0">
              <a:ln w="22225">
                <a:solidFill>
                  <a:srgbClr val="333399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78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3009900" y="914400"/>
            <a:ext cx="6172200" cy="628650"/>
          </a:xfrm>
        </p:spPr>
        <p:txBody>
          <a:bodyPr/>
          <a:lstStyle/>
          <a:p>
            <a:pPr eaLnBrk="1" hangingPunct="1"/>
            <a:r>
              <a:rPr lang="en-US" altLang="en-US" smtClean="0"/>
              <a:t>Phiếu giao việc 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152400" y="1485901"/>
            <a:ext cx="11811000" cy="39655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 1: Luyện đọc:</a:t>
            </a:r>
          </a:p>
          <a:p>
            <a:pPr marL="0" indent="0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câu: Mỗi bạn đọc một câu nối tiếp nhau cho đến hết bài. Chú ý đọc đúng các tiếng có âm dễ lẫn và sửa lỗi phát âm cho nhau.</a:t>
            </a:r>
          </a:p>
          <a:p>
            <a:pPr marL="0" indent="0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Đọc đoạn: Mỗi bạn đọc một đoạn nối tiếp nhau cho đến hết bài.</a:t>
            </a:r>
          </a:p>
          <a:p>
            <a:pPr marL="0" indent="0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 ý: Thảo luận tìm câu dài trong mỗi đoạn và  cách ngắt nghỉ.</a:t>
            </a:r>
          </a:p>
          <a:p>
            <a:pPr marL="0" indent="0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Tìm hiểu nghĩa của một số từ khó có trong bài.</a:t>
            </a:r>
          </a:p>
          <a:p>
            <a:pPr marL="0" indent="0" eaLnBrk="1" hangingPunct="1">
              <a:buNone/>
            </a:pP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Cử đại diện đọc trước lớp.</a:t>
            </a:r>
          </a:p>
        </p:txBody>
      </p:sp>
    </p:spTree>
    <p:extLst>
      <p:ext uri="{BB962C8B-B14F-4D97-AF65-F5344CB8AC3E}">
        <p14:creationId xmlns:p14="http://schemas.microsoft.com/office/powerpoint/2010/main" val="378915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3620294" y="3250604"/>
            <a:ext cx="4800600" cy="1588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4189695" y="6121103"/>
            <a:ext cx="60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600">
              <a:latin typeface="VNI-Souvir" pitchFamily="2" charset="0"/>
            </a:endParaRPr>
          </a:p>
        </p:txBody>
      </p:sp>
      <p:pic>
        <p:nvPicPr>
          <p:cNvPr id="21" name="Picture 20" descr="luyen doc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2170768" y="740124"/>
            <a:ext cx="1905000" cy="672353"/>
          </a:xfrm>
          <a:prstGeom prst="rect">
            <a:avLst/>
          </a:prstGeom>
        </p:spPr>
      </p:pic>
      <p:pic>
        <p:nvPicPr>
          <p:cNvPr id="22" name="Picture 21" descr="thb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lum bright="-20000" contrast="40000"/>
          </a:blip>
          <a:stretch>
            <a:fillRect/>
          </a:stretch>
        </p:blipFill>
        <p:spPr>
          <a:xfrm>
            <a:off x="7543800" y="851098"/>
            <a:ext cx="2438400" cy="478227"/>
          </a:xfrm>
          <a:prstGeom prst="rect">
            <a:avLst/>
          </a:prstGeom>
        </p:spPr>
      </p:pic>
      <p:sp>
        <p:nvSpPr>
          <p:cNvPr id="11" name="Rectangle 7"/>
          <p:cNvSpPr txBox="1">
            <a:spLocks noChangeArrowheads="1"/>
          </p:cNvSpPr>
          <p:nvPr/>
        </p:nvSpPr>
        <p:spPr>
          <a:xfrm>
            <a:off x="1893865" y="1582998"/>
            <a:ext cx="2888283" cy="354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dirty="0"/>
              <a:t>   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chú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Cuội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cựa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quậy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non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lăn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quay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45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quăng</a:t>
            </a:r>
            <a:r>
              <a:rPr lang="en-US" sz="45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500" b="1" dirty="0" err="1">
                <a:latin typeface="Arial" pitchFamily="34" charset="0"/>
                <a:cs typeface="Arial" pitchFamily="34" charset="0"/>
              </a:rPr>
              <a:t>rìu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US" sz="32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3200" b="1" dirty="0"/>
              <a:t>   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dirty="0"/>
              <a:t> </a:t>
            </a:r>
          </a:p>
        </p:txBody>
      </p:sp>
      <p:sp>
        <p:nvSpPr>
          <p:cNvPr id="12" name="TextBox 11">
            <a:hlinkClick r:id="rId5" action="ppaction://hlinksldjump"/>
          </p:cNvPr>
          <p:cNvSpPr txBox="1"/>
          <p:nvPr/>
        </p:nvSpPr>
        <p:spPr>
          <a:xfrm>
            <a:off x="6380786" y="2331720"/>
            <a:ext cx="245841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b="1" dirty="0" err="1"/>
              <a:t>Tiều</a:t>
            </a:r>
            <a:r>
              <a:rPr lang="en-US" sz="3000" b="1" dirty="0"/>
              <a:t> </a:t>
            </a:r>
            <a:r>
              <a:rPr lang="en-US" sz="3000" b="1" dirty="0" err="1"/>
              <a:t>phu</a:t>
            </a:r>
            <a:r>
              <a:rPr lang="en-US" sz="3000" b="1" dirty="0"/>
              <a:t> </a:t>
            </a:r>
            <a:r>
              <a:rPr lang="vi-VN" sz="3000" b="1" dirty="0"/>
              <a:t>  </a:t>
            </a:r>
            <a:endParaRPr lang="en-US" sz="3000" b="1" dirty="0"/>
          </a:p>
        </p:txBody>
      </p:sp>
      <p:sp>
        <p:nvSpPr>
          <p:cNvPr id="13" name="Rectangle 12"/>
          <p:cNvSpPr/>
          <p:nvPr/>
        </p:nvSpPr>
        <p:spPr>
          <a:xfrm>
            <a:off x="6380786" y="2894031"/>
            <a:ext cx="3471976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Khoảng</a:t>
            </a:r>
            <a:r>
              <a:rPr lang="en-US" sz="3000" b="1" dirty="0"/>
              <a:t> </a:t>
            </a:r>
            <a:r>
              <a:rPr lang="en-US" sz="3000" b="1" dirty="0" err="1"/>
              <a:t>giập</a:t>
            </a:r>
            <a:r>
              <a:rPr lang="en-US" sz="3000" b="1" dirty="0"/>
              <a:t> </a:t>
            </a:r>
            <a:r>
              <a:rPr lang="en-US" sz="3000" b="1" dirty="0" err="1"/>
              <a:t>bã</a:t>
            </a:r>
            <a:r>
              <a:rPr lang="en-US" sz="3000" b="1" dirty="0"/>
              <a:t> </a:t>
            </a:r>
            <a:r>
              <a:rPr lang="en-US" sz="3000" b="1" dirty="0" err="1"/>
              <a:t>trầu</a:t>
            </a:r>
            <a:endParaRPr lang="en-US" sz="3000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6398797" y="3456342"/>
            <a:ext cx="148630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Phú</a:t>
            </a:r>
            <a:r>
              <a:rPr lang="en-US" sz="3000" b="1" dirty="0"/>
              <a:t> </a:t>
            </a:r>
            <a:r>
              <a:rPr lang="en-US" sz="3000" b="1" dirty="0" err="1"/>
              <a:t>ông</a:t>
            </a:r>
            <a:endParaRPr lang="en-US" sz="3000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6398797" y="4018653"/>
            <a:ext cx="2060179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000" b="1" dirty="0" err="1"/>
              <a:t>ịt</a:t>
            </a:r>
            <a:r>
              <a:rPr lang="en-US" sz="3000" b="1" dirty="0"/>
              <a:t> </a:t>
            </a:r>
            <a:r>
              <a:rPr lang="en-US" sz="3000" b="1" dirty="0" err="1"/>
              <a:t>lá</a:t>
            </a:r>
            <a:r>
              <a:rPr lang="en-US" sz="3000" b="1" dirty="0"/>
              <a:t> </a:t>
            </a:r>
            <a:r>
              <a:rPr lang="en-US" sz="3000" b="1" dirty="0" err="1"/>
              <a:t>thuốc</a:t>
            </a:r>
            <a:endParaRPr lang="en-US" sz="3000" dirty="0"/>
          </a:p>
        </p:txBody>
      </p:sp>
      <p:sp>
        <p:nvSpPr>
          <p:cNvPr id="16" name="Rectangle 15"/>
          <p:cNvSpPr/>
          <p:nvPr/>
        </p:nvSpPr>
        <p:spPr>
          <a:xfrm>
            <a:off x="6398797" y="4589277"/>
            <a:ext cx="1406154" cy="553998"/>
          </a:xfrm>
          <a:prstGeom prst="rect">
            <a:avLst/>
          </a:prstGeom>
          <a:solidFill>
            <a:srgbClr val="CFEB67"/>
          </a:solidFill>
          <a:ln>
            <a:solidFill>
              <a:srgbClr val="CFEB6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/>
              <a:t>Chứng</a:t>
            </a:r>
            <a:r>
              <a:rPr lang="en-US" sz="3000" b="1" dirty="0"/>
              <a:t>  </a:t>
            </a:r>
            <a:endParaRPr lang="en-US" sz="3000" dirty="0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76200" y="4419600"/>
            <a:ext cx="594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b="1" dirty="0">
                <a:solidFill>
                  <a:srgbClr val="990000"/>
                </a:solidFill>
                <a:latin typeface="Times New Roman"/>
              </a:rPr>
              <a:t>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kịp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tránh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đành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liều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mạng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vung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rìu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hổ</a:t>
            </a: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3249640" y="5023043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1031081" y="5503416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5400000">
            <a:off x="3369286" y="5503416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1335881" y="5915522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1440050" y="5915522"/>
            <a:ext cx="317500" cy="936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8447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Ã¬nh áº£nh cÃ³ liÃªn qu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5410200"/>
          </a:xfrm>
        </p:spPr>
      </p:pic>
      <p:sp>
        <p:nvSpPr>
          <p:cNvPr id="10243" name="TextBox 6"/>
          <p:cNvSpPr txBox="1">
            <a:spLocks noChangeArrowheads="1"/>
          </p:cNvSpPr>
          <p:nvPr/>
        </p:nvSpPr>
        <p:spPr bwMode="auto">
          <a:xfrm>
            <a:off x="2057401" y="5562601"/>
            <a:ext cx="77882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phu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củi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alt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33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5" name="Picture 2" descr="Káº¿t quáº£ hÃ¬nh áº£nh cho PhÃº Ã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1752600" y="563880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0347723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Nature Illustration 16x9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3431377.potx" id="{56A48130-F36A-41C3-8C0C-0EF853C6708B}" vid="{0432F83B-7085-406B-BFE7-677E72A6CADA}"/>
    </a:ext>
  </a:extLst>
</a:theme>
</file>

<file path=ppt/theme/theme7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822</Words>
  <Application>Microsoft Office PowerPoint</Application>
  <PresentationFormat>Custom</PresentationFormat>
  <Paragraphs>123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Default Design</vt:lpstr>
      <vt:lpstr>Facet</vt:lpstr>
      <vt:lpstr>1_Facet</vt:lpstr>
      <vt:lpstr>6_Office Theme</vt:lpstr>
      <vt:lpstr>1_Default Design</vt:lpstr>
      <vt:lpstr>Nature Illustration 16x9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giao việc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DANG KHOA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Chungnt</dc:creator>
  <cp:lastModifiedBy>BKV</cp:lastModifiedBy>
  <cp:revision>93</cp:revision>
  <dcterms:created xsi:type="dcterms:W3CDTF">2008-05-09T14:57:54Z</dcterms:created>
  <dcterms:modified xsi:type="dcterms:W3CDTF">2022-05-24T02:22:01Z</dcterms:modified>
</cp:coreProperties>
</file>