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6BF4-12FD-4749-BA35-F55A41E9612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E722-F767-4C75-BB39-749F596D3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8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6BF4-12FD-4749-BA35-F55A41E9612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E722-F767-4C75-BB39-749F596D3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4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6BF4-12FD-4749-BA35-F55A41E9612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E722-F767-4C75-BB39-749F596D3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5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6BF4-12FD-4749-BA35-F55A41E9612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E722-F767-4C75-BB39-749F596D3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9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6BF4-12FD-4749-BA35-F55A41E9612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E722-F767-4C75-BB39-749F596D3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12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6BF4-12FD-4749-BA35-F55A41E9612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E722-F767-4C75-BB39-749F596D3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6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6BF4-12FD-4749-BA35-F55A41E9612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E722-F767-4C75-BB39-749F596D3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362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6BF4-12FD-4749-BA35-F55A41E9612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E722-F767-4C75-BB39-749F596D3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3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6BF4-12FD-4749-BA35-F55A41E9612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E722-F767-4C75-BB39-749F596D3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5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6BF4-12FD-4749-BA35-F55A41E9612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E722-F767-4C75-BB39-749F596D3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61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6BF4-12FD-4749-BA35-F55A41E9612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E722-F767-4C75-BB39-749F596D3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8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26BF4-12FD-4749-BA35-F55A41E9612D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9E722-F767-4C75-BB39-749F596D3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6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21"/>
          <p:cNvSpPr>
            <a:spLocks noChangeArrowheads="1" noChangeShapeType="1" noTextEdit="1"/>
          </p:cNvSpPr>
          <p:nvPr/>
        </p:nvSpPr>
        <p:spPr bwMode="auto">
          <a:xfrm>
            <a:off x="457200" y="1371600"/>
            <a:ext cx="8458200" cy="525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cuối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kì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II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6 )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7592436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228600" y="228600"/>
            <a:ext cx="792480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40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57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7907416"/>
              </p:ext>
            </p:extLst>
          </p:nvPr>
        </p:nvGraphicFramePr>
        <p:xfrm>
          <a:off x="0" y="112857"/>
          <a:ext cx="9144000" cy="6668943"/>
        </p:xfrm>
        <a:graphic>
          <a:graphicData uri="http://schemas.openxmlformats.org/drawingml/2006/table">
            <a:tbl>
              <a:tblPr/>
              <a:tblGrid>
                <a:gridCol w="2566737"/>
                <a:gridCol w="6577263"/>
              </a:tblGrid>
              <a:tr h="1792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Tên một số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lễ hội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Tên một số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lễ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2667001" y="304800"/>
            <a:ext cx="6324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400" dirty="0" err="1">
                <a:solidFill>
                  <a:srgbClr val="3333FF"/>
                </a:solidFill>
              </a:rPr>
              <a:t>lễ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hội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đền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Hùng</a:t>
            </a:r>
            <a:r>
              <a:rPr lang="en-US" sz="2400" dirty="0">
                <a:solidFill>
                  <a:srgbClr val="3333FF"/>
                </a:solidFill>
              </a:rPr>
              <a:t>, </a:t>
            </a:r>
            <a:r>
              <a:rPr lang="en-US" sz="2400" dirty="0" err="1"/>
              <a:t>lễ</a:t>
            </a:r>
            <a:r>
              <a:rPr lang="en-US" sz="2400" dirty="0"/>
              <a:t> </a:t>
            </a:r>
            <a:r>
              <a:rPr lang="en-US" sz="2400" dirty="0" err="1"/>
              <a:t>hội</a:t>
            </a:r>
            <a:r>
              <a:rPr lang="en-US" sz="2400" dirty="0"/>
              <a:t> </a:t>
            </a:r>
            <a:r>
              <a:rPr lang="en-US" sz="2400" dirty="0" err="1"/>
              <a:t>Chử</a:t>
            </a:r>
            <a:r>
              <a:rPr lang="en-US" sz="2400" dirty="0"/>
              <a:t> </a:t>
            </a:r>
            <a:r>
              <a:rPr lang="en-US" sz="2400" dirty="0" err="1"/>
              <a:t>Đồng</a:t>
            </a:r>
            <a:r>
              <a:rPr lang="en-US" sz="2400" dirty="0"/>
              <a:t> </a:t>
            </a:r>
            <a:r>
              <a:rPr lang="en-US" sz="2400" dirty="0" err="1"/>
              <a:t>Tử</a:t>
            </a:r>
            <a:r>
              <a:rPr lang="en-US" sz="2400" dirty="0"/>
              <a:t>, </a:t>
            </a:r>
            <a:r>
              <a:rPr lang="en-US" sz="2400" dirty="0" err="1"/>
              <a:t>đền</a:t>
            </a:r>
            <a:r>
              <a:rPr lang="en-US" sz="2400" dirty="0"/>
              <a:t> </a:t>
            </a:r>
            <a:r>
              <a:rPr lang="en-US" sz="2400" dirty="0" err="1"/>
              <a:t>Gióng</a:t>
            </a:r>
            <a:r>
              <a:rPr lang="en-US" sz="2400" dirty="0"/>
              <a:t>, </a:t>
            </a:r>
            <a:r>
              <a:rPr lang="en-US" sz="2400" dirty="0" err="1"/>
              <a:t>chùa</a:t>
            </a:r>
            <a:r>
              <a:rPr lang="en-US" sz="2400" dirty="0"/>
              <a:t> </a:t>
            </a:r>
            <a:r>
              <a:rPr lang="en-US" sz="2400" dirty="0" err="1"/>
              <a:t>Hương</a:t>
            </a:r>
            <a:r>
              <a:rPr lang="en-US" sz="2400" dirty="0"/>
              <a:t>, </a:t>
            </a:r>
            <a:r>
              <a:rPr lang="en-US" sz="2400" dirty="0" err="1"/>
              <a:t>Tháp</a:t>
            </a:r>
            <a:r>
              <a:rPr lang="en-US" sz="2400" dirty="0"/>
              <a:t> </a:t>
            </a:r>
            <a:r>
              <a:rPr lang="en-US" sz="2400" dirty="0" err="1"/>
              <a:t>Bà</a:t>
            </a:r>
            <a:r>
              <a:rPr lang="en-US" sz="2400" dirty="0"/>
              <a:t>, </a:t>
            </a:r>
            <a:r>
              <a:rPr lang="en-US" sz="2400" dirty="0" err="1"/>
              <a:t>núi</a:t>
            </a:r>
            <a:r>
              <a:rPr lang="en-US" sz="2400" dirty="0"/>
              <a:t> </a:t>
            </a:r>
            <a:r>
              <a:rPr lang="en-US" sz="2400" dirty="0" err="1"/>
              <a:t>Bà</a:t>
            </a:r>
            <a:r>
              <a:rPr lang="en-US" sz="2400" dirty="0"/>
              <a:t>, </a:t>
            </a:r>
            <a:r>
              <a:rPr lang="en-US" sz="2400" dirty="0" err="1"/>
              <a:t>chùa</a:t>
            </a:r>
            <a:r>
              <a:rPr lang="en-US" sz="2400" dirty="0"/>
              <a:t> </a:t>
            </a:r>
            <a:r>
              <a:rPr lang="en-US" sz="2400" dirty="0" err="1"/>
              <a:t>Keo</a:t>
            </a:r>
            <a:r>
              <a:rPr lang="en-US" sz="2400" dirty="0"/>
              <a:t>, </a:t>
            </a:r>
            <a:r>
              <a:rPr lang="en-US" sz="2400" dirty="0" err="1"/>
              <a:t>Phủ</a:t>
            </a:r>
            <a:r>
              <a:rPr lang="en-US" sz="2400" dirty="0"/>
              <a:t> </a:t>
            </a:r>
            <a:r>
              <a:rPr lang="en-US" sz="2400" dirty="0" err="1"/>
              <a:t>Giầy</a:t>
            </a:r>
            <a:r>
              <a:rPr lang="en-US" sz="2400" dirty="0"/>
              <a:t>, </a:t>
            </a:r>
            <a:r>
              <a:rPr lang="en-US" sz="2400" dirty="0" err="1"/>
              <a:t>Kiếp</a:t>
            </a:r>
            <a:r>
              <a:rPr lang="en-US" sz="2400" dirty="0"/>
              <a:t> </a:t>
            </a:r>
            <a:r>
              <a:rPr lang="en-US" sz="2400" dirty="0" err="1"/>
              <a:t>Bạc</a:t>
            </a:r>
            <a:r>
              <a:rPr lang="en-US" sz="2400" dirty="0"/>
              <a:t>, </a:t>
            </a:r>
            <a:r>
              <a:rPr lang="en-US" sz="2400" dirty="0" err="1"/>
              <a:t>Cổ</a:t>
            </a:r>
            <a:r>
              <a:rPr lang="en-US" sz="2400" dirty="0"/>
              <a:t> Loa,…</a:t>
            </a: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667001" y="2181046"/>
            <a:ext cx="6324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400" dirty="0" err="1">
                <a:solidFill>
                  <a:srgbClr val="3333FF"/>
                </a:solidFill>
              </a:rPr>
              <a:t>hội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bơi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chải</a:t>
            </a:r>
            <a:r>
              <a:rPr lang="en-US" sz="2400" dirty="0">
                <a:solidFill>
                  <a:srgbClr val="3333FF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dirty="0" err="1"/>
              <a:t>hội</a:t>
            </a:r>
            <a:r>
              <a:rPr lang="en-US" sz="2400" dirty="0"/>
              <a:t> </a:t>
            </a:r>
            <a:r>
              <a:rPr lang="en-US" sz="2400" dirty="0" err="1"/>
              <a:t>vật</a:t>
            </a:r>
            <a:r>
              <a:rPr lang="en-US" sz="2400" dirty="0"/>
              <a:t>, </a:t>
            </a:r>
            <a:r>
              <a:rPr lang="en-US" sz="2400" dirty="0" err="1"/>
              <a:t>đua</a:t>
            </a:r>
            <a:r>
              <a:rPr lang="en-US" sz="2400" dirty="0"/>
              <a:t> </a:t>
            </a:r>
            <a:r>
              <a:rPr lang="en-US" sz="2400" dirty="0" err="1"/>
              <a:t>thuyền</a:t>
            </a:r>
            <a:r>
              <a:rPr lang="en-US" sz="2400" dirty="0"/>
              <a:t>, </a:t>
            </a:r>
            <a:r>
              <a:rPr lang="en-US" sz="2400" dirty="0" err="1"/>
              <a:t>chọi</a:t>
            </a:r>
            <a:r>
              <a:rPr lang="en-US" sz="2400" dirty="0"/>
              <a:t> </a:t>
            </a:r>
            <a:r>
              <a:rPr lang="en-US" sz="2400" dirty="0" err="1" smtClean="0"/>
              <a:t>trâu</a:t>
            </a:r>
            <a:r>
              <a:rPr lang="en-US" sz="2400" dirty="0" smtClean="0"/>
              <a:t>, </a:t>
            </a:r>
            <a:r>
              <a:rPr lang="en-US" sz="2400" dirty="0" err="1"/>
              <a:t>đua</a:t>
            </a:r>
            <a:r>
              <a:rPr lang="en-US" sz="2400" dirty="0"/>
              <a:t> </a:t>
            </a:r>
            <a:r>
              <a:rPr lang="en-US" sz="2400" dirty="0" err="1"/>
              <a:t>voi</a:t>
            </a:r>
            <a:r>
              <a:rPr lang="en-US" sz="2400" dirty="0"/>
              <a:t>, </a:t>
            </a:r>
            <a:r>
              <a:rPr lang="en-US" sz="2400" dirty="0" err="1"/>
              <a:t>đua</a:t>
            </a:r>
            <a:r>
              <a:rPr lang="en-US" sz="2400" dirty="0"/>
              <a:t> </a:t>
            </a:r>
            <a:r>
              <a:rPr lang="en-US" sz="2400" dirty="0" err="1"/>
              <a:t>ngựa</a:t>
            </a:r>
            <a:r>
              <a:rPr lang="en-US" sz="2400" dirty="0"/>
              <a:t>, </a:t>
            </a:r>
            <a:r>
              <a:rPr lang="en-US" sz="2400" dirty="0" err="1"/>
              <a:t>chọi</a:t>
            </a:r>
            <a:r>
              <a:rPr lang="en-US" sz="2400" dirty="0"/>
              <a:t> </a:t>
            </a:r>
            <a:r>
              <a:rPr lang="en-US" sz="2400" dirty="0" err="1"/>
              <a:t>gà</a:t>
            </a:r>
            <a:r>
              <a:rPr lang="en-US" sz="2400" dirty="0"/>
              <a:t>, </a:t>
            </a:r>
            <a:r>
              <a:rPr lang="en-US" sz="2400" dirty="0" err="1"/>
              <a:t>thả</a:t>
            </a:r>
            <a:r>
              <a:rPr lang="en-US" sz="2400" dirty="0"/>
              <a:t> </a:t>
            </a:r>
            <a:r>
              <a:rPr lang="en-US" sz="2400" dirty="0" err="1"/>
              <a:t>diều</a:t>
            </a:r>
            <a:r>
              <a:rPr lang="en-US" sz="2400" dirty="0"/>
              <a:t>, </a:t>
            </a:r>
            <a:r>
              <a:rPr lang="en-US" sz="2400" dirty="0" err="1"/>
              <a:t>hội</a:t>
            </a:r>
            <a:r>
              <a:rPr lang="en-US" sz="2400" dirty="0"/>
              <a:t> Lim, </a:t>
            </a:r>
            <a:r>
              <a:rPr lang="en-US" sz="2400" dirty="0" err="1"/>
              <a:t>hội</a:t>
            </a:r>
            <a:r>
              <a:rPr lang="en-US" sz="2400" dirty="0"/>
              <a:t> </a:t>
            </a:r>
            <a:r>
              <a:rPr lang="en-US" sz="2400" dirty="0" err="1"/>
              <a:t>khỏe</a:t>
            </a:r>
            <a:r>
              <a:rPr lang="en-US" sz="2400" dirty="0"/>
              <a:t> </a:t>
            </a:r>
            <a:r>
              <a:rPr lang="en-US" sz="2400" dirty="0" err="1"/>
              <a:t>Phù</a:t>
            </a:r>
            <a:r>
              <a:rPr lang="en-US" sz="2400" dirty="0"/>
              <a:t> </a:t>
            </a:r>
            <a:r>
              <a:rPr lang="en-US" sz="2400" dirty="0" err="1"/>
              <a:t>Đổng</a:t>
            </a:r>
            <a:r>
              <a:rPr lang="en-US" sz="2400" dirty="0"/>
              <a:t>,…</a:t>
            </a:r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2667001" y="4272827"/>
            <a:ext cx="6324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err="1">
                <a:solidFill>
                  <a:srgbClr val="3333FF"/>
                </a:solidFill>
              </a:rPr>
              <a:t>đua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thuyền</a:t>
            </a:r>
            <a:r>
              <a:rPr lang="en-US" sz="2400" dirty="0">
                <a:solidFill>
                  <a:srgbClr val="3333FF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dirty="0" err="1"/>
              <a:t>cúng</a:t>
            </a:r>
            <a:r>
              <a:rPr lang="en-US" sz="2400" dirty="0"/>
              <a:t> </a:t>
            </a:r>
            <a:r>
              <a:rPr lang="en-US" sz="2400" dirty="0" err="1"/>
              <a:t>Phật</a:t>
            </a:r>
            <a:r>
              <a:rPr lang="en-US" sz="2400" dirty="0"/>
              <a:t>, </a:t>
            </a:r>
            <a:r>
              <a:rPr lang="en-US" sz="2400" dirty="0" err="1"/>
              <a:t>lễ</a:t>
            </a:r>
            <a:r>
              <a:rPr lang="en-US" sz="2400" dirty="0"/>
              <a:t> </a:t>
            </a:r>
            <a:r>
              <a:rPr lang="en-US" sz="2400" dirty="0" err="1"/>
              <a:t>Phật</a:t>
            </a:r>
            <a:r>
              <a:rPr lang="en-US" sz="2400" dirty="0"/>
              <a:t>, </a:t>
            </a:r>
            <a:r>
              <a:rPr lang="en-US" sz="2400" dirty="0" err="1"/>
              <a:t>thắp</a:t>
            </a:r>
            <a:r>
              <a:rPr lang="en-US" sz="2400" dirty="0"/>
              <a:t> </a:t>
            </a:r>
            <a:r>
              <a:rPr lang="en-US" sz="2400" dirty="0" err="1"/>
              <a:t>hương</a:t>
            </a:r>
            <a:r>
              <a:rPr lang="en-US" sz="2400" dirty="0"/>
              <a:t>, </a:t>
            </a:r>
            <a:r>
              <a:rPr lang="en-US" sz="2400" dirty="0" err="1"/>
              <a:t>tưởng</a:t>
            </a:r>
            <a:r>
              <a:rPr lang="en-US" sz="2400" dirty="0"/>
              <a:t> </a:t>
            </a:r>
            <a:r>
              <a:rPr lang="en-US" sz="2400" dirty="0" err="1"/>
              <a:t>niệm</a:t>
            </a:r>
            <a:r>
              <a:rPr lang="en-US" sz="2400" dirty="0"/>
              <a:t>, </a:t>
            </a:r>
            <a:r>
              <a:rPr lang="en-US" sz="2400" dirty="0" err="1"/>
              <a:t>đua</a:t>
            </a:r>
            <a:r>
              <a:rPr lang="en-US" sz="2400" dirty="0"/>
              <a:t> </a:t>
            </a:r>
            <a:r>
              <a:rPr lang="en-US" sz="2400" dirty="0" err="1"/>
              <a:t>ngựa</a:t>
            </a:r>
            <a:r>
              <a:rPr lang="en-US" sz="2400" dirty="0"/>
              <a:t>, </a:t>
            </a:r>
            <a:r>
              <a:rPr lang="en-US" sz="2400" dirty="0" err="1"/>
              <a:t>đua</a:t>
            </a:r>
            <a:r>
              <a:rPr lang="en-US" sz="2400" dirty="0"/>
              <a:t> </a:t>
            </a:r>
            <a:r>
              <a:rPr lang="en-US" sz="2400" dirty="0" err="1"/>
              <a:t>mô</a:t>
            </a:r>
            <a:r>
              <a:rPr lang="en-US" sz="2400" dirty="0"/>
              <a:t> </a:t>
            </a:r>
            <a:r>
              <a:rPr lang="en-US" sz="2400" dirty="0" err="1"/>
              <a:t>tô</a:t>
            </a:r>
            <a:r>
              <a:rPr lang="en-US" sz="2400" dirty="0"/>
              <a:t>, </a:t>
            </a:r>
            <a:r>
              <a:rPr lang="en-US" sz="2400" dirty="0" err="1"/>
              <a:t>đua</a:t>
            </a:r>
            <a:r>
              <a:rPr lang="en-US" sz="2400" dirty="0"/>
              <a:t> </a:t>
            </a:r>
            <a:r>
              <a:rPr lang="en-US" sz="2400" dirty="0" err="1"/>
              <a:t>xe</a:t>
            </a:r>
            <a:r>
              <a:rPr lang="en-US" sz="2400" dirty="0"/>
              <a:t> </a:t>
            </a:r>
            <a:r>
              <a:rPr lang="en-US" sz="2400" dirty="0" err="1"/>
              <a:t>đạp</a:t>
            </a:r>
            <a:r>
              <a:rPr lang="en-US" sz="2400" dirty="0"/>
              <a:t>, </a:t>
            </a:r>
            <a:r>
              <a:rPr lang="en-US" sz="2400" dirty="0" err="1"/>
              <a:t>kéo</a:t>
            </a:r>
            <a:r>
              <a:rPr lang="en-US" sz="2400" dirty="0"/>
              <a:t> co, </a:t>
            </a:r>
            <a:r>
              <a:rPr lang="en-US" sz="2400" dirty="0" err="1"/>
              <a:t>ném</a:t>
            </a:r>
            <a:r>
              <a:rPr lang="en-US" sz="2400" dirty="0"/>
              <a:t> </a:t>
            </a:r>
            <a:r>
              <a:rPr lang="en-US" sz="2400" dirty="0" err="1"/>
              <a:t>còn</a:t>
            </a:r>
            <a:r>
              <a:rPr lang="en-US" sz="2400" dirty="0"/>
              <a:t>, </a:t>
            </a:r>
            <a:r>
              <a:rPr lang="en-US" sz="2400" dirty="0" err="1"/>
              <a:t>cướp</a:t>
            </a:r>
            <a:r>
              <a:rPr lang="en-US" sz="2400" dirty="0"/>
              <a:t> </a:t>
            </a:r>
            <a:r>
              <a:rPr lang="en-US" sz="2400" dirty="0" err="1"/>
              <a:t>cờ</a:t>
            </a:r>
            <a:r>
              <a:rPr lang="en-US" sz="2400" dirty="0"/>
              <a:t>, </a:t>
            </a:r>
            <a:r>
              <a:rPr lang="en-US" sz="2400" dirty="0" err="1"/>
              <a:t>đánh</a:t>
            </a:r>
            <a:r>
              <a:rPr lang="en-US" sz="2400" dirty="0"/>
              <a:t> </a:t>
            </a:r>
            <a:r>
              <a:rPr lang="en-US" sz="2400" dirty="0" err="1"/>
              <a:t>đu</a:t>
            </a:r>
            <a:r>
              <a:rPr lang="en-US" sz="2400" dirty="0"/>
              <a:t>, </a:t>
            </a:r>
            <a:r>
              <a:rPr lang="en-US" sz="2400" dirty="0" err="1" smtClean="0"/>
              <a:t>thả</a:t>
            </a:r>
            <a:r>
              <a:rPr lang="en-US" sz="2400" dirty="0" smtClean="0"/>
              <a:t> </a:t>
            </a:r>
            <a:r>
              <a:rPr lang="en-US" sz="2400" dirty="0" err="1"/>
              <a:t>diều</a:t>
            </a:r>
            <a:r>
              <a:rPr lang="en-US" sz="2400" dirty="0"/>
              <a:t>, </a:t>
            </a:r>
            <a:r>
              <a:rPr lang="en-US" sz="2400" dirty="0" err="1"/>
              <a:t>chơi</a:t>
            </a:r>
            <a:r>
              <a:rPr lang="en-US" sz="2400" dirty="0"/>
              <a:t> </a:t>
            </a:r>
            <a:r>
              <a:rPr lang="en-US" sz="2400" dirty="0" err="1"/>
              <a:t>cờ</a:t>
            </a:r>
            <a:r>
              <a:rPr lang="en-US" sz="2400" dirty="0"/>
              <a:t> </a:t>
            </a:r>
            <a:r>
              <a:rPr lang="en-US" sz="2400" dirty="0" err="1"/>
              <a:t>tướng</a:t>
            </a:r>
            <a:r>
              <a:rPr lang="en-US" sz="2400" dirty="0"/>
              <a:t>, </a:t>
            </a:r>
            <a:r>
              <a:rPr lang="en-US" sz="2400" dirty="0" err="1"/>
              <a:t>chọi</a:t>
            </a:r>
            <a:r>
              <a:rPr lang="en-US" sz="2400" dirty="0"/>
              <a:t> </a:t>
            </a:r>
            <a:r>
              <a:rPr lang="en-US" sz="2400" dirty="0" err="1"/>
              <a:t>gà</a:t>
            </a:r>
            <a:r>
              <a:rPr lang="en-US" sz="2400" dirty="0"/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387341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32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3820147"/>
              </p:ext>
            </p:extLst>
          </p:nvPr>
        </p:nvGraphicFramePr>
        <p:xfrm>
          <a:off x="0" y="112857"/>
          <a:ext cx="9144000" cy="3468543"/>
        </p:xfrm>
        <a:graphic>
          <a:graphicData uri="http://schemas.openxmlformats.org/drawingml/2006/table">
            <a:tbl>
              <a:tblPr/>
              <a:tblGrid>
                <a:gridCol w="2566737"/>
                <a:gridCol w="6577263"/>
              </a:tblGrid>
              <a:tr h="1792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2667001" y="304800"/>
            <a:ext cx="6324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400" dirty="0" err="1" smtClean="0">
                <a:solidFill>
                  <a:srgbClr val="3333FF"/>
                </a:solidFill>
              </a:rPr>
              <a:t>Vận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động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viên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cầu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thủ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trọng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tài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huấn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luyện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viên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đấu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thủ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trọng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tài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biên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trọng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tài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chính</a:t>
            </a:r>
            <a:r>
              <a:rPr lang="en-US" sz="2400" dirty="0" smtClean="0">
                <a:solidFill>
                  <a:srgbClr val="3333FF"/>
                </a:solidFill>
              </a:rPr>
              <a:t>…</a:t>
            </a:r>
            <a:endParaRPr lang="en-US" sz="2400" dirty="0"/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667001" y="2181046"/>
            <a:ext cx="6324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400" dirty="0" err="1" smtClean="0">
                <a:solidFill>
                  <a:srgbClr val="3333FF"/>
                </a:solidFill>
              </a:rPr>
              <a:t>Bóng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đá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bóng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chuyền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bóng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rổ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bóng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ném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bóng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bầu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dục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bơi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lội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chạy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vượt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rào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nhảy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dù</a:t>
            </a:r>
            <a:r>
              <a:rPr lang="en-US" sz="2400" dirty="0" smtClean="0">
                <a:solidFill>
                  <a:srgbClr val="3333FF"/>
                </a:solidFill>
              </a:rPr>
              <a:t>…</a:t>
            </a:r>
            <a:endParaRPr lang="en-US" sz="2400" dirty="0"/>
          </a:p>
        </p:txBody>
      </p:sp>
      <p:graphicFrame>
        <p:nvGraphicFramePr>
          <p:cNvPr id="7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097936"/>
              </p:ext>
            </p:extLst>
          </p:nvPr>
        </p:nvGraphicFramePr>
        <p:xfrm>
          <a:off x="15240" y="3657600"/>
          <a:ext cx="9144000" cy="3200400"/>
        </p:xfrm>
        <a:graphic>
          <a:graphicData uri="http://schemas.openxmlformats.org/drawingml/2006/table">
            <a:tbl>
              <a:tblPr/>
              <a:tblGrid>
                <a:gridCol w="2566737"/>
                <a:gridCol w="6577263"/>
              </a:tblGrid>
              <a:tr h="1493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 Á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6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vùng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 Á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2667001" y="3810000"/>
            <a:ext cx="6324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400" dirty="0" smtClean="0">
                <a:solidFill>
                  <a:srgbClr val="3333FF"/>
                </a:solidFill>
              </a:rPr>
              <a:t>In-</a:t>
            </a:r>
            <a:r>
              <a:rPr lang="en-US" sz="2400" dirty="0" err="1" smtClean="0">
                <a:solidFill>
                  <a:srgbClr val="3333FF"/>
                </a:solidFill>
              </a:rPr>
              <a:t>đô</a:t>
            </a:r>
            <a:r>
              <a:rPr lang="en-US" sz="2400" dirty="0" smtClean="0">
                <a:solidFill>
                  <a:srgbClr val="3333FF"/>
                </a:solidFill>
              </a:rPr>
              <a:t>-</a:t>
            </a:r>
            <a:r>
              <a:rPr lang="en-US" sz="2400" dirty="0" err="1" smtClean="0">
                <a:solidFill>
                  <a:srgbClr val="3333FF"/>
                </a:solidFill>
              </a:rPr>
              <a:t>nê</a:t>
            </a:r>
            <a:r>
              <a:rPr lang="en-US" sz="2400" dirty="0" smtClean="0">
                <a:solidFill>
                  <a:srgbClr val="3333FF"/>
                </a:solidFill>
              </a:rPr>
              <a:t>-xi-a, Phi-</a:t>
            </a:r>
            <a:r>
              <a:rPr lang="en-US" sz="2400" dirty="0" err="1" smtClean="0">
                <a:solidFill>
                  <a:srgbClr val="3333FF"/>
                </a:solidFill>
              </a:rPr>
              <a:t>líp</a:t>
            </a:r>
            <a:r>
              <a:rPr lang="en-US" sz="2400" dirty="0" smtClean="0">
                <a:solidFill>
                  <a:srgbClr val="3333FF"/>
                </a:solidFill>
              </a:rPr>
              <a:t>-pin, Ma-</a:t>
            </a:r>
            <a:r>
              <a:rPr lang="en-US" sz="2400" dirty="0" err="1" smtClean="0">
                <a:solidFill>
                  <a:srgbClr val="3333FF"/>
                </a:solidFill>
              </a:rPr>
              <a:t>lai</a:t>
            </a:r>
            <a:r>
              <a:rPr lang="en-US" sz="2400" dirty="0" smtClean="0">
                <a:solidFill>
                  <a:srgbClr val="3333FF"/>
                </a:solidFill>
              </a:rPr>
              <a:t>-xi-a, </a:t>
            </a:r>
            <a:r>
              <a:rPr lang="en-US" sz="2400" dirty="0" err="1" smtClean="0">
                <a:solidFill>
                  <a:srgbClr val="3333FF"/>
                </a:solidFill>
              </a:rPr>
              <a:t>Xin-ga-po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Bru-nây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Thái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Lan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Lào</a:t>
            </a:r>
            <a:r>
              <a:rPr lang="en-US" sz="2400" dirty="0" smtClean="0">
                <a:solidFill>
                  <a:srgbClr val="3333FF"/>
                </a:solidFill>
              </a:rPr>
              <a:t>, Cam-</a:t>
            </a:r>
            <a:r>
              <a:rPr lang="en-US" sz="2400" dirty="0" err="1" smtClean="0">
                <a:solidFill>
                  <a:srgbClr val="3333FF"/>
                </a:solidFill>
              </a:rPr>
              <a:t>pu</a:t>
            </a:r>
            <a:r>
              <a:rPr lang="en-US" sz="2400" dirty="0" smtClean="0">
                <a:solidFill>
                  <a:srgbClr val="3333FF"/>
                </a:solidFill>
              </a:rPr>
              <a:t>-chia, </a:t>
            </a:r>
            <a:r>
              <a:rPr lang="en-US" sz="2400" dirty="0" err="1" smtClean="0">
                <a:solidFill>
                  <a:srgbClr val="3333FF"/>
                </a:solidFill>
              </a:rPr>
              <a:t>Mi</a:t>
            </a:r>
            <a:r>
              <a:rPr lang="en-US" sz="2400" dirty="0" smtClean="0">
                <a:solidFill>
                  <a:srgbClr val="3333FF"/>
                </a:solidFill>
              </a:rPr>
              <a:t>-an-ma, </a:t>
            </a:r>
            <a:r>
              <a:rPr lang="en-US" sz="2400" dirty="0" err="1" smtClean="0">
                <a:solidFill>
                  <a:srgbClr val="3333FF"/>
                </a:solidFill>
              </a:rPr>
              <a:t>Đông</a:t>
            </a:r>
            <a:r>
              <a:rPr lang="en-US" sz="2400" dirty="0" smtClean="0">
                <a:solidFill>
                  <a:srgbClr val="3333FF"/>
                </a:solidFill>
              </a:rPr>
              <a:t> Ti-</a:t>
            </a:r>
            <a:r>
              <a:rPr lang="en-US" sz="2400" dirty="0" err="1" smtClean="0">
                <a:solidFill>
                  <a:srgbClr val="3333FF"/>
                </a:solidFill>
              </a:rPr>
              <a:t>mo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Việt</a:t>
            </a:r>
            <a:r>
              <a:rPr lang="en-US" sz="2400" dirty="0" smtClean="0">
                <a:solidFill>
                  <a:srgbClr val="3333FF"/>
                </a:solidFill>
              </a:rPr>
              <a:t> Nam.</a:t>
            </a:r>
            <a:endParaRPr lang="en-US" sz="2400" dirty="0"/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2636521" y="5257800"/>
            <a:ext cx="6324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400" dirty="0" err="1" smtClean="0">
                <a:solidFill>
                  <a:srgbClr val="3333FF"/>
                </a:solidFill>
              </a:rPr>
              <a:t>Ấn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Độ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Trung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Quốc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Nhật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Bản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Anh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Pháp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Mỹ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Nga</a:t>
            </a:r>
            <a:r>
              <a:rPr lang="en-US" sz="2400" dirty="0" smtClean="0">
                <a:solidFill>
                  <a:srgbClr val="3333FF"/>
                </a:solidFill>
              </a:rPr>
              <a:t>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549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92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24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7737084"/>
              </p:ext>
            </p:extLst>
          </p:nvPr>
        </p:nvGraphicFramePr>
        <p:xfrm>
          <a:off x="0" y="112857"/>
          <a:ext cx="9144000" cy="5221143"/>
        </p:xfrm>
        <a:graphic>
          <a:graphicData uri="http://schemas.openxmlformats.org/drawingml/2006/table">
            <a:tbl>
              <a:tblPr/>
              <a:tblGrid>
                <a:gridCol w="2566737"/>
                <a:gridCol w="6577263"/>
              </a:tblGrid>
              <a:tr h="2401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giàu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2667001" y="304800"/>
            <a:ext cx="6324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400" dirty="0" err="1" smtClean="0">
                <a:solidFill>
                  <a:srgbClr val="3333FF"/>
                </a:solidFill>
              </a:rPr>
              <a:t>Mưa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bão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gió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nắng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hạn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hán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lũ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lụt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cơn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dông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gió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xoáy</a:t>
            </a:r>
            <a:r>
              <a:rPr lang="en-US" sz="2400" dirty="0" smtClean="0">
                <a:solidFill>
                  <a:srgbClr val="3333FF"/>
                </a:solidFill>
              </a:rPr>
              <a:t>…</a:t>
            </a:r>
            <a:endParaRPr lang="en-US" sz="2400" dirty="0"/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667001" y="2971800"/>
            <a:ext cx="6324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400" dirty="0" err="1" smtClean="0">
                <a:solidFill>
                  <a:srgbClr val="3333FF"/>
                </a:solidFill>
              </a:rPr>
              <a:t>Xây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dựng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nhà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cửa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trồng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cây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đắp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đê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đào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kênh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trồng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rừng</a:t>
            </a:r>
            <a:r>
              <a:rPr lang="en-US" sz="2400" dirty="0" smtClean="0">
                <a:solidFill>
                  <a:srgbClr val="3333FF"/>
                </a:solidFill>
              </a:rPr>
              <a:t>, </a:t>
            </a:r>
            <a:r>
              <a:rPr lang="en-US" sz="2400" dirty="0" err="1" smtClean="0">
                <a:solidFill>
                  <a:srgbClr val="3333FF"/>
                </a:solidFill>
              </a:rPr>
              <a:t>bảo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vệ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động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vật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hoang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dã</a:t>
            </a:r>
            <a:r>
              <a:rPr lang="en-US" sz="2400" dirty="0" smtClean="0">
                <a:solidFill>
                  <a:srgbClr val="3333FF"/>
                </a:solidFill>
              </a:rPr>
              <a:t>…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950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poohframe458hp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610600" cy="6149975"/>
          </a:xfrm>
          <a:prstGeom prst="rect">
            <a:avLst/>
          </a:prstGeom>
          <a:noFill/>
        </p:spPr>
      </p:pic>
      <p:sp>
        <p:nvSpPr>
          <p:cNvPr id="41987" name="Text Box 3"/>
          <p:cNvSpPr txBox="1">
            <a:spLocks noChangeArrowheads="1"/>
          </p:cNvSpPr>
          <p:nvPr/>
        </p:nvSpPr>
        <p:spPr bwMode="auto">
          <a:xfrm rot="-283091">
            <a:off x="2438400" y="2667000"/>
            <a:ext cx="472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u="sng" dirty="0" err="1">
                <a:latin typeface="Times New Roman" pitchFamily="18" charset="0"/>
              </a:rPr>
              <a:t>Dặn</a:t>
            </a:r>
            <a:r>
              <a:rPr lang="en-US" sz="5400" b="1" u="sng" dirty="0">
                <a:latin typeface="Times New Roman" pitchFamily="18" charset="0"/>
              </a:rPr>
              <a:t> </a:t>
            </a:r>
            <a:r>
              <a:rPr lang="en-US" sz="5400" b="1" u="sng" dirty="0" err="1">
                <a:latin typeface="Times New Roman" pitchFamily="18" charset="0"/>
              </a:rPr>
              <a:t>dò</a:t>
            </a:r>
            <a:r>
              <a:rPr lang="en-US" sz="5400" b="1" u="sng" dirty="0">
                <a:latin typeface="Times New Roman" pitchFamily="18" charset="0"/>
              </a:rPr>
              <a:t>:</a:t>
            </a:r>
            <a:endParaRPr lang="en-US" sz="5400" b="1" dirty="0">
              <a:solidFill>
                <a:schemeClr val="hlin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78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64" name="Picture 16" descr="T&amp;T Mobile (21).gif"/>
          <p:cNvPicPr>
            <a:picLocks noChangeAspect="1"/>
          </p:cNvPicPr>
          <p:nvPr/>
        </p:nvPicPr>
        <p:blipFill>
          <a:blip r:embed="rId4">
            <a:lum bright="10000"/>
          </a:blip>
          <a:srcRect l="5830" t="13953" r="7872" b="5426"/>
          <a:stretch>
            <a:fillRect/>
          </a:stretch>
        </p:blipFill>
        <p:spPr bwMode="auto">
          <a:xfrm>
            <a:off x="0" y="-187325"/>
            <a:ext cx="9358313" cy="704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3" name="Picture 12" descr="Picture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9050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4" name="Picture 13" descr="Picture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V="1">
            <a:off x="0" y="5089525"/>
            <a:ext cx="27432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Picture 14" descr="Picture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 flipV="1">
            <a:off x="6553200" y="5089525"/>
            <a:ext cx="25908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6" name="Picture 15" descr="Picture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7467600" y="63500"/>
            <a:ext cx="1676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~PP63261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8656638" y="63706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90724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18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Microsoft Office PowerPoint</Application>
  <PresentationFormat>On-screen Show (4:3)</PresentationFormat>
  <Paragraphs>29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BKV</dc:creator>
  <cp:lastModifiedBy>BKV</cp:lastModifiedBy>
  <cp:revision>1</cp:revision>
  <dcterms:created xsi:type="dcterms:W3CDTF">2022-05-24T05:18:27Z</dcterms:created>
  <dcterms:modified xsi:type="dcterms:W3CDTF">2022-05-24T05:19:24Z</dcterms:modified>
</cp:coreProperties>
</file>