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316" r:id="rId3"/>
    <p:sldId id="258" r:id="rId4"/>
    <p:sldId id="317" r:id="rId5"/>
    <p:sldId id="256" r:id="rId6"/>
    <p:sldId id="306" r:id="rId7"/>
    <p:sldId id="259" r:id="rId8"/>
    <p:sldId id="307" r:id="rId9"/>
    <p:sldId id="308" r:id="rId10"/>
    <p:sldId id="309" r:id="rId11"/>
    <p:sldId id="310" r:id="rId12"/>
    <p:sldId id="311" r:id="rId13"/>
    <p:sldId id="314" r:id="rId14"/>
    <p:sldId id="312" r:id="rId15"/>
    <p:sldId id="313" r:id="rId16"/>
    <p:sldId id="319" r:id="rId17"/>
    <p:sldId id="315" r:id="rId18"/>
    <p:sldId id="318" r:id="rId19"/>
  </p:sldIdLst>
  <p:sldSz cx="12192000" cy="6858000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DD4E"/>
    <a:srgbClr val="93E312"/>
    <a:srgbClr val="FC7081"/>
    <a:srgbClr val="FF8383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52"/>
      </p:cViewPr>
      <p:guideLst>
        <p:guide orient="horz" pos="2189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72ED-52F7-411D-A2D5-5F3D29E3ED4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9374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6C6147-3E15-4361-AACB-63746785699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81810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ga HN - ga Hàng Cỏ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7\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아초_C\ah\템플릿작업\템플릿_27\png\13.png"/>
          <p:cNvPicPr>
            <a:picLocks noChangeAspect="1"/>
          </p:cNvPicPr>
          <p:nvPr userDrawn="1"/>
        </p:nvPicPr>
        <p:blipFill>
          <a:blip r:embed="rId2"/>
          <a:srcRect l="7675" t="2452" r="11684" b="3387"/>
          <a:stretch>
            <a:fillRect/>
          </a:stretch>
        </p:blipFill>
        <p:spPr>
          <a:xfrm>
            <a:off x="143933" y="6134100"/>
            <a:ext cx="1534584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D:\아초_C\ah\템플릿작업\템플릿_27\png\14.png"/>
          <p:cNvPicPr>
            <a:picLocks noChangeAspect="1"/>
          </p:cNvPicPr>
          <p:nvPr userDrawn="1"/>
        </p:nvPicPr>
        <p:blipFill>
          <a:blip r:embed="rId3"/>
          <a:srcRect t="3104" r="16449" b="15086"/>
          <a:stretch>
            <a:fillRect/>
          </a:stretch>
        </p:blipFill>
        <p:spPr>
          <a:xfrm>
            <a:off x="11040533" y="0"/>
            <a:ext cx="1151467" cy="89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D17E-79CE-47A3-BA6E-BA954DBE6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1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99508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33" y="309563"/>
            <a:ext cx="2863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2076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5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6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105246" y="130529"/>
            <a:ext cx="4322373" cy="11723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 Box 7187"/>
          <p:cNvSpPr txBox="1"/>
          <p:nvPr/>
        </p:nvSpPr>
        <p:spPr>
          <a:xfrm>
            <a:off x="1199456" y="2057399"/>
            <a:ext cx="100662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kết quả và ý nghĩa của cuộc phản công ở kinh 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Huế?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7186"/>
          <p:cNvSpPr txBox="1"/>
          <p:nvPr/>
        </p:nvSpPr>
        <p:spPr>
          <a:xfrm>
            <a:off x="1320974" y="3897051"/>
            <a:ext cx="1010902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2: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Cần vương có tác dụng gì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3491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922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20" y="6057265"/>
            <a:ext cx="401764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 Tràng Tiền- Hà Nội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105" y="464185"/>
            <a:ext cx="7301230" cy="3554730"/>
            <a:chOff x="580" y="277"/>
            <a:chExt cx="11498" cy="5598"/>
          </a:xfrm>
        </p:grpSpPr>
        <p:pic>
          <p:nvPicPr>
            <p:cNvPr id="2" name="Picture 1" descr="pngegg (44)"/>
            <p:cNvPicPr>
              <a:picLocks noChangeAspect="1"/>
            </p:cNvPicPr>
            <p:nvPr/>
          </p:nvPicPr>
          <p:blipFill>
            <a:blip r:embed="rId2"/>
            <a:srcRect t="51601" r="48754"/>
            <a:stretch>
              <a:fillRect/>
            </a:stretch>
          </p:blipFill>
          <p:spPr>
            <a:xfrm rot="21300000">
              <a:off x="580" y="277"/>
              <a:ext cx="11498" cy="5599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889" y="2452"/>
              <a:ext cx="7777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Trước khi thực dân Pháp xâm lược, xã hội Việt Nam có </a:t>
              </a:r>
            </a:p>
            <a:p>
              <a:pPr algn="ctr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những tầng lớp n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o?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55510" t="18111" r="-583"/>
          <a:stretch>
            <a:fillRect/>
          </a:stretch>
        </p:blipFill>
        <p:spPr>
          <a:xfrm>
            <a:off x="4043680" y="4042410"/>
            <a:ext cx="1957070" cy="2472055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r="8585" b="6850"/>
          <a:stretch>
            <a:fillRect/>
          </a:stretch>
        </p:blipFill>
        <p:spPr>
          <a:xfrm>
            <a:off x="6635750" y="4041140"/>
            <a:ext cx="2407285" cy="2472690"/>
          </a:xfrm>
          <a:prstGeom prst="round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955165" y="4905375"/>
            <a:ext cx="2031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địa chủ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phong ki</a:t>
            </a:r>
            <a:r>
              <a:rPr lang="en-US" sz="2400" dirty="0"/>
              <a:t>ến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156065" y="5049520"/>
            <a:ext cx="203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nông dân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71475" y="260985"/>
            <a:ext cx="114211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2.Những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đổi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vê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̀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xã hội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Việt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Nam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cuối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kỉ XIX-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đầu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kỉ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XX.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205" y="-220980"/>
            <a:ext cx="7509510" cy="4018915"/>
            <a:chOff x="611" y="-115"/>
            <a:chExt cx="11826" cy="6329"/>
          </a:xfrm>
        </p:grpSpPr>
        <p:pic>
          <p:nvPicPr>
            <p:cNvPr id="2" name="Picture 1" descr="pngegg (44)"/>
            <p:cNvPicPr>
              <a:picLocks noChangeAspect="1"/>
            </p:cNvPicPr>
            <p:nvPr/>
          </p:nvPicPr>
          <p:blipFill>
            <a:blip r:embed="rId2"/>
            <a:srcRect t="51601" r="48754"/>
            <a:stretch>
              <a:fillRect/>
            </a:stretch>
          </p:blipFill>
          <p:spPr>
            <a:xfrm rot="21060000">
              <a:off x="611" y="-115"/>
              <a:ext cx="11826" cy="6329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719" y="2113"/>
              <a:ext cx="8219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Sau khi thực dân Pháp đặt ách thống trị ở Việt Nam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xã hội 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 gì thay đổi, có thêm những tầng lớp mới nào ?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1" name="Text Box 10"/>
          <p:cNvSpPr txBox="1"/>
          <p:nvPr/>
        </p:nvSpPr>
        <p:spPr>
          <a:xfrm>
            <a:off x="2148840" y="3609340"/>
            <a:ext cx="9751060" cy="3153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Sau khi thực dân Pháp đặt ách thống trị ở Việt Nam, sự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xuất hiện của các ng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 kinh tế mới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kéo theo sự thay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 của xã hội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Bộ máy cai trị thuộc địa hình th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nh, th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thị phát triển, buôn bán mở mang l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xuất hiện các tầng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lớp mới 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như: 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viên chức, trí thức, chủ xưởng nhỏ, đặc biệt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giai cấp công nhân.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agesCAQMAQ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260985"/>
            <a:ext cx="5741670" cy="606679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 Box 1"/>
          <p:cNvSpPr txBox="1"/>
          <p:nvPr/>
        </p:nvSpPr>
        <p:spPr>
          <a:xfrm>
            <a:off x="6275705" y="944880"/>
            <a:ext cx="56400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Việt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cuối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thê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́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XIX - đầu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XX.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48095" y="2456815"/>
            <a:ext cx="571881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Nông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bị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mất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ruộng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đất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nghèo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xí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đồn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điền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đồng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rẻ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đờ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sống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cù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4465" y="6201410"/>
            <a:ext cx="5939790" cy="504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Nông dân Việt Nam trong thời Pháp thuộc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348095" y="4725035"/>
            <a:ext cx="5798185" cy="202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Do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Nam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thần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bức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lột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trở thành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lự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lãnh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sự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phóng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2" descr="D:\아초_C\ah\템플릿작업\템플릿_27\png\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95"/>
            <a:ext cx="12197080" cy="7119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2423795" y="2637155"/>
            <a:ext cx="8264525" cy="362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cuối thế kỉ XIX, thực dân Pháp tăng cường khai</a:t>
            </a:r>
          </a:p>
          <a:p>
            <a:pPr marL="342900" indent="-342900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mỏ, lập các 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máy, đồn điền để vơ vét t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nguyên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bóc lột nhân dân ta.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Sự xuất hiện các 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kinh tế mới đã tạo ra những</a:t>
            </a:r>
          </a:p>
          <a:p>
            <a:pPr marL="342900" indent="-342900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 đổi trong xã hội Việt Nam: các giai cấp, tầng lớp </a:t>
            </a:r>
          </a:p>
          <a:p>
            <a:pPr marL="342900" indent="-342900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 ra đời như công nhân, chủ xưởng, 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buôn, viên </a:t>
            </a:r>
          </a:p>
          <a:p>
            <a:pPr marL="342900" indent="-342900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chức, trí thức,...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111750" y="1196975"/>
            <a:ext cx="288925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"/>
            <a:ext cx="12219215" cy="684276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200151" y="2276475"/>
            <a:ext cx="9359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8667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/>
          <p:nvPr/>
        </p:nvSpPr>
        <p:spPr>
          <a:xfrm>
            <a:off x="5254625" y="232981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44" name="Rectangle 4"/>
          <p:cNvSpPr/>
          <p:nvPr/>
        </p:nvSpPr>
        <p:spPr>
          <a:xfrm>
            <a:off x="5254625" y="290258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5445" name="Rectangle 5"/>
          <p:cNvSpPr/>
          <p:nvPr/>
        </p:nvSpPr>
        <p:spPr>
          <a:xfrm>
            <a:off x="5254625" y="404749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45446" name="Rectangle 6"/>
          <p:cNvSpPr/>
          <p:nvPr/>
        </p:nvSpPr>
        <p:spPr>
          <a:xfrm>
            <a:off x="5254625" y="347535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45447" name="Rectangle 7"/>
          <p:cNvSpPr/>
          <p:nvPr/>
        </p:nvSpPr>
        <p:spPr>
          <a:xfrm>
            <a:off x="5254625" y="519303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448" name="Rectangle 8"/>
          <p:cNvSpPr/>
          <p:nvPr/>
        </p:nvSpPr>
        <p:spPr>
          <a:xfrm>
            <a:off x="5254625" y="462026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445450" name="Rectangle 10"/>
          <p:cNvSpPr/>
          <p:nvPr/>
        </p:nvSpPr>
        <p:spPr>
          <a:xfrm>
            <a:off x="713994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54" name="Rectangle 14"/>
          <p:cNvSpPr/>
          <p:nvPr/>
        </p:nvSpPr>
        <p:spPr>
          <a:xfrm>
            <a:off x="588327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45455" name="Rectangle 15"/>
          <p:cNvSpPr/>
          <p:nvPr/>
        </p:nvSpPr>
        <p:spPr>
          <a:xfrm>
            <a:off x="651129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456" name="Rectangle 16"/>
          <p:cNvSpPr/>
          <p:nvPr/>
        </p:nvSpPr>
        <p:spPr>
          <a:xfrm>
            <a:off x="902525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445457" name="Rectangle 17"/>
          <p:cNvSpPr/>
          <p:nvPr/>
        </p:nvSpPr>
        <p:spPr>
          <a:xfrm>
            <a:off x="776859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58" name="Rectangle 18"/>
          <p:cNvSpPr/>
          <p:nvPr/>
        </p:nvSpPr>
        <p:spPr>
          <a:xfrm>
            <a:off x="839660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445459" name="Rectangle 19"/>
          <p:cNvSpPr/>
          <p:nvPr/>
        </p:nvSpPr>
        <p:spPr>
          <a:xfrm>
            <a:off x="965327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1" name="Rectangle 21"/>
          <p:cNvSpPr/>
          <p:nvPr/>
        </p:nvSpPr>
        <p:spPr>
          <a:xfrm>
            <a:off x="5883275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2" name="Rectangle 22"/>
          <p:cNvSpPr/>
          <p:nvPr/>
        </p:nvSpPr>
        <p:spPr>
          <a:xfrm>
            <a:off x="462597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463" name="Rectangle 23"/>
          <p:cNvSpPr/>
          <p:nvPr/>
        </p:nvSpPr>
        <p:spPr>
          <a:xfrm>
            <a:off x="211264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4" name="Rectangle 24"/>
          <p:cNvSpPr/>
          <p:nvPr/>
        </p:nvSpPr>
        <p:spPr>
          <a:xfrm>
            <a:off x="3997960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45465" name="Rectangle 25"/>
          <p:cNvSpPr/>
          <p:nvPr/>
        </p:nvSpPr>
        <p:spPr>
          <a:xfrm>
            <a:off x="274129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66" name="Rectangle 26"/>
          <p:cNvSpPr/>
          <p:nvPr/>
        </p:nvSpPr>
        <p:spPr>
          <a:xfrm>
            <a:off x="3369310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445467" name="Rectangle 27"/>
          <p:cNvSpPr/>
          <p:nvPr/>
        </p:nvSpPr>
        <p:spPr>
          <a:xfrm>
            <a:off x="651129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Ề</a:t>
            </a:r>
          </a:p>
        </p:txBody>
      </p:sp>
      <p:sp>
        <p:nvSpPr>
          <p:cNvPr id="445468" name="Rectangle 28"/>
          <p:cNvSpPr/>
          <p:nvPr/>
        </p:nvSpPr>
        <p:spPr>
          <a:xfrm>
            <a:off x="5883275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469" name="Rectangle 29"/>
          <p:cNvSpPr/>
          <p:nvPr/>
        </p:nvSpPr>
        <p:spPr>
          <a:xfrm>
            <a:off x="399796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Ồ</a:t>
            </a:r>
          </a:p>
        </p:txBody>
      </p:sp>
      <p:sp>
        <p:nvSpPr>
          <p:cNvPr id="445470" name="Rectangle 30"/>
          <p:cNvSpPr/>
          <p:nvPr/>
        </p:nvSpPr>
        <p:spPr>
          <a:xfrm>
            <a:off x="4625975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71" name="Rectangle 31"/>
          <p:cNvSpPr/>
          <p:nvPr/>
        </p:nvSpPr>
        <p:spPr>
          <a:xfrm>
            <a:off x="336931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45477" name="Rectangle 37"/>
          <p:cNvSpPr/>
          <p:nvPr/>
        </p:nvSpPr>
        <p:spPr>
          <a:xfrm>
            <a:off x="462597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5479" name="Rectangle 39"/>
          <p:cNvSpPr/>
          <p:nvPr/>
        </p:nvSpPr>
        <p:spPr>
          <a:xfrm>
            <a:off x="588327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0" name="Rectangle 40"/>
          <p:cNvSpPr/>
          <p:nvPr/>
        </p:nvSpPr>
        <p:spPr>
          <a:xfrm>
            <a:off x="651129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81" name="Rectangle 41"/>
          <p:cNvSpPr/>
          <p:nvPr/>
        </p:nvSpPr>
        <p:spPr>
          <a:xfrm>
            <a:off x="776859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82" name="Rectangle 42"/>
          <p:cNvSpPr/>
          <p:nvPr/>
        </p:nvSpPr>
        <p:spPr>
          <a:xfrm>
            <a:off x="713994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3" name="Rectangle 43"/>
          <p:cNvSpPr/>
          <p:nvPr/>
        </p:nvSpPr>
        <p:spPr>
          <a:xfrm>
            <a:off x="776859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45486" name="Rectangle 46"/>
          <p:cNvSpPr/>
          <p:nvPr/>
        </p:nvSpPr>
        <p:spPr>
          <a:xfrm>
            <a:off x="588327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7" name="Rectangle 47"/>
          <p:cNvSpPr/>
          <p:nvPr/>
        </p:nvSpPr>
        <p:spPr>
          <a:xfrm>
            <a:off x="651129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99" name="AutoShape 59"/>
          <p:cNvSpPr/>
          <p:nvPr/>
        </p:nvSpPr>
        <p:spPr>
          <a:xfrm>
            <a:off x="3893185" y="242506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45500" name="AutoShape 60"/>
          <p:cNvSpPr/>
          <p:nvPr/>
        </p:nvSpPr>
        <p:spPr>
          <a:xfrm>
            <a:off x="3159760" y="299783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5502" name="AutoShape 62"/>
          <p:cNvSpPr/>
          <p:nvPr/>
        </p:nvSpPr>
        <p:spPr>
          <a:xfrm>
            <a:off x="2636520" y="414337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45503" name="AutoShape 63"/>
          <p:cNvSpPr/>
          <p:nvPr/>
        </p:nvSpPr>
        <p:spPr>
          <a:xfrm>
            <a:off x="3578860" y="471614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45504" name="AutoShape 64"/>
          <p:cNvSpPr/>
          <p:nvPr/>
        </p:nvSpPr>
        <p:spPr>
          <a:xfrm>
            <a:off x="3264535" y="5288280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45515" name="Rectangle 75"/>
          <p:cNvSpPr/>
          <p:nvPr/>
        </p:nvSpPr>
        <p:spPr>
          <a:xfrm>
            <a:off x="5254625" y="175704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16" name="AutoShape 76"/>
          <p:cNvSpPr/>
          <p:nvPr/>
        </p:nvSpPr>
        <p:spPr>
          <a:xfrm>
            <a:off x="2007870" y="184467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5517" name="Rectangle 77"/>
          <p:cNvSpPr/>
          <p:nvPr/>
        </p:nvSpPr>
        <p:spPr>
          <a:xfrm>
            <a:off x="274129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445518" name="Rectangle 78"/>
          <p:cNvSpPr/>
          <p:nvPr/>
        </p:nvSpPr>
        <p:spPr>
          <a:xfrm>
            <a:off x="336931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19" name="Rectangle 79"/>
          <p:cNvSpPr/>
          <p:nvPr/>
        </p:nvSpPr>
        <p:spPr>
          <a:xfrm>
            <a:off x="399796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5520" name="Rectangle 80"/>
          <p:cNvSpPr/>
          <p:nvPr/>
        </p:nvSpPr>
        <p:spPr>
          <a:xfrm>
            <a:off x="462597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521" name="Rectangle 81"/>
          <p:cNvSpPr/>
          <p:nvPr/>
        </p:nvSpPr>
        <p:spPr>
          <a:xfrm>
            <a:off x="651129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522" name="Rectangle 82"/>
          <p:cNvSpPr/>
          <p:nvPr/>
        </p:nvSpPr>
        <p:spPr>
          <a:xfrm>
            <a:off x="588327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23" name="Rectangle 83"/>
          <p:cNvSpPr/>
          <p:nvPr/>
        </p:nvSpPr>
        <p:spPr>
          <a:xfrm>
            <a:off x="713994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5527" name="Rectangle 87"/>
          <p:cNvSpPr/>
          <p:nvPr/>
        </p:nvSpPr>
        <p:spPr>
          <a:xfrm>
            <a:off x="462597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445529" name="Rectangle 89"/>
          <p:cNvSpPr/>
          <p:nvPr/>
        </p:nvSpPr>
        <p:spPr>
          <a:xfrm>
            <a:off x="4625975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30" name="Rectangle 90"/>
          <p:cNvSpPr/>
          <p:nvPr/>
        </p:nvSpPr>
        <p:spPr>
          <a:xfrm>
            <a:off x="3997960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35" name="Rectangle 95"/>
          <p:cNvSpPr/>
          <p:nvPr/>
        </p:nvSpPr>
        <p:spPr>
          <a:xfrm>
            <a:off x="713994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537" name="Rectangle 97"/>
          <p:cNvSpPr/>
          <p:nvPr/>
        </p:nvSpPr>
        <p:spPr>
          <a:xfrm>
            <a:off x="462597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445538" name="Rectangle 98"/>
          <p:cNvSpPr/>
          <p:nvPr/>
        </p:nvSpPr>
        <p:spPr>
          <a:xfrm>
            <a:off x="839660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Ê</a:t>
            </a:r>
          </a:p>
        </p:txBody>
      </p:sp>
      <p:sp>
        <p:nvSpPr>
          <p:cNvPr id="445539" name="Rectangle 99"/>
          <p:cNvSpPr/>
          <p:nvPr/>
        </p:nvSpPr>
        <p:spPr>
          <a:xfrm>
            <a:off x="902525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540" name="Rectangle 100"/>
          <p:cNvSpPr/>
          <p:nvPr/>
        </p:nvSpPr>
        <p:spPr>
          <a:xfrm>
            <a:off x="399796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41" name="Rectangle 101"/>
          <p:cNvSpPr/>
          <p:nvPr/>
        </p:nvSpPr>
        <p:spPr>
          <a:xfrm>
            <a:off x="713994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" name="Rectangle 42"/>
          <p:cNvSpPr/>
          <p:nvPr/>
        </p:nvSpPr>
        <p:spPr>
          <a:xfrm>
            <a:off x="839660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3" name="Rectangle 42"/>
          <p:cNvSpPr/>
          <p:nvPr/>
        </p:nvSpPr>
        <p:spPr>
          <a:xfrm>
            <a:off x="902525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 useBgFill="1">
        <p:nvSpPr>
          <p:cNvPr id="5" name="Rectangles 4"/>
          <p:cNvSpPr/>
          <p:nvPr/>
        </p:nvSpPr>
        <p:spPr>
          <a:xfrm>
            <a:off x="3838892" y="1178560"/>
            <a:ext cx="417258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chơi</a:t>
            </a:r>
            <a:endParaRPr lang="en-US" altLang="zh-CN" sz="4800" b="1" dirty="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100000">
                    <a:srgbClr val="FF8383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kì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diệu</a:t>
            </a:r>
            <a:endParaRPr lang="en-US" altLang="zh-CN" sz="4800" b="1" dirty="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100000">
                    <a:srgbClr val="FF8383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45501" name="AutoShape 61"/>
          <p:cNvSpPr/>
          <p:nvPr/>
        </p:nvSpPr>
        <p:spPr>
          <a:xfrm>
            <a:off x="1496060" y="3592830"/>
            <a:ext cx="511810" cy="38481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67560" y="5913120"/>
            <a:ext cx="10124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1: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8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một từ chỉ hoạt động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để thu lấy những nguồn lợi sẵn có trong thiên nhiên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48280" y="1757045"/>
            <a:ext cx="5027295" cy="572770"/>
            <a:chOff x="4316" y="2754"/>
            <a:chExt cx="7917" cy="902"/>
          </a:xfrm>
        </p:grpSpPr>
        <p:sp>
          <p:nvSpPr>
            <p:cNvPr id="15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83"/>
            <p:cNvSpPr/>
            <p:nvPr/>
          </p:nvSpPr>
          <p:spPr>
            <a:xfrm>
              <a:off x="1124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Text Box 23"/>
          <p:cNvSpPr txBox="1"/>
          <p:nvPr/>
        </p:nvSpPr>
        <p:spPr>
          <a:xfrm>
            <a:off x="2099310" y="5949315"/>
            <a:ext cx="9761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2: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9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từ chỉ chung các tài nguyên có trong lòng đất.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30420" y="2329180"/>
            <a:ext cx="5651500" cy="573405"/>
            <a:chOff x="7292" y="3668"/>
            <a:chExt cx="8900" cy="903"/>
          </a:xfrm>
        </p:grpSpPr>
        <p:grpSp>
          <p:nvGrpSpPr>
            <p:cNvPr id="25" name="Group 24"/>
            <p:cNvGrpSpPr/>
            <p:nvPr/>
          </p:nvGrpSpPr>
          <p:grpSpPr>
            <a:xfrm>
              <a:off x="7292" y="3668"/>
              <a:ext cx="7917" cy="902"/>
              <a:chOff x="4316" y="2754"/>
              <a:chExt cx="7917" cy="902"/>
            </a:xfrm>
          </p:grpSpPr>
          <p:sp>
            <p:nvSpPr>
              <p:cNvPr id="26" name="Rectangle 75"/>
              <p:cNvSpPr/>
              <p:nvPr/>
            </p:nvSpPr>
            <p:spPr>
              <a:xfrm>
                <a:off x="827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77"/>
              <p:cNvSpPr/>
              <p:nvPr/>
            </p:nvSpPr>
            <p:spPr>
              <a:xfrm>
                <a:off x="4316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Rectangle 78"/>
              <p:cNvSpPr/>
              <p:nvPr/>
            </p:nvSpPr>
            <p:spPr>
              <a:xfrm>
                <a:off x="530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Rectangle 79"/>
              <p:cNvSpPr/>
              <p:nvPr/>
            </p:nvSpPr>
            <p:spPr>
              <a:xfrm>
                <a:off x="629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Rectangle 80"/>
              <p:cNvSpPr/>
              <p:nvPr/>
            </p:nvSpPr>
            <p:spPr>
              <a:xfrm>
                <a:off x="728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81"/>
              <p:cNvSpPr/>
              <p:nvPr/>
            </p:nvSpPr>
            <p:spPr>
              <a:xfrm>
                <a:off x="1025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82"/>
              <p:cNvSpPr/>
              <p:nvPr/>
            </p:nvSpPr>
            <p:spPr>
              <a:xfrm>
                <a:off x="926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83"/>
              <p:cNvSpPr/>
              <p:nvPr/>
            </p:nvSpPr>
            <p:spPr>
              <a:xfrm>
                <a:off x="1124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Rectangle 83"/>
            <p:cNvSpPr/>
            <p:nvPr/>
          </p:nvSpPr>
          <p:spPr>
            <a:xfrm>
              <a:off x="15202" y="3669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97960" y="2902585"/>
            <a:ext cx="2513330" cy="572770"/>
            <a:chOff x="4316" y="2754"/>
            <a:chExt cx="3958" cy="902"/>
          </a:xfrm>
        </p:grpSpPr>
        <p:sp>
          <p:nvSpPr>
            <p:cNvPr id="39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" name="Text Box 46"/>
          <p:cNvSpPr txBox="1"/>
          <p:nvPr/>
        </p:nvSpPr>
        <p:spPr>
          <a:xfrm>
            <a:off x="2106295" y="5948680"/>
            <a:ext cx="989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3: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4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một loại khoáng sản có màu đen. (Có nhiều ở Quảng Ninh)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2154555" y="5985510"/>
            <a:ext cx="97066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4: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6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Một trong những công trình thực dân Pháp xây dựng vào cuối thế kỉ 19 - đầu thế kỉ 20.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10105" y="3475355"/>
            <a:ext cx="3770630" cy="572770"/>
            <a:chOff x="4316" y="2754"/>
            <a:chExt cx="5938" cy="902"/>
          </a:xfrm>
        </p:grpSpPr>
        <p:sp>
          <p:nvSpPr>
            <p:cNvPr id="50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76930" y="4047490"/>
            <a:ext cx="4398645" cy="572770"/>
            <a:chOff x="4316" y="2754"/>
            <a:chExt cx="6927" cy="902"/>
          </a:xfrm>
        </p:grpSpPr>
        <p:sp>
          <p:nvSpPr>
            <p:cNvPr id="66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0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4" name="Text Box 73"/>
          <p:cNvSpPr txBox="1"/>
          <p:nvPr/>
        </p:nvSpPr>
        <p:spPr>
          <a:xfrm>
            <a:off x="2099310" y="5913120"/>
            <a:ext cx="9330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5: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7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từ chỉ những vùng trồng cà phê, cao su thời Pháp.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626610" y="4620895"/>
            <a:ext cx="5027295" cy="572770"/>
            <a:chOff x="4316" y="2754"/>
            <a:chExt cx="7917" cy="902"/>
          </a:xfrm>
        </p:grpSpPr>
        <p:sp>
          <p:nvSpPr>
            <p:cNvPr id="84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1" name="Rectangle 83"/>
            <p:cNvSpPr/>
            <p:nvPr/>
          </p:nvSpPr>
          <p:spPr>
            <a:xfrm>
              <a:off x="1124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" name="Text Box 91"/>
          <p:cNvSpPr txBox="1"/>
          <p:nvPr/>
        </p:nvSpPr>
        <p:spPr>
          <a:xfrm>
            <a:off x="2171700" y="6093460"/>
            <a:ext cx="1092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6: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8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Một giai cấp xuất hiện nhiều thời Pháp.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997960" y="5192395"/>
            <a:ext cx="5655945" cy="572770"/>
            <a:chOff x="7292" y="3668"/>
            <a:chExt cx="8907" cy="902"/>
          </a:xfrm>
        </p:grpSpPr>
        <p:grpSp>
          <p:nvGrpSpPr>
            <p:cNvPr id="94" name="Group 93"/>
            <p:cNvGrpSpPr/>
            <p:nvPr/>
          </p:nvGrpSpPr>
          <p:grpSpPr>
            <a:xfrm>
              <a:off x="7292" y="3668"/>
              <a:ext cx="7917" cy="902"/>
              <a:chOff x="4316" y="2754"/>
              <a:chExt cx="7917" cy="902"/>
            </a:xfrm>
          </p:grpSpPr>
          <p:sp>
            <p:nvSpPr>
              <p:cNvPr id="95" name="Rectangle 75"/>
              <p:cNvSpPr/>
              <p:nvPr/>
            </p:nvSpPr>
            <p:spPr>
              <a:xfrm>
                <a:off x="827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Rectangle 77"/>
              <p:cNvSpPr/>
              <p:nvPr/>
            </p:nvSpPr>
            <p:spPr>
              <a:xfrm>
                <a:off x="4316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78"/>
              <p:cNvSpPr/>
              <p:nvPr/>
            </p:nvSpPr>
            <p:spPr>
              <a:xfrm>
                <a:off x="530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Rectangle 79"/>
              <p:cNvSpPr/>
              <p:nvPr/>
            </p:nvSpPr>
            <p:spPr>
              <a:xfrm>
                <a:off x="629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Rectangle 80"/>
              <p:cNvSpPr/>
              <p:nvPr/>
            </p:nvSpPr>
            <p:spPr>
              <a:xfrm>
                <a:off x="728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81"/>
              <p:cNvSpPr/>
              <p:nvPr/>
            </p:nvSpPr>
            <p:spPr>
              <a:xfrm>
                <a:off x="1025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Rectangle 82"/>
              <p:cNvSpPr/>
              <p:nvPr/>
            </p:nvSpPr>
            <p:spPr>
              <a:xfrm>
                <a:off x="926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Rectangle 83"/>
              <p:cNvSpPr/>
              <p:nvPr/>
            </p:nvSpPr>
            <p:spPr>
              <a:xfrm>
                <a:off x="1124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" name="Rectangle 83"/>
            <p:cNvSpPr/>
            <p:nvPr/>
          </p:nvSpPr>
          <p:spPr>
            <a:xfrm>
              <a:off x="15209" y="3668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4" name="Text Box 103"/>
          <p:cNvSpPr txBox="1"/>
          <p:nvPr/>
        </p:nvSpPr>
        <p:spPr>
          <a:xfrm>
            <a:off x="2154555" y="5877560"/>
            <a:ext cx="9926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7: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9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Cuối thế kỉ 19 - đầu thế kỉ 20,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hực dân Pháp vơ vét gì của nước ta?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5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5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4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5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5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5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5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5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45499" grpId="1" animBg="1"/>
      <p:bldP spid="445500" grpId="1" animBg="1"/>
      <p:bldP spid="445502" grpId="1" animBg="1"/>
      <p:bldP spid="445504" grpId="1" animBg="1"/>
      <p:bldP spid="445516" grpId="1" animBg="1"/>
      <p:bldP spid="445501" grpId="1" animBg="1"/>
      <p:bldP spid="6" grpId="0"/>
      <p:bldP spid="6" grpId="1"/>
      <p:bldP spid="24" grpId="0"/>
      <p:bldP spid="24" grpId="1"/>
      <p:bldP spid="24" grpId="2"/>
      <p:bldP spid="47" grpId="0"/>
      <p:bldP spid="47" grpId="1"/>
      <p:bldP spid="47" grpId="2"/>
      <p:bldP spid="48" grpId="0"/>
      <p:bldP spid="48" grpId="1"/>
      <p:bldP spid="48" grpId="2"/>
      <p:bldP spid="74" grpId="0"/>
      <p:bldP spid="74" grpId="1"/>
      <p:bldP spid="74" grpId="2"/>
      <p:bldP spid="92" grpId="0"/>
      <p:bldP spid="92" grpId="1"/>
      <p:bldP spid="92" grpId="2"/>
      <p:bldP spid="104" grpId="0"/>
      <p:bldP spid="104" grpId="1"/>
      <p:bldP spid="10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160982" y="488116"/>
            <a:ext cx="2553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1389" y="2456892"/>
            <a:ext cx="9911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Nêu sự thay đổi lớn của XH VN cuối thế kỉ XIX đầu thế kỉ XX?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1147783" y="2583352"/>
            <a:ext cx="228600" cy="257175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1226127" y="3751376"/>
            <a:ext cx="228600" cy="255588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75520" y="3540239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CBBS: Phan Bội Châu và phong trào Đông du</a:t>
            </a:r>
          </a:p>
        </p:txBody>
      </p:sp>
    </p:spTree>
    <p:extLst>
      <p:ext uri="{BB962C8B-B14F-4D97-AF65-F5344CB8AC3E}">
        <p14:creationId xmlns:p14="http://schemas.microsoft.com/office/powerpoint/2010/main" val="32818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아초_C\ah\템플릿작업\템플릿_27\png\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5653"/>
            <a:ext cx="12219940" cy="7506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D:\아초_C\ah\템플릿작업\템플릿_27\png\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60" y="980758"/>
            <a:ext cx="1035050" cy="1001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D:\아초_C\ah\템플릿작업\템플릿_27\png\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673" y="873125"/>
            <a:ext cx="676275" cy="91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3" descr="D:\아초_C\ah\템플릿작업\템플릿_27\png\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" y="260985"/>
            <a:ext cx="3678238" cy="126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847850" y="3357245"/>
            <a:ext cx="9766935" cy="1850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XÃ HỘI VIỆT NAM</a:t>
            </a:r>
            <a:endParaRPr lang="en-US" sz="4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CUỐI THẾ KỈ XIX - ĐẦU THẾ KỈ XX</a:t>
            </a:r>
          </a:p>
        </p:txBody>
      </p:sp>
      <p:sp>
        <p:nvSpPr>
          <p:cNvPr id="3" name="Rectangles 2"/>
          <p:cNvSpPr/>
          <p:nvPr/>
        </p:nvSpPr>
        <p:spPr>
          <a:xfrm>
            <a:off x="5627688" y="2169160"/>
            <a:ext cx="244284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H" panose="020B0603050302020204" charset="-122"/>
                <a:ea typeface="HP001 5H" panose="020B0603050302020204" charset="-122"/>
              </a:rPr>
              <a:t>Lịch sử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"/>
            <a:ext cx="12219215" cy="684276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200151" y="2276475"/>
            <a:ext cx="9359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4071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 descr="D:\아초_C\ah\템플릿작업\템플릿_27\png\03.png"/>
          <p:cNvPicPr>
            <a:picLocks noChangeAspect="1"/>
          </p:cNvPicPr>
          <p:nvPr/>
        </p:nvPicPr>
        <p:blipFill>
          <a:blip r:embed="rId2"/>
          <a:srcRect t="50000" b="12288"/>
          <a:stretch>
            <a:fillRect/>
          </a:stretch>
        </p:blipFill>
        <p:spPr>
          <a:xfrm>
            <a:off x="-3810" y="0"/>
            <a:ext cx="12170410" cy="94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ngegg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070" y="-279400"/>
            <a:ext cx="12733020" cy="7395210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3200244" y="548640"/>
            <a:ext cx="604043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271905" y="1809115"/>
            <a:ext cx="98964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Học sinh biết: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Cuối thế kỷ XIX - đầu thế kỷ XX,  nền kinh tế - xã hội nước ta có nhiều biến đổi do chính sách khai thác thuộc địa của Pháp.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Bước đầu nhận biết về mối quan hệ giữa kinh tế và xã hội (kinh tế thay đổi, đồng thời xã hội cũng thay đổi theo).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9085" y="1232535"/>
            <a:ext cx="6975475" cy="3471545"/>
            <a:chOff x="301" y="349"/>
            <a:chExt cx="10985" cy="5467"/>
          </a:xfrm>
        </p:grpSpPr>
        <p:pic>
          <p:nvPicPr>
            <p:cNvPr id="3" name="Picture 2" descr="pngegg (44)"/>
            <p:cNvPicPr>
              <a:picLocks noChangeAspect="1"/>
            </p:cNvPicPr>
            <p:nvPr/>
          </p:nvPicPr>
          <p:blipFill>
            <a:blip r:embed="rId2"/>
            <a:srcRect r="51239" b="50000"/>
            <a:stretch>
              <a:fillRect/>
            </a:stretch>
          </p:blipFill>
          <p:spPr>
            <a:xfrm>
              <a:off x="301" y="349"/>
              <a:ext cx="10985" cy="5467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1718" y="2051"/>
              <a:ext cx="8562" cy="18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Trước khi thực dân Pháp xâm lược, nền 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endParaRPr>
            </a:p>
            <a:p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kinh tế Việt Nam có những ng</a:t>
              </a:r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  <a:sym typeface="+mn-ea"/>
                </a:rPr>
                <a:t>à</a:t>
              </a:r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nh n</a:t>
              </a:r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  <a:sym typeface="+mn-ea"/>
                </a:rPr>
                <a:t>à</a:t>
              </a:r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o 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endParaRPr>
            </a:p>
            <a:p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l</a:t>
              </a:r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  <a:sym typeface="+mn-ea"/>
                </a:rPr>
                <a:t>à</a:t>
              </a:r>
              <a:r>
                <a:rPr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 chủ yếu?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87620" y="3465195"/>
            <a:ext cx="6935470" cy="3174365"/>
            <a:chOff x="7218" y="5095"/>
            <a:chExt cx="10922" cy="4999"/>
          </a:xfrm>
        </p:grpSpPr>
        <p:pic>
          <p:nvPicPr>
            <p:cNvPr id="4" name="Picture 3" descr="pngegg (44)"/>
            <p:cNvPicPr>
              <a:picLocks noChangeAspect="1"/>
            </p:cNvPicPr>
            <p:nvPr/>
          </p:nvPicPr>
          <p:blipFill>
            <a:blip r:embed="rId2"/>
            <a:srcRect l="53314" t="54819"/>
            <a:stretch>
              <a:fillRect/>
            </a:stretch>
          </p:blipFill>
          <p:spPr>
            <a:xfrm>
              <a:off x="7218" y="5095"/>
              <a:ext cx="10922" cy="4999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8069" y="6872"/>
              <a:ext cx="9612" cy="21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Trước khi thực dân Pháp xâm lược, nền kinh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endParaRPr>
            </a:p>
            <a:p>
              <a:pPr>
                <a:spcBef>
                  <a:spcPct val="20000"/>
                </a:spcBef>
              </a:pP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  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tế Việt Nam dựa v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  <a:sym typeface="+mn-ea"/>
                </a:rPr>
                <a:t>à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o ng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  <a:sym typeface="+mn-ea"/>
                </a:rPr>
                <a:t>à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nh nông nghiệp l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  <a:sym typeface="+mn-ea"/>
                </a:rPr>
                <a:t>à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endParaRPr>
            </a:p>
            <a:p>
              <a:pPr>
                <a:spcBef>
                  <a:spcPct val="2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       </a:t>
              </a:r>
              <a:r>
                <a:rPr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chủ yếu.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endParaRPr>
            </a:p>
          </p:txBody>
        </p: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47420" y="332740"/>
            <a:ext cx="986726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1.Những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thay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đổi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vê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̀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nền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kinh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Việt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Nam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cuối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kỉ XIX-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đầu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kỉ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XX.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47420" y="332740"/>
            <a:ext cx="986726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1.Những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thay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đổi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vê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̀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nền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kinh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Việt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Nam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cuối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kỉ XIX-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đầu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kỉ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XX.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944110" y="1285875"/>
            <a:ext cx="6417310" cy="3445849"/>
          </a:xfrm>
          <a:prstGeom prst="cloudCallout">
            <a:avLst>
              <a:gd name="adj1" fmla="val -58691"/>
              <a:gd name="adj2" fmla="val 48530"/>
            </a:avLst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Cuối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kỉ</a:t>
            </a:r>
            <a:r>
              <a:rPr lang="en-US" altLang="en-US" sz="2800" dirty="0">
                <a:solidFill>
                  <a:srgbClr val="FF0000"/>
                </a:solidFill>
              </a:rPr>
              <a:t> XIX - </a:t>
            </a:r>
            <a:r>
              <a:rPr lang="en-US" altLang="en-US" sz="2800" dirty="0" err="1">
                <a:solidFill>
                  <a:srgbClr val="FF0000"/>
                </a:solidFill>
              </a:rPr>
              <a:t>đầu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thê</a:t>
            </a:r>
            <a:r>
              <a:rPr lang="en-US" altLang="en-US" sz="2800" dirty="0">
                <a:solidFill>
                  <a:srgbClr val="FF0000"/>
                </a:solidFill>
              </a:rPr>
              <a:t>́ </a:t>
            </a:r>
            <a:r>
              <a:rPr lang="en-US" altLang="en-US" sz="2800" dirty="0" err="1">
                <a:solidFill>
                  <a:srgbClr val="FF0000"/>
                </a:solidFill>
              </a:rPr>
              <a:t>kỉ</a:t>
            </a:r>
            <a:r>
              <a:rPr lang="en-US" altLang="en-US" sz="2800" dirty="0">
                <a:solidFill>
                  <a:srgbClr val="FF0000"/>
                </a:solidFill>
              </a:rPr>
              <a:t> XX, </a:t>
            </a:r>
            <a:r>
              <a:rPr lang="en-US" altLang="en-US" sz="2800" dirty="0" err="1">
                <a:solidFill>
                  <a:srgbClr val="FF0000"/>
                </a:solidFill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dập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</a:rPr>
              <a:t> p</a:t>
            </a:r>
            <a:r>
              <a:rPr lang="en-US" altLang="en-US" sz="2800" dirty="0" err="1">
                <a:solidFill>
                  <a:srgbClr val="FF0000"/>
                </a:solidFill>
              </a:rPr>
              <a:t>hong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</a:rPr>
              <a:t> ta, </a:t>
            </a:r>
            <a:r>
              <a:rPr lang="en-US" altLang="en-US" sz="2800" dirty="0" err="1">
                <a:solidFill>
                  <a:srgbClr val="FF0000"/>
                </a:solidFill>
              </a:rPr>
              <a:t>thực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</a:rPr>
              <a:t> P</a:t>
            </a:r>
            <a:r>
              <a:rPr lang="en-US" altLang="en-US" sz="2800" dirty="0" err="1">
                <a:solidFill>
                  <a:srgbClr val="FF0000"/>
                </a:solidFill>
              </a:rPr>
              <a:t>háp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" name="Picture 1" descr="colore-crayon-conception_1148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3789045"/>
            <a:ext cx="2776220" cy="277622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70657" y="1397642"/>
            <a:ext cx="981964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Đẩy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trị, tăng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altLang="en-US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19420" y="1988820"/>
            <a:ext cx="6033135" cy="2123420"/>
          </a:xfrm>
          <a:prstGeom prst="cloudCallout">
            <a:avLst>
              <a:gd name="adj1" fmla="val -65024"/>
              <a:gd name="adj2" fmla="val 75499"/>
            </a:avLst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Chúng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khai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thác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nguồn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tài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nguyên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? Ở </a:t>
            </a:r>
            <a:r>
              <a:rPr lang="en-US" altLang="en-US" sz="2800" dirty="0" err="1">
                <a:solidFill>
                  <a:srgbClr val="FF0000"/>
                </a:solidFill>
                <a:sym typeface="+mn-ea"/>
              </a:rPr>
              <a:t>đâu</a:t>
            </a:r>
            <a:r>
              <a:rPr lang="en-US" altLang="en-US" sz="2800" dirty="0">
                <a:solidFill>
                  <a:srgbClr val="FF0000"/>
                </a:solidFill>
                <a:sym typeface="+mn-ea"/>
              </a:rPr>
              <a:t>?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86180" y="2573655"/>
            <a:ext cx="92284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Than (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Ninh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;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(Cao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;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Cạn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;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Nam),…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chở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Pháp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1" grpId="2" animBg="1"/>
      <p:bldP spid="12" grpId="0" animBg="1"/>
      <p:bldP spid="12" grpId="1" animBg="1"/>
      <p:bldP spid="3" grpId="0" bldLvl="0" animBg="1"/>
      <p:bldP spid="3" grpId="1" animBg="1"/>
      <p:bldP spid="3" grpId="2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50030" y="3546475"/>
            <a:ext cx="7953375" cy="3311525"/>
            <a:chOff x="6346" y="5087"/>
            <a:chExt cx="11765" cy="4908"/>
          </a:xfrm>
        </p:grpSpPr>
        <p:pic>
          <p:nvPicPr>
            <p:cNvPr id="4" name="Picture 3" descr="pngegg (44)"/>
            <p:cNvPicPr>
              <a:picLocks noChangeAspect="1"/>
            </p:cNvPicPr>
            <p:nvPr/>
          </p:nvPicPr>
          <p:blipFill>
            <a:blip r:embed="rId2"/>
            <a:srcRect l="53314" t="54819"/>
            <a:stretch>
              <a:fillRect/>
            </a:stretch>
          </p:blipFill>
          <p:spPr>
            <a:xfrm>
              <a:off x="6346" y="5087"/>
              <a:ext cx="11765" cy="4908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7907" y="6199"/>
              <a:ext cx="9332" cy="3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 algn="l">
                <a:lnSpc>
                  <a:spcPct val="90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Chúng xây dựng các </a:t>
              </a:r>
            </a:p>
            <a:p>
              <a:pPr marL="342900" indent="-342900" algn="l">
                <a:lnSpc>
                  <a:spcPct val="90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nh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máy điện,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n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ước, xi măng, dệt,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…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; </a:t>
              </a:r>
            </a:p>
            <a:p>
              <a:pPr marL="342900" indent="-342900" algn="l">
                <a:lnSpc>
                  <a:spcPct val="90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lập các đồn đ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ền, mở mang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đường xá </a:t>
              </a:r>
            </a:p>
            <a:p>
              <a:pPr marL="342900" indent="-342900" algn="l">
                <a:lnSpc>
                  <a:spcPct val="90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để vơ vét t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 nguyên v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bóc lột sức lao </a:t>
              </a:r>
            </a:p>
            <a:p>
              <a:pPr marL="342900" indent="-342900" algn="l">
                <a:lnSpc>
                  <a:spcPct val="90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động của 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nhân dân ta.</a:t>
              </a:r>
            </a:p>
          </p:txBody>
        </p: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47420" y="332740"/>
            <a:ext cx="986726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1.Những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thay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đổi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vê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̀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nền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kinh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Việt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Nam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cuối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kỉ XIX-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đầu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</a:rPr>
              <a:t>kỉ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 XX.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4305" y="1132456"/>
            <a:ext cx="7954241" cy="3303898"/>
            <a:chOff x="301" y="561"/>
            <a:chExt cx="9659" cy="4236"/>
          </a:xfrm>
        </p:grpSpPr>
        <p:pic>
          <p:nvPicPr>
            <p:cNvPr id="9" name="Picture 8" descr="pngegg (44)"/>
            <p:cNvPicPr>
              <a:picLocks noChangeAspect="1"/>
            </p:cNvPicPr>
            <p:nvPr/>
          </p:nvPicPr>
          <p:blipFill>
            <a:blip r:embed="rId2"/>
            <a:srcRect r="51239" b="50000"/>
            <a:stretch>
              <a:fillRect/>
            </a:stretch>
          </p:blipFill>
          <p:spPr>
            <a:xfrm>
              <a:off x="301" y="561"/>
              <a:ext cx="9659" cy="4236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1307" y="1890"/>
              <a:ext cx="7411" cy="1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Sau khi 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thực dân Pháp đô hộ và khai thác thuộc địa, </a:t>
              </a:r>
              <a:r>
                <a:rPr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những ng</a:t>
              </a:r>
              <a:r>
                <a:rPr sz="28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nh kinh tế mới n</a:t>
              </a:r>
              <a:r>
                <a:rPr sz="28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o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được ra đời ở nước ta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97156" descr="tamtay.vn - photo - Hà Nội c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115" cy="68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720" y="6057265"/>
            <a:ext cx="307022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 Hà Nội - 1900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3750" cy="6875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20" y="6057265"/>
            <a:ext cx="307022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 Long Biên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1036</Words>
  <Application>Microsoft Office PowerPoint</Application>
  <PresentationFormat>Widescreen</PresentationFormat>
  <Paragraphs>138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굴림</vt:lpstr>
      <vt:lpstr>맑은 고딕</vt:lpstr>
      <vt:lpstr>맑은 고딕</vt:lpstr>
      <vt:lpstr>Arial</vt:lpstr>
      <vt:lpstr>HP001 5H</vt:lpstr>
      <vt:lpstr>Tahoma</vt:lpstr>
      <vt:lpstr>Times New Roman</vt:lpstr>
      <vt:lpstr>Wingdings</vt:lpstr>
      <vt:lpstr>Office 테마</vt:lpstr>
      <vt:lpstr>1_디자인 사용자 지정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noi ha</cp:lastModifiedBy>
  <cp:revision>80</cp:revision>
  <dcterms:created xsi:type="dcterms:W3CDTF">2013-10-01T02:54:00Z</dcterms:created>
  <dcterms:modified xsi:type="dcterms:W3CDTF">2021-09-22T13:37:33Z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1033-11.2.0.10322</vt:lpwstr>
  </property>
  <property fmtid="{D5CDD505-2E9C-101B-9397-08002B2CF9AE}" pid="3" name="ICV">
    <vt:lpwstr>68725D49585C45D0931604E1B77501D9</vt:lpwstr>
  </property>
</Properties>
</file>