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9" r:id="rId2"/>
  </p:sldMasterIdLst>
  <p:notesMasterIdLst>
    <p:notesMasterId r:id="rId21"/>
  </p:notesMasterIdLst>
  <p:sldIdLst>
    <p:sldId id="263" r:id="rId3"/>
    <p:sldId id="259" r:id="rId4"/>
    <p:sldId id="327" r:id="rId5"/>
    <p:sldId id="330" r:id="rId6"/>
    <p:sldId id="260" r:id="rId7"/>
    <p:sldId id="318" r:id="rId8"/>
    <p:sldId id="285" r:id="rId9"/>
    <p:sldId id="307" r:id="rId10"/>
    <p:sldId id="319" r:id="rId11"/>
    <p:sldId id="320" r:id="rId12"/>
    <p:sldId id="329" r:id="rId13"/>
    <p:sldId id="331" r:id="rId14"/>
    <p:sldId id="332" r:id="rId15"/>
    <p:sldId id="273" r:id="rId16"/>
    <p:sldId id="324" r:id="rId17"/>
    <p:sldId id="333" r:id="rId18"/>
    <p:sldId id="272" r:id="rId19"/>
    <p:sldId id="328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HP001 4 hàng" panose="020B0603050302020204" pitchFamily="34" charset="0"/>
      <p:regular r:id="rId30"/>
      <p:bold r:id="rId31"/>
    </p:embeddedFont>
    <p:embeddedFont>
      <p:font typeface="HP001 4 hang 1 ô ly" panose="020B0603050302020204" pitchFamily="34" charset="0"/>
      <p:bold r:id="rId32"/>
    </p:embeddedFont>
  </p:embeddedFontLst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ee" initials="h" lastIdx="1" clrIdx="0">
    <p:extLst>
      <p:ext uri="{19B8F6BF-5375-455C-9EA6-DF929625EA0E}">
        <p15:presenceInfo xmlns:p15="http://schemas.microsoft.com/office/powerpoint/2012/main" userId="hase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F59"/>
    <a:srgbClr val="DE0A88"/>
    <a:srgbClr val="F6E480"/>
    <a:srgbClr val="D2670C"/>
    <a:srgbClr val="FFE500"/>
    <a:srgbClr val="FFF8F4"/>
    <a:srgbClr val="FF2121"/>
    <a:srgbClr val="A20000"/>
    <a:srgbClr val="A03E3C"/>
    <a:srgbClr val="F4D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E6D66-A6D7-4E33-83F9-99052C4AE864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2BC96-700D-44E1-AB24-B568426991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74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480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644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571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423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308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210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63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chữ để xếp gạch vào nhà nhé!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270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 thiệu bài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639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391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063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41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290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924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729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D98721-BB10-45B1-9A25-D26F630A6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9E1-4090-4066-9346-04ADB58B6C0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EEAF3-080F-4CE6-A995-B674F5383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FBB03-BF9C-4375-8F15-1F0654F55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431A1-D314-4848-A21B-4D63EBF9A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3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A5D91-C047-4B87-9258-AA369014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9C0CE-7DDF-4756-823B-BFFFE0A70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B1720-5E1B-4FDC-BE45-DA01B5D9C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09A9F-9F1A-474A-8B94-5EC2C88D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9E1-4090-4066-9346-04ADB58B6C0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656EA-B340-4C84-9399-BC6296A9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97732-FEF1-487C-85DD-9356E1BA0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431A1-D314-4848-A21B-4D63EBF9A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46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0ED97-5BD6-4B4B-8B50-79F01F84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25FDF5-4289-4D63-969E-F93683743F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B0F7B-41E0-42A8-BABA-FBD13F175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B097D-3F42-4D1B-9EC4-8C210D89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9E1-4090-4066-9346-04ADB58B6C0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1E11E-D7EB-4B30-90B2-F0B776CC7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A7BE1-3FF1-4D58-A9F4-06DEC1EA9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431A1-D314-4848-A21B-4D63EBF9A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45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07207-D944-4210-AD3A-D0E746DA1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5D6C46-FA4F-4888-9024-51B04B2B0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412C0-E42B-4B44-8FD6-564BBC357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9E1-4090-4066-9346-04ADB58B6C0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FA3D7-B839-4D35-9A52-58ACE966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BFE04-ACAB-4D03-8F1E-A03612C6D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431A1-D314-4848-A21B-4D63EBF9A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50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9E9243-1A3F-4EFB-AE94-1E1C562958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A978A0-EA4C-4DA3-B6AE-9C1F3B3F41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1358D-E05B-4D2F-B8F4-E368B3501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9E1-4090-4066-9346-04ADB58B6C0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63F6B-F9A7-4505-A1A3-7D59D987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A63DD-209A-4B57-8072-CB6FEC3E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431A1-D314-4848-A21B-4D63EBF9A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54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48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37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BD8CE-AD8C-41B9-AE3B-2160193BE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9CA0B-3CF1-468E-BF7E-60108C97D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F6A94-4AF9-4D68-87C1-00670D7E1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9E1-4090-4066-9346-04ADB58B6C0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F0CE2-B025-4F81-B88A-27F8DF14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D1E15-954F-48E7-A870-CDCB04A81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431A1-D314-4848-A21B-4D63EBF9A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4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F216C-F358-4330-8DFC-973757D9D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0130F-0059-468B-929D-FCD363B9D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217EF-78A1-429C-AFD0-5C4D0A6D4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9E1-4090-4066-9346-04ADB58B6C0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58375-A6DA-4DE6-A4F7-F6D9552C1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5AC07-1D08-45E6-ADAD-094C63047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431A1-D314-4848-A21B-4D63EBF9A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60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D3222-8792-44B6-A296-C19B29A7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3BF2D-173D-49DA-A112-9BC0B875D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9CCE1-3D89-416B-A0E2-BE81645E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9E1-4090-4066-9346-04ADB58B6C0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BBDF9-F577-4942-A071-D9ECD10AE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927A4-F72D-470F-956B-72BCF6772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431A1-D314-4848-A21B-4D63EBF9A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4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86A73-41CA-42A6-9E2F-507E72849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8B3B1-6AEE-400C-94DE-D175118EC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3FF44-0CEE-45FC-AB8C-4C89FE60F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A55F1-612F-46E7-AE45-C175D1AA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9E1-4090-4066-9346-04ADB58B6C0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7E454-E2DB-4775-9CC4-B93B7A16E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68957-D580-4AAA-A1E2-B6EBB3FBC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431A1-D314-4848-A21B-4D63EBF9A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3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032AE-C916-4FC2-8013-A0AE7617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B170-B404-4D90-A4B8-FF1D98A32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4E112-458A-4BDA-B852-1BB545531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B913C8-F97A-466C-A258-699EA8FF3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DCA3BB-8114-40F4-8E5C-777D78753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179386-E008-47DD-B053-B8A2BD73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9E1-4090-4066-9346-04ADB58B6C0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71021A-5B6A-40AB-B0DA-AD9CCF10B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605A75-B611-4454-81E6-83FC701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431A1-D314-4848-A21B-4D63EBF9A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9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D4C39-D5DA-45A0-8F9B-285253B9E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7C8619-9D82-455A-9104-5C9A89AE7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39E1-4090-4066-9346-04ADB58B6C0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948F8E-A185-4A56-B842-F89BCA61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42DCD-7424-4273-A9DE-CCC474607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431A1-D314-4848-A21B-4D63EBF9A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65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B3B4E2-E068-425C-908C-4BA7456BCEDD}"/>
              </a:ext>
            </a:extLst>
          </p:cNvPr>
          <p:cNvGrpSpPr/>
          <p:nvPr userDrawn="1"/>
        </p:nvGrpSpPr>
        <p:grpSpPr>
          <a:xfrm>
            <a:off x="0" y="0"/>
            <a:ext cx="12148596" cy="7281227"/>
            <a:chOff x="0" y="0"/>
            <a:chExt cx="12148596" cy="728122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AA37481-8BE4-476E-8F17-8ED7A4A7E585}"/>
                </a:ext>
              </a:extLst>
            </p:cNvPr>
            <p:cNvGrpSpPr/>
            <p:nvPr/>
          </p:nvGrpSpPr>
          <p:grpSpPr>
            <a:xfrm>
              <a:off x="43404" y="486136"/>
              <a:ext cx="12017658" cy="6795091"/>
              <a:chOff x="-556262" y="-1050325"/>
              <a:chExt cx="13471152" cy="7616933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36A9C353-8436-4CEA-BF51-E55BBE966622}"/>
                  </a:ext>
                </a:extLst>
              </p:cNvPr>
              <p:cNvSpPr/>
              <p:nvPr/>
            </p:nvSpPr>
            <p:spPr>
              <a:xfrm>
                <a:off x="-556262" y="4827858"/>
                <a:ext cx="1738751" cy="1738750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33FB64A-D2CC-4454-9E8A-B25A62F3CCCC}"/>
                  </a:ext>
                </a:extLst>
              </p:cNvPr>
              <p:cNvSpPr/>
              <p:nvPr/>
            </p:nvSpPr>
            <p:spPr>
              <a:xfrm>
                <a:off x="12658642" y="2650681"/>
                <a:ext cx="256248" cy="256248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37881-29D8-40CA-8623-C33A05F3D08E}"/>
                  </a:ext>
                </a:extLst>
              </p:cNvPr>
              <p:cNvSpPr/>
              <p:nvPr/>
            </p:nvSpPr>
            <p:spPr>
              <a:xfrm>
                <a:off x="2738005" y="-1050325"/>
                <a:ext cx="335666" cy="335666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A37E03EB-461F-4859-A95B-8C1F54AF88D8}"/>
                  </a:ext>
                </a:extLst>
              </p:cNvPr>
              <p:cNvSpPr/>
              <p:nvPr/>
            </p:nvSpPr>
            <p:spPr>
              <a:xfrm>
                <a:off x="4245980" y="4689677"/>
                <a:ext cx="163974" cy="163974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C78E8C11-9E02-40C8-8429-1A920CD1BC7A}"/>
                  </a:ext>
                </a:extLst>
              </p:cNvPr>
              <p:cNvSpPr/>
              <p:nvPr/>
            </p:nvSpPr>
            <p:spPr>
              <a:xfrm>
                <a:off x="1430906" y="5405378"/>
                <a:ext cx="405115" cy="405115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92F6B1F-5ED0-402A-AE15-B654010220EE}"/>
                  </a:ext>
                </a:extLst>
              </p:cNvPr>
              <p:cNvSpPr/>
              <p:nvPr/>
            </p:nvSpPr>
            <p:spPr>
              <a:xfrm>
                <a:off x="11528407" y="4853652"/>
                <a:ext cx="611527" cy="611527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76A98F3-812D-4DD5-A62A-2C39A226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0" y="0"/>
              <a:ext cx="816185" cy="97227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4461D63-91FD-4B74-BCD5-1B3F03CF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7" t="16300" r="43469" b="74527"/>
            <a:stretch/>
          </p:blipFill>
          <p:spPr>
            <a:xfrm>
              <a:off x="10824176" y="5847942"/>
              <a:ext cx="1324420" cy="794696"/>
            </a:xfrm>
            <a:prstGeom prst="rect">
              <a:avLst/>
            </a:prstGeom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A4ACE5-9903-491E-8860-DF393624C3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876" y="6013803"/>
            <a:ext cx="1324421" cy="114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410568" y="3069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0C3FA9-8158-41D4-9AA6-962255A2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FA5F7-3BA6-4DDE-B507-6A3AAEE75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9B64D-9F9C-4F3D-93B0-C674AD06E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D39E1-4090-4066-9346-04ADB58B6C0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0DB64-E6E9-4E99-ABFE-44AEF74D0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CCD7D-1350-4EAC-88CB-5B9D2E494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431A1-D314-4848-A21B-4D63EBF9A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1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A0892-814D-45AD-83A6-DC3E289DB2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979CB-1986-4BF0-846E-9F980F5D6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DDBAB-03EA-4BEF-942A-334FC5FD2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75E18-E30A-4D97-8BEA-FEE6F3FA7BCC}"/>
              </a:ext>
            </a:extLst>
          </p:cNvPr>
          <p:cNvSpPr txBox="1"/>
          <p:nvPr/>
        </p:nvSpPr>
        <p:spPr>
          <a:xfrm>
            <a:off x="2092036" y="484909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a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8C8E13-07A2-4EAC-971A-34E5689F779E}"/>
              </a:ext>
            </a:extLst>
          </p:cNvPr>
          <p:cNvSpPr txBox="1"/>
          <p:nvPr/>
        </p:nvSpPr>
        <p:spPr>
          <a:xfrm>
            <a:off x="1455174" y="406975"/>
            <a:ext cx="7887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E1EAC7-215A-4D1D-880E-CE1D2D5FCECA}"/>
              </a:ext>
            </a:extLst>
          </p:cNvPr>
          <p:cNvSpPr txBox="1"/>
          <p:nvPr/>
        </p:nvSpPr>
        <p:spPr>
          <a:xfrm>
            <a:off x="4756322" y="1226845"/>
            <a:ext cx="2894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chuyện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94C905-E1A7-4B3B-B4E4-CD405C22E58C}"/>
              </a:ext>
            </a:extLst>
          </p:cNvPr>
          <p:cNvSpPr txBox="1"/>
          <p:nvPr/>
        </p:nvSpPr>
        <p:spPr>
          <a:xfrm>
            <a:off x="3161725" y="2045238"/>
            <a:ext cx="7705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40)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569593-75BA-4D6D-976A-28C71858D8C7}"/>
              </a:ext>
            </a:extLst>
          </p:cNvPr>
          <p:cNvCxnSpPr/>
          <p:nvPr/>
        </p:nvCxnSpPr>
        <p:spPr>
          <a:xfrm>
            <a:off x="3161725" y="3241964"/>
            <a:ext cx="6536457" cy="0"/>
          </a:xfrm>
          <a:prstGeom prst="line">
            <a:avLst/>
          </a:prstGeom>
          <a:ln cmpd="sng">
            <a:solidFill>
              <a:srgbClr val="FF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EAF12F-44EE-49C9-872F-91CC0A816589}"/>
              </a:ext>
            </a:extLst>
          </p:cNvPr>
          <p:cNvSpPr txBox="1"/>
          <p:nvPr/>
        </p:nvSpPr>
        <p:spPr>
          <a:xfrm>
            <a:off x="4756322" y="3654603"/>
            <a:ext cx="377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B19AC7-193A-47EA-A54D-1D33EB245DC4}"/>
              </a:ext>
            </a:extLst>
          </p:cNvPr>
          <p:cNvSpPr txBox="1"/>
          <p:nvPr/>
        </p:nvSpPr>
        <p:spPr>
          <a:xfrm>
            <a:off x="3280995" y="4454702"/>
            <a:ext cx="802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láy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38)</a:t>
            </a:r>
          </a:p>
        </p:txBody>
      </p:sp>
    </p:spTree>
    <p:extLst>
      <p:ext uri="{BB962C8B-B14F-4D97-AF65-F5344CB8AC3E}">
        <p14:creationId xmlns:p14="http://schemas.microsoft.com/office/powerpoint/2010/main" val="1430880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472877F0-9768-4960-84C5-A7902F3AE5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152929" y="679011"/>
            <a:ext cx="3518104" cy="2140233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19EA258-2491-4840-944F-CD820D7780A9}"/>
              </a:ext>
            </a:extLst>
          </p:cNvPr>
          <p:cNvGrpSpPr/>
          <p:nvPr/>
        </p:nvGrpSpPr>
        <p:grpSpPr>
          <a:xfrm>
            <a:off x="1934908" y="1791857"/>
            <a:ext cx="8328033" cy="2964121"/>
            <a:chOff x="1579896" y="2048700"/>
            <a:chExt cx="9597340" cy="324640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15BD9768-D861-4897-A95C-39A9CD748F2D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9487CD37-2183-43E8-8EEF-F9DEA8FFC5FA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6D61CF56-1C09-43BF-AE94-2B31372EC7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204182" y="3825300"/>
            <a:ext cx="6768459" cy="30327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C0E2-8650-47BA-840D-63D49B8579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559490" y="4179601"/>
            <a:ext cx="1265032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325016" y="5227109"/>
            <a:ext cx="1869420" cy="112171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C69E397-EE63-4ECA-9659-04410C14C6D2}"/>
              </a:ext>
            </a:extLst>
          </p:cNvPr>
          <p:cNvSpPr txBox="1"/>
          <p:nvPr/>
        </p:nvSpPr>
        <p:spPr>
          <a:xfrm>
            <a:off x="3038357" y="2566614"/>
            <a:ext cx="6115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cap="all">
                <a:ln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Luyện tập</a:t>
            </a:r>
            <a:endParaRPr lang="en-US" sz="7200" b="1" cap="all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UTM Showcard" panose="02040603050506020204" pitchFamily="18" charset="0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870407" y="2734291"/>
            <a:ext cx="1265032" cy="7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175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4">
            <a:extLst>
              <a:ext uri="{FF2B5EF4-FFF2-40B4-BE49-F238E27FC236}">
                <a16:creationId xmlns:a16="http://schemas.microsoft.com/office/drawing/2014/main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>
            <a:off x="1302392" y="123825"/>
            <a:ext cx="9845955" cy="350051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2903787" y="3426338"/>
            <a:ext cx="8887957" cy="24229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3079813" y="3624341"/>
            <a:ext cx="8622662" cy="2012762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09801" y="2342720"/>
            <a:ext cx="4321347" cy="4321347"/>
          </a:xfrm>
          <a:prstGeom prst="rect">
            <a:avLst/>
          </a:prstGeom>
        </p:spPr>
      </p:pic>
      <p:sp>
        <p:nvSpPr>
          <p:cNvPr id="35" name="Text Box 7">
            <a:extLst>
              <a:ext uri="{FF2B5EF4-FFF2-40B4-BE49-F238E27FC236}">
                <a16:creationId xmlns:a16="http://schemas.microsoft.com/office/drawing/2014/main" id="{F2B42C58-858C-41F0-B7CF-D729F05F4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813" y="3709747"/>
            <a:ext cx="841178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24481" y="5679441"/>
            <a:ext cx="2990625" cy="17073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DB071C-F044-4254-B3A2-E1E6105160E3}"/>
              </a:ext>
            </a:extLst>
          </p:cNvPr>
          <p:cNvSpPr txBox="1"/>
          <p:nvPr/>
        </p:nvSpPr>
        <p:spPr>
          <a:xfrm>
            <a:off x="2979048" y="736345"/>
            <a:ext cx="6631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 Hãy xếp những từ phức được in nghiêng trong các câu dưới đây thành hai loại: </a:t>
            </a:r>
            <a:r>
              <a:rPr lang="en-US" alt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ghép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  <a:r>
              <a:rPr lang="en-US" alt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1639080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4">
            <a:extLst>
              <a:ext uri="{FF2B5EF4-FFF2-40B4-BE49-F238E27FC236}">
                <a16:creationId xmlns:a16="http://schemas.microsoft.com/office/drawing/2014/main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>
            <a:off x="1302392" y="123825"/>
            <a:ext cx="9845955" cy="350051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2794930" y="3763797"/>
            <a:ext cx="8887957" cy="24229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2970956" y="3961800"/>
            <a:ext cx="8622662" cy="2012762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5821" y="2836503"/>
            <a:ext cx="3810908" cy="3810908"/>
          </a:xfrm>
          <a:prstGeom prst="rect">
            <a:avLst/>
          </a:prstGeom>
        </p:spPr>
      </p:pic>
      <p:sp>
        <p:nvSpPr>
          <p:cNvPr id="35" name="Text Box 7">
            <a:extLst>
              <a:ext uri="{FF2B5EF4-FFF2-40B4-BE49-F238E27FC236}">
                <a16:creationId xmlns:a16="http://schemas.microsoft.com/office/drawing/2014/main" id="{F2B42C58-858C-41F0-B7CF-D729F05F4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956" y="4233159"/>
            <a:ext cx="841178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b) Dáng tre vươn mộc mạc, màu tre tươi </a:t>
            </a:r>
            <a:r>
              <a:rPr lang="en-US" alt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nhũn nhặn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 Rồi tre lớn lên, </a:t>
            </a:r>
            <a:r>
              <a:rPr lang="en-US" alt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 cáp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 dai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 chắc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 Tre trông </a:t>
            </a:r>
            <a:r>
              <a:rPr lang="en-US" alt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cao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giản dị, chí khí như người.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24481" y="5679441"/>
            <a:ext cx="2990625" cy="17073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C90E0F-638C-4AEE-B178-03F71EBEB98B}"/>
              </a:ext>
            </a:extLst>
          </p:cNvPr>
          <p:cNvSpPr txBox="1"/>
          <p:nvPr/>
        </p:nvSpPr>
        <p:spPr>
          <a:xfrm>
            <a:off x="2979048" y="736345"/>
            <a:ext cx="6631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 Hãy xếp những từ phức được in nghiêng trong các câu dưới đây thành hai loại: </a:t>
            </a:r>
            <a:r>
              <a:rPr lang="en-US" alt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ghép 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  <a:r>
              <a:rPr lang="en-US" alt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972023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oup 62">
            <a:extLst>
              <a:ext uri="{FF2B5EF4-FFF2-40B4-BE49-F238E27FC236}">
                <a16:creationId xmlns:a16="http://schemas.microsoft.com/office/drawing/2014/main" id="{AB152108-9AAC-4ABA-9B5D-C42D30533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403339"/>
              </p:ext>
            </p:extLst>
          </p:nvPr>
        </p:nvGraphicFramePr>
        <p:xfrm>
          <a:off x="1590197" y="754352"/>
          <a:ext cx="9959546" cy="3687885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{16D9F66E-5EB9-4882-86FB-DCBF35E3C3E4}</a:tableStyleId>
              </a:tblPr>
              <a:tblGrid>
                <a:gridCol w="1631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2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54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9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u="none" strike="noStrike" cap="none" spc="0" normalizeH="0" baseline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accent5"/>
                          </a:solidFill>
                          <a:effectLst>
                            <a:innerShdw blurRad="63500" dist="50800" dir="108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GHÉP</a:t>
                      </a:r>
                      <a:endParaRPr kumimoji="0" lang="en-US" sz="4000" b="1" i="0" u="none" strike="noStrike" cap="none" spc="0" normalizeH="0" baseline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5"/>
                        </a:solidFill>
                        <a:effectLst>
                          <a:innerShdw blurRad="63500" dist="50800" dir="108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u="none" strike="noStrike" kern="1200" cap="none" spc="0" normalizeH="0" baseline="0">
                          <a:ln w="9525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3500" dist="50800" dir="108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 LÁY</a:t>
                      </a:r>
                      <a:endParaRPr kumimoji="0" lang="en-US" sz="3600" b="1" u="none" strike="noStrike" kern="1200" cap="none" spc="0" normalizeH="0" baseline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3500" dist="50800" dir="108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6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a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9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b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302874"/>
            <a:ext cx="13337886" cy="6124934"/>
            <a:chOff x="-1578011" y="302874"/>
            <a:chExt cx="13337886" cy="6124934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7472879" y="302874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260937"/>
            <a:ext cx="983127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4949" y="1942403"/>
            <a:ext cx="4273203" cy="4273203"/>
          </a:xfrm>
          <a:prstGeom prst="rect">
            <a:avLst/>
          </a:prstGeom>
        </p:spPr>
      </p:pic>
      <p:sp>
        <p:nvSpPr>
          <p:cNvPr id="21" name="Text Box 61">
            <a:extLst>
              <a:ext uri="{FF2B5EF4-FFF2-40B4-BE49-F238E27FC236}">
                <a16:creationId xmlns:a16="http://schemas.microsoft.com/office/drawing/2014/main" id="{B8100CFE-FB33-4C5D-8535-1698905AE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950" y="1522424"/>
            <a:ext cx="24777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2" name="Text Box 62">
            <a:extLst>
              <a:ext uri="{FF2B5EF4-FFF2-40B4-BE49-F238E27FC236}">
                <a16:creationId xmlns:a16="http://schemas.microsoft.com/office/drawing/2014/main" id="{51E7914E-8DE0-4775-96DA-D0A622203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545" y="1522424"/>
            <a:ext cx="3010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23" name="Text Box 63">
            <a:extLst>
              <a:ext uri="{FF2B5EF4-FFF2-40B4-BE49-F238E27FC236}">
                <a16:creationId xmlns:a16="http://schemas.microsoft.com/office/drawing/2014/main" id="{947613FC-1A0A-449E-B2E5-5877D3701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999" y="2151339"/>
            <a:ext cx="1214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30" name="Text Box 64">
            <a:extLst>
              <a:ext uri="{FF2B5EF4-FFF2-40B4-BE49-F238E27FC236}">
                <a16:creationId xmlns:a16="http://schemas.microsoft.com/office/drawing/2014/main" id="{2CE98ED2-6141-4AD2-BCB1-1BCD0EE1B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027" y="2156409"/>
            <a:ext cx="1929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2800" b="1" i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69">
            <a:extLst>
              <a:ext uri="{FF2B5EF4-FFF2-40B4-BE49-F238E27FC236}">
                <a16:creationId xmlns:a16="http://schemas.microsoft.com/office/drawing/2014/main" id="{422EA222-2A2F-47C9-B616-97C7EBB3F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0712" y="1546351"/>
            <a:ext cx="26006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endParaRPr lang="en-US" altLang="en-US" sz="2800" b="1" i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70">
            <a:extLst>
              <a:ext uri="{FF2B5EF4-FFF2-40B4-BE49-F238E27FC236}">
                <a16:creationId xmlns:a16="http://schemas.microsoft.com/office/drawing/2014/main" id="{36D6932C-4A34-4E22-B473-B90424C25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674" y="3167390"/>
            <a:ext cx="30614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7" name="Text Box 71">
            <a:extLst>
              <a:ext uri="{FF2B5EF4-FFF2-40B4-BE49-F238E27FC236}">
                <a16:creationId xmlns:a16="http://schemas.microsoft.com/office/drawing/2014/main" id="{A253D4C0-9D32-4D3C-B69A-805BAF948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999" y="3690610"/>
            <a:ext cx="38338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74">
            <a:extLst>
              <a:ext uri="{FF2B5EF4-FFF2-40B4-BE49-F238E27FC236}">
                <a16:creationId xmlns:a16="http://schemas.microsoft.com/office/drawing/2014/main" id="{C44C0AE8-5309-40A7-888C-E854205A5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179" y="3183347"/>
            <a:ext cx="34306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nhũn</a:t>
            </a:r>
            <a:r>
              <a:rPr lang="en-US" altLang="en-US" sz="2800" b="1" i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9" name="Text Box 75">
            <a:extLst>
              <a:ext uri="{FF2B5EF4-FFF2-40B4-BE49-F238E27FC236}">
                <a16:creationId xmlns:a16="http://schemas.microsoft.com/office/drawing/2014/main" id="{D530210C-5543-44D9-B516-D652E26A4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1119" y="3179388"/>
            <a:ext cx="496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2800" b="1" i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cáp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76">
            <a:extLst>
              <a:ext uri="{FF2B5EF4-FFF2-40B4-BE49-F238E27FC236}">
                <a16:creationId xmlns:a16="http://schemas.microsoft.com/office/drawing/2014/main" id="{42B8BD04-71C5-4C7F-8C1E-7A2048E8C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999" y="3153508"/>
            <a:ext cx="26286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i="1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2800" b="1" i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dai,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B4764E-F563-41BC-8F67-0922BCBE0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8568" y="2861570"/>
            <a:ext cx="5861445" cy="56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059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30" grpId="0"/>
      <p:bldP spid="34" grpId="0"/>
      <p:bldP spid="36" grpId="0"/>
      <p:bldP spid="37" grpId="0"/>
      <p:bldP spid="38" grpId="0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6C9815E0-94D7-4877-AFEE-219225598B48}"/>
              </a:ext>
            </a:extLst>
          </p:cNvPr>
          <p:cNvGrpSpPr/>
          <p:nvPr/>
        </p:nvGrpSpPr>
        <p:grpSpPr>
          <a:xfrm>
            <a:off x="7628109" y="239530"/>
            <a:ext cx="2478354" cy="2527399"/>
            <a:chOff x="1579896" y="2048700"/>
            <a:chExt cx="9597340" cy="3246402"/>
          </a:xfrm>
        </p:grpSpPr>
        <p:sp>
          <p:nvSpPr>
            <p:cNvPr id="21" name="矩形: 圆角 2">
              <a:extLst>
                <a:ext uri="{FF2B5EF4-FFF2-40B4-BE49-F238E27FC236}">
                  <a16:creationId xmlns:a16="http://schemas.microsoft.com/office/drawing/2014/main" id="{A239C69C-F9CA-4FF7-9751-8D4973ED01E3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ngay</a:t>
              </a:r>
              <a:endParaRPr lang="zh-CN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矩形: 圆角 3">
              <a:extLst>
                <a:ext uri="{FF2B5EF4-FFF2-40B4-BE49-F238E27FC236}">
                  <a16:creationId xmlns:a16="http://schemas.microsoft.com/office/drawing/2014/main" id="{F2BB0C2F-D428-4CC3-BC99-326F35C96439}"/>
                </a:ext>
              </a:extLst>
            </p:cNvPr>
            <p:cNvSpPr/>
            <p:nvPr/>
          </p:nvSpPr>
          <p:spPr>
            <a:xfrm>
              <a:off x="1862522" y="2188216"/>
              <a:ext cx="9032076" cy="2967368"/>
            </a:xfrm>
            <a:prstGeom prst="ellipse">
              <a:avLst/>
            </a:prstGeom>
            <a:noFill/>
            <a:ln w="28575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小宝贝儿拼音体" panose="02010601030101010101" pitchFamily="2" charset="-122"/>
                <a:ea typeface="小宝贝儿拼音体" panose="02010601030101010101" pitchFamily="2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0E3B70A-BEC0-475D-9AFC-43423EFA9711}"/>
              </a:ext>
            </a:extLst>
          </p:cNvPr>
          <p:cNvGrpSpPr/>
          <p:nvPr/>
        </p:nvGrpSpPr>
        <p:grpSpPr>
          <a:xfrm>
            <a:off x="9673058" y="2494563"/>
            <a:ext cx="2174240" cy="2217266"/>
            <a:chOff x="1579896" y="2048700"/>
            <a:chExt cx="9597340" cy="3246402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2F370F44-AE52-4B29-B58A-E9EF3FA0B799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thẳng</a:t>
              </a:r>
              <a:endParaRPr lang="zh-CN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矩形: 圆角 3">
              <a:extLst>
                <a:ext uri="{FF2B5EF4-FFF2-40B4-BE49-F238E27FC236}">
                  <a16:creationId xmlns:a16="http://schemas.microsoft.com/office/drawing/2014/main" id="{D5522F63-64F9-4F76-8197-3D2D7353F5FA}"/>
                </a:ext>
              </a:extLst>
            </p:cNvPr>
            <p:cNvSpPr/>
            <p:nvPr/>
          </p:nvSpPr>
          <p:spPr>
            <a:xfrm>
              <a:off x="1862522" y="2188216"/>
              <a:ext cx="9032076" cy="2967368"/>
            </a:xfrm>
            <a:prstGeom prst="ellipse">
              <a:avLst/>
            </a:prstGeom>
            <a:noFill/>
            <a:ln w="28575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小宝贝儿拼音体" panose="02010601030101010101" pitchFamily="2" charset="-122"/>
                <a:ea typeface="小宝贝儿拼音体" panose="02010601030101010101" pitchFamily="2" charset="-122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B17400D-4213-4A97-84B7-187C790D54EF}"/>
              </a:ext>
            </a:extLst>
          </p:cNvPr>
          <p:cNvGrpSpPr/>
          <p:nvPr/>
        </p:nvGrpSpPr>
        <p:grpSpPr>
          <a:xfrm>
            <a:off x="7056998" y="3507908"/>
            <a:ext cx="2174240" cy="2217267"/>
            <a:chOff x="1579896" y="2048700"/>
            <a:chExt cx="9597340" cy="3246402"/>
          </a:xfrm>
        </p:grpSpPr>
        <p:sp>
          <p:nvSpPr>
            <p:cNvPr id="27" name="矩形: 圆角 2">
              <a:extLst>
                <a:ext uri="{FF2B5EF4-FFF2-40B4-BE49-F238E27FC236}">
                  <a16:creationId xmlns:a16="http://schemas.microsoft.com/office/drawing/2014/main" id="{E0CAA4EC-EBDA-4E9D-BE5F-C9E4F362F662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小考拉体" panose="02000503000000000000" pitchFamily="2" charset="-122"/>
                  <a:cs typeface="Times New Roman" panose="02020603050405020304" pitchFamily="18" charset="0"/>
                </a:rPr>
                <a:t>thật</a:t>
              </a:r>
              <a:endParaRPr lang="zh-CN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矩形: 圆角 3">
              <a:extLst>
                <a:ext uri="{FF2B5EF4-FFF2-40B4-BE49-F238E27FC236}">
                  <a16:creationId xmlns:a16="http://schemas.microsoft.com/office/drawing/2014/main" id="{583A6443-BE5B-4306-8937-9BC7756CFEE4}"/>
                </a:ext>
              </a:extLst>
            </p:cNvPr>
            <p:cNvSpPr/>
            <p:nvPr/>
          </p:nvSpPr>
          <p:spPr>
            <a:xfrm>
              <a:off x="1862522" y="2188216"/>
              <a:ext cx="9032076" cy="2967368"/>
            </a:xfrm>
            <a:prstGeom prst="ellipse">
              <a:avLst/>
            </a:prstGeom>
            <a:noFill/>
            <a:ln w="28575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小宝贝儿拼音体" panose="02010601030101010101" pitchFamily="2" charset="-122"/>
                <a:ea typeface="小宝贝儿拼音体" panose="02010601030101010101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AEDD65AD-BC63-4C4E-AC6C-7447D7CDDE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77B3250-9A52-422C-BC36-1BB3A5B138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932576" y="5450920"/>
            <a:ext cx="1869420" cy="112171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EA107BE-D375-4DA6-BB43-4C176299CF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795951" y="1503230"/>
            <a:ext cx="1373984" cy="824436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id="{ECEF6837-8F5D-4829-9285-09C08ECC1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673266" y="630212"/>
            <a:ext cx="1157146" cy="694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B434EA-D42E-4E7B-A933-86804E7E11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4"/>
          <a:stretch/>
        </p:blipFill>
        <p:spPr>
          <a:xfrm>
            <a:off x="-518453" y="-1779971"/>
            <a:ext cx="8451029" cy="739653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5E598FB-81B7-49ED-8E87-7FC417BA8648}"/>
              </a:ext>
            </a:extLst>
          </p:cNvPr>
          <p:cNvSpPr txBox="1"/>
          <p:nvPr/>
        </p:nvSpPr>
        <p:spPr>
          <a:xfrm>
            <a:off x="1010487" y="3025606"/>
            <a:ext cx="4517571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strike="noStrike" kern="1200" normalizeH="0" baseline="0" noProof="0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uLnTx/>
                <a:uFillTx/>
                <a:latin typeface="Arial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vi-VN" altLang="en-US" sz="3600" b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>
                <a:solidFill>
                  <a:srgbClr val="D2670C"/>
                </a:solidFill>
                <a:effectLst>
                  <a:glow rad="76200">
                    <a:schemeClr val="accent6">
                      <a:satMod val="175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từ ghép và từ láy chứa từng tiếng sau đây:</a:t>
            </a:r>
            <a:endParaRPr lang="en-US" altLang="en-US" sz="3600" b="1" dirty="0">
              <a:solidFill>
                <a:srgbClr val="D2670C"/>
              </a:solidFill>
              <a:effectLst>
                <a:glow rad="76200">
                  <a:schemeClr val="accent6">
                    <a:satMod val="175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692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oup 57">
            <a:extLst>
              <a:ext uri="{FF2B5EF4-FFF2-40B4-BE49-F238E27FC236}">
                <a16:creationId xmlns:a16="http://schemas.microsoft.com/office/drawing/2014/main" id="{BF530051-2A90-441C-A6A8-B20536F79C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111278"/>
              </p:ext>
            </p:extLst>
          </p:nvPr>
        </p:nvGraphicFramePr>
        <p:xfrm>
          <a:off x="985960" y="758952"/>
          <a:ext cx="10493115" cy="4839894"/>
        </p:xfrm>
        <a:graphic>
          <a:graphicData uri="http://schemas.openxmlformats.org/drawingml/2006/table">
            <a:tbl>
              <a:tblPr>
                <a:effectLst>
                  <a:reflection blurRad="6350" stA="50000" endA="295" endPos="92000" dist="101600" dir="5400000" sy="-100000" algn="bl" rotWithShape="0"/>
                </a:effectLst>
                <a:tableStyleId>{35758FB7-9AC5-4552-8A53-C91805E547FA}</a:tableStyleId>
              </a:tblPr>
              <a:tblGrid>
                <a:gridCol w="1311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8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2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5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spc="0" normalizeH="0" baseline="0">
                          <a:ln w="9525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prstDash val="solid"/>
                          </a:ln>
                          <a:solidFill>
                            <a:srgbClr val="0070C0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GHÉP</a:t>
                      </a:r>
                      <a:endParaRPr kumimoji="0" lang="en-US" sz="3600" b="1" i="0" u="none" strike="noStrike" cap="none" spc="0" normalizeH="0" baseline="0">
                        <a:ln w="9525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prstDash val="solid"/>
                        </a:ln>
                        <a:solidFill>
                          <a:srgbClr val="0070C0"/>
                        </a:solidFill>
                        <a:effectLst>
                          <a:outerShdw blurRad="12700" dist="38100" dir="2700000" algn="tl" rotWithShape="0">
                            <a:schemeClr val="bg1">
                              <a:lumMod val="50000"/>
                            </a:scheme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spc="0" normalizeH="0" baseline="0">
                          <a:ln w="9525">
                            <a:solidFill>
                              <a:schemeClr val="accent6">
                                <a:lumMod val="40000"/>
                                <a:lumOff val="60000"/>
                              </a:schemeClr>
                            </a:solidFill>
                            <a:prstDash val="solid"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 LÁY</a:t>
                      </a: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1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ngay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7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thẳng</a:t>
                      </a:r>
                    </a:p>
                  </a:txBody>
                  <a:tcPr marT="45713" marB="45713"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5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thật</a:t>
                      </a:r>
                      <a:endParaRPr kumimoji="0" lang="en-US" sz="28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3" marB="45713" anchor="ctr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3" marB="45713" horzOverflow="overflow">
                    <a:cell3D prstMaterial="dkEdge">
                      <a:bevel/>
                      <a:lightRig rig="flood" dir="t"/>
                    </a:cell3D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 Box 41">
            <a:extLst>
              <a:ext uri="{FF2B5EF4-FFF2-40B4-BE49-F238E27FC236}">
                <a16:creationId xmlns:a16="http://schemas.microsoft.com/office/drawing/2014/main" id="{769CFC16-C394-4F02-AD6B-6E032C3C1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950" y="1306473"/>
            <a:ext cx="5683771" cy="99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56C7147C-A10B-4235-9A34-2620E3277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008" y="1536656"/>
            <a:ext cx="28681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A18C9CE5-E2E3-4A4A-B3B3-3439C7DAD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351" y="2476216"/>
            <a:ext cx="58586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thẳng tính, thẳng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đuột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hàng,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tuột</a:t>
            </a: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6">
            <a:extLst>
              <a:ext uri="{FF2B5EF4-FFF2-40B4-BE49-F238E27FC236}">
                <a16:creationId xmlns:a16="http://schemas.microsoft.com/office/drawing/2014/main" id="{BB8487A3-60A7-4BA0-8119-4E390DDEA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008" y="2755253"/>
            <a:ext cx="33290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thẳng thắn, thẳng thớm…</a:t>
            </a:r>
          </a:p>
        </p:txBody>
      </p:sp>
      <p:sp>
        <p:nvSpPr>
          <p:cNvPr id="22" name="Text Box 47">
            <a:extLst>
              <a:ext uri="{FF2B5EF4-FFF2-40B4-BE49-F238E27FC236}">
                <a16:creationId xmlns:a16="http://schemas.microsoft.com/office/drawing/2014/main" id="{D40B1D3E-FFDE-4DCE-9C39-3DB2F177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794" y="4243611"/>
            <a:ext cx="57712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tình,…</a:t>
            </a:r>
            <a:endParaRPr lang="en-US" altLang="en-US" sz="2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48">
            <a:extLst>
              <a:ext uri="{FF2B5EF4-FFF2-40B4-BE49-F238E27FC236}">
                <a16:creationId xmlns:a16="http://schemas.microsoft.com/office/drawing/2014/main" id="{66F95B04-0214-430C-8A34-66994BA7C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008" y="4317358"/>
            <a:ext cx="28681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en-US" sz="28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yellow&#10;&#10;Description automatically generated">
            <a:extLst>
              <a:ext uri="{FF2B5EF4-FFF2-40B4-BE49-F238E27FC236}">
                <a16:creationId xmlns:a16="http://schemas.microsoft.com/office/drawing/2014/main" id="{9313F2AA-5FC0-4F70-9540-F0EDCA427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907" y="3951530"/>
            <a:ext cx="2336619" cy="23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034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25C408-239C-4F46-B57C-DF5C29D475F3}"/>
              </a:ext>
            </a:extLst>
          </p:cNvPr>
          <p:cNvCxnSpPr>
            <a:cxnSpLocks/>
          </p:cNvCxnSpPr>
          <p:nvPr/>
        </p:nvCxnSpPr>
        <p:spPr>
          <a:xfrm flipH="1">
            <a:off x="7459316" y="4069599"/>
            <a:ext cx="1244878" cy="109677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B192A5-9B2F-42E0-9E22-1CB3EE908D62}"/>
              </a:ext>
            </a:extLst>
          </p:cNvPr>
          <p:cNvCxnSpPr>
            <a:cxnSpLocks/>
          </p:cNvCxnSpPr>
          <p:nvPr/>
        </p:nvCxnSpPr>
        <p:spPr>
          <a:xfrm>
            <a:off x="8809471" y="4078200"/>
            <a:ext cx="1227887" cy="108816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A8B057D-89CA-4267-B90D-97F499471BB5}"/>
              </a:ext>
            </a:extLst>
          </p:cNvPr>
          <p:cNvGrpSpPr/>
          <p:nvPr/>
        </p:nvGrpSpPr>
        <p:grpSpPr>
          <a:xfrm>
            <a:off x="7112578" y="1130443"/>
            <a:ext cx="3472708" cy="3577829"/>
            <a:chOff x="233783" y="831176"/>
            <a:chExt cx="4071152" cy="4893005"/>
          </a:xfrm>
        </p:grpSpPr>
        <p:pic>
          <p:nvPicPr>
            <p:cNvPr id="5" name="Picture 4" descr="A picture containing different, several&#10;&#10;Description automatically generated">
              <a:extLst>
                <a:ext uri="{FF2B5EF4-FFF2-40B4-BE49-F238E27FC236}">
                  <a16:creationId xmlns:a16="http://schemas.microsoft.com/office/drawing/2014/main" id="{6D7543CF-C960-4633-AE5B-8DCF6A6D9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1" t="33472" r="8554" b="32361"/>
            <a:stretch/>
          </p:blipFill>
          <p:spPr>
            <a:xfrm>
              <a:off x="233783" y="831176"/>
              <a:ext cx="4071152" cy="489300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D20D2A-5523-4790-83DF-FF0B7CFA5160}"/>
                </a:ext>
              </a:extLst>
            </p:cNvPr>
            <p:cNvSpPr/>
            <p:nvPr/>
          </p:nvSpPr>
          <p:spPr>
            <a:xfrm>
              <a:off x="640273" y="3767088"/>
              <a:ext cx="3022310" cy="12557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PHỨc</a:t>
              </a:r>
              <a:endParaRPr lang="en-US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040FC6-DA50-4BA4-B06F-AD039D52096A}"/>
              </a:ext>
            </a:extLst>
          </p:cNvPr>
          <p:cNvGrpSpPr/>
          <p:nvPr/>
        </p:nvGrpSpPr>
        <p:grpSpPr>
          <a:xfrm>
            <a:off x="1368873" y="1783973"/>
            <a:ext cx="2954934" cy="2721098"/>
            <a:chOff x="1353086" y="1577395"/>
            <a:chExt cx="2954934" cy="2721098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16B3F85F-EE71-4CF5-9375-621E9D94E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5" t="12901" r="18611" b="20699"/>
            <a:stretch/>
          </p:blipFill>
          <p:spPr>
            <a:xfrm>
              <a:off x="1353086" y="1577395"/>
              <a:ext cx="2954934" cy="272109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D3D8A9-32B1-4E44-92AE-E2D0BC7A81B8}"/>
                </a:ext>
              </a:extLst>
            </p:cNvPr>
            <p:cNvSpPr/>
            <p:nvPr/>
          </p:nvSpPr>
          <p:spPr>
            <a:xfrm>
              <a:off x="1639143" y="3173083"/>
              <a:ext cx="2578042" cy="9947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đƠN</a:t>
              </a:r>
              <a:endParaRPr lang="en-US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249646-8F51-4162-BF68-AFD78FAACB63}"/>
              </a:ext>
            </a:extLst>
          </p:cNvPr>
          <p:cNvCxnSpPr>
            <a:cxnSpLocks/>
          </p:cNvCxnSpPr>
          <p:nvPr/>
        </p:nvCxnSpPr>
        <p:spPr>
          <a:xfrm flipH="1">
            <a:off x="4053841" y="1857773"/>
            <a:ext cx="1802648" cy="13570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361D89-4B0F-4497-98D5-E59B20C1BE8A}"/>
              </a:ext>
            </a:extLst>
          </p:cNvPr>
          <p:cNvCxnSpPr>
            <a:cxnSpLocks/>
          </p:cNvCxnSpPr>
          <p:nvPr/>
        </p:nvCxnSpPr>
        <p:spPr>
          <a:xfrm>
            <a:off x="5833861" y="1863679"/>
            <a:ext cx="1780833" cy="13511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B24909-B94A-425A-9E82-103BE54B4E1E}"/>
              </a:ext>
            </a:extLst>
          </p:cNvPr>
          <p:cNvGrpSpPr/>
          <p:nvPr/>
        </p:nvGrpSpPr>
        <p:grpSpPr>
          <a:xfrm>
            <a:off x="3317186" y="-835510"/>
            <a:ext cx="5213922" cy="4153102"/>
            <a:chOff x="3103264" y="-847241"/>
            <a:chExt cx="5213922" cy="4153102"/>
          </a:xfrm>
        </p:grpSpPr>
        <p:pic>
          <p:nvPicPr>
            <p:cNvPr id="12" name="Picture 1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C155D7A-4256-4DFA-9694-7700824D7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3264" y="-847241"/>
              <a:ext cx="5213922" cy="41531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C95ED4-751C-43CC-BA4D-6E5358CD3983}"/>
                </a:ext>
              </a:extLst>
            </p:cNvPr>
            <p:cNvSpPr txBox="1"/>
            <p:nvPr/>
          </p:nvSpPr>
          <p:spPr>
            <a:xfrm>
              <a:off x="5005811" y="583644"/>
              <a:ext cx="140936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DD76EE9-C82D-4F83-A895-9C9F8C78B2FC}"/>
              </a:ext>
            </a:extLst>
          </p:cNvPr>
          <p:cNvGrpSpPr/>
          <p:nvPr/>
        </p:nvGrpSpPr>
        <p:grpSpPr>
          <a:xfrm>
            <a:off x="3601014" y="4651668"/>
            <a:ext cx="5213922" cy="2512945"/>
            <a:chOff x="5582680" y="4517188"/>
            <a:chExt cx="2448802" cy="272109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A4496B7-E5A5-467B-8E14-544955D80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34" b="33893" l="54297" r="94922">
                          <a14:foregroundMark x1="65430" y1="3798" x2="65430" y2="4529"/>
                          <a14:foregroundMark x1="69727" y1="4164" x2="76270" y2="3944"/>
                          <a14:foregroundMark x1="78223" y1="2703" x2="70020" y2="3944"/>
                          <a14:foregroundMark x1="73242" y1="1753" x2="77930" y2="1534"/>
                          <a14:foregroundMark x1="81641" y1="33893" x2="83301" y2="33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99" b="62219"/>
            <a:stretch/>
          </p:blipFill>
          <p:spPr>
            <a:xfrm>
              <a:off x="5582680" y="4517188"/>
              <a:ext cx="2448802" cy="272109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88D503-CA75-461C-8313-D1B3C75AE5CB}"/>
                </a:ext>
              </a:extLst>
            </p:cNvPr>
            <p:cNvSpPr txBox="1"/>
            <p:nvPr/>
          </p:nvSpPr>
          <p:spPr>
            <a:xfrm>
              <a:off x="6018541" y="5568066"/>
              <a:ext cx="1713611" cy="10997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en-US" sz="60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ghép</a:t>
              </a:r>
              <a:endParaRPr lang="en-US" altLang="en-US" sz="60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4D02BC-BF73-453E-8290-4CD9501DB552}"/>
              </a:ext>
            </a:extLst>
          </p:cNvPr>
          <p:cNvGrpSpPr/>
          <p:nvPr/>
        </p:nvGrpSpPr>
        <p:grpSpPr>
          <a:xfrm>
            <a:off x="8289903" y="4922761"/>
            <a:ext cx="4595928" cy="2241851"/>
            <a:chOff x="8561956" y="5099714"/>
            <a:chExt cx="3649581" cy="205233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51CD453-F1C9-4ECA-9650-5B79ED5B5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444" b="97809" l="52734" r="95020">
                          <a14:foregroundMark x1="71387" y1="70124" x2="61035" y2="70928"/>
                          <a14:foregroundMark x1="54883" y1="81081" x2="54395" y2="90066"/>
                          <a14:foregroundMark x1="54395" y1="90066" x2="55762" y2="91454"/>
                          <a14:foregroundMark x1="78613" y1="96494" x2="80762" y2="90942"/>
                          <a14:foregroundMark x1="80566" y1="97297" x2="81641" y2="97809"/>
                          <a14:foregroundMark x1="69727" y1="68590" x2="59180" y2="71512"/>
                          <a14:foregroundMark x1="59180" y1="71512" x2="58496" y2="72243"/>
                          <a14:foregroundMark x1="54199" y1="74726" x2="54004" y2="75749"/>
                          <a14:foregroundMark x1="66309" y1="71147" x2="65430" y2="79474"/>
                          <a14:foregroundMark x1="65430" y1="79474" x2="57813" y2="82542"/>
                          <a14:foregroundMark x1="54004" y1="82688" x2="52734" y2="88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2" t="66909"/>
            <a:stretch/>
          </p:blipFill>
          <p:spPr>
            <a:xfrm>
              <a:off x="8561956" y="5099714"/>
              <a:ext cx="3649581" cy="205233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165E76-C45E-4DC5-BBC1-9FD9E9F5DDEB}"/>
                </a:ext>
              </a:extLst>
            </p:cNvPr>
            <p:cNvSpPr txBox="1"/>
            <p:nvPr/>
          </p:nvSpPr>
          <p:spPr>
            <a:xfrm>
              <a:off x="8847824" y="5783323"/>
              <a:ext cx="2923174" cy="929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en-US" sz="60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láy</a:t>
              </a:r>
              <a:endParaRPr lang="en-US" altLang="en-US" sz="6000" b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1181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463C82D-B10F-469F-8A31-05E7D6A50E52}"/>
              </a:ext>
            </a:extLst>
          </p:cNvPr>
          <p:cNvGrpSpPr/>
          <p:nvPr/>
        </p:nvGrpSpPr>
        <p:grpSpPr>
          <a:xfrm>
            <a:off x="907093" y="1619828"/>
            <a:ext cx="10377813" cy="4131423"/>
            <a:chOff x="1579896" y="2048700"/>
            <a:chExt cx="9597340" cy="3246402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3E4C0B4-824C-4B2D-856A-AB9CE3613882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C62222A-830B-424C-8BF0-1297AA8707B4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D5F2509-E1F2-4F97-AF20-94E15AB510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06" y="2590800"/>
            <a:ext cx="4081394" cy="35572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218884-8741-4434-BF0B-258C35EDA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94142" y="4602479"/>
            <a:ext cx="5033932" cy="225552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2E492A5D-69DC-4394-99D0-C05219C153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952"/>
          <a:stretch/>
        </p:blipFill>
        <p:spPr>
          <a:xfrm flipH="1">
            <a:off x="2164333" y="2029015"/>
            <a:ext cx="687277" cy="1304631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66F717B6-1923-41A0-9695-134E8C722C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952"/>
          <a:stretch/>
        </p:blipFill>
        <p:spPr>
          <a:xfrm flipH="1">
            <a:off x="2238646" y="3338675"/>
            <a:ext cx="687277" cy="1304631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08DD6321-FEA7-4C19-91B4-B8B600743C1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>
            <a:off x="3390644" y="-2709"/>
            <a:ext cx="585788" cy="649007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E8F21B19-77DF-4972-A0F0-84CDB124430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8130235" y="1162270"/>
            <a:ext cx="580872" cy="643560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DD5BFCFE-E5AE-4C4B-BA1F-364A0325C2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3598688" y="-245985"/>
            <a:ext cx="4994623" cy="1845886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B3137BE2-F874-4223-9446-C449047778A3}"/>
              </a:ext>
            </a:extLst>
          </p:cNvPr>
          <p:cNvSpPr txBox="1"/>
          <p:nvPr/>
        </p:nvSpPr>
        <p:spPr>
          <a:xfrm>
            <a:off x="3554332" y="155554"/>
            <a:ext cx="4556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Novido" panose="020406030505060202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Dặn dò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Novido" panose="020406030505060202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C974C-C235-4A4F-A67D-CBC31D00A2F5}"/>
              </a:ext>
            </a:extLst>
          </p:cNvPr>
          <p:cNvSpPr txBox="1"/>
          <p:nvPr/>
        </p:nvSpPr>
        <p:spPr>
          <a:xfrm>
            <a:off x="3092147" y="2332329"/>
            <a:ext cx="4539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910ECF-182A-4C2B-9FAE-022D5D4176D2}"/>
              </a:ext>
            </a:extLst>
          </p:cNvPr>
          <p:cNvSpPr txBox="1"/>
          <p:nvPr/>
        </p:nvSpPr>
        <p:spPr>
          <a:xfrm>
            <a:off x="3092147" y="3668823"/>
            <a:ext cx="4182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theo.</a:t>
            </a:r>
          </a:p>
        </p:txBody>
      </p:sp>
    </p:spTree>
    <p:extLst>
      <p:ext uri="{BB962C8B-B14F-4D97-AF65-F5344CB8AC3E}">
        <p14:creationId xmlns:p14="http://schemas.microsoft.com/office/powerpoint/2010/main" val="201667583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4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949706" y="459641"/>
            <a:ext cx="3046038" cy="15808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3CC22B0F-4534-467C-BE47-09B315B079C0}"/>
              </a:ext>
            </a:extLst>
          </p:cNvPr>
          <p:cNvGrpSpPr/>
          <p:nvPr/>
        </p:nvGrpSpPr>
        <p:grpSpPr>
          <a:xfrm>
            <a:off x="1430906" y="638540"/>
            <a:ext cx="10328969" cy="5789268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1633464" y="1241441"/>
            <a:ext cx="8735416" cy="44159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6480" y="2649796"/>
            <a:ext cx="1126884" cy="11999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5093" y="1334727"/>
            <a:ext cx="1254898" cy="1567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5226" y="4067958"/>
            <a:ext cx="1134765" cy="939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83501" y="0"/>
            <a:ext cx="1248528" cy="1487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8625F27-5188-4C89-95D3-2FEC48E956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10484" y="5295203"/>
            <a:ext cx="3487894" cy="156279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B9FBEC3-FE77-44D4-B72A-3DC4D352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3317806" y="5831220"/>
            <a:ext cx="2330640" cy="10442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091D62-33C8-494F-A435-FD276AE67D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5565390" y="5058775"/>
            <a:ext cx="4054603" cy="18167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455444" y="5628599"/>
            <a:ext cx="2782856" cy="12468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92117" y="3667720"/>
            <a:ext cx="1869420" cy="1121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4187" y="3683514"/>
            <a:ext cx="689851" cy="5711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4635926-D638-41C6-9653-1518ACA19FC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825785" y="5657433"/>
            <a:ext cx="805157" cy="483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368880" y="1888607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21733" y="4666852"/>
            <a:ext cx="846975" cy="508213"/>
          </a:xfrm>
          <a:prstGeom prst="rect">
            <a:avLst/>
          </a:prstGeom>
        </p:spPr>
      </p:pic>
      <p:pic>
        <p:nvPicPr>
          <p:cNvPr id="31" name="5bfd36810efa4">
            <a:hlinkClick r:id="" action="ppaction://media"/>
            <a:extLst>
              <a:ext uri="{FF2B5EF4-FFF2-40B4-BE49-F238E27FC236}">
                <a16:creationId xmlns:a16="http://schemas.microsoft.com/office/drawing/2014/main" id="{FC15422C-87E5-4E05-8FA6-D9A13E97D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77301" y="-1869463"/>
            <a:ext cx="487363" cy="4873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77FD786-A304-4F9F-A833-3A59EBB80C9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0130" y="264611"/>
            <a:ext cx="3518104" cy="21402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7117" y="2364194"/>
            <a:ext cx="431400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Chúc các em</a:t>
            </a:r>
          </a:p>
          <a:p>
            <a:pPr algn="ctr"/>
            <a:r>
              <a:rPr lang="en-US" sz="6600" b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học tốt!</a:t>
            </a:r>
            <a:endParaRPr lang="en-US" sz="6600" b="1" dirty="0">
              <a:ln w="28575">
                <a:solidFill>
                  <a:schemeClr val="bg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3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7008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"/>
                            </p:stCondLst>
                            <p:childTnLst>
                              <p:par>
                                <p:cTn id="9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1949706" y="459641"/>
            <a:ext cx="3046038" cy="15808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3CC22B0F-4534-467C-BE47-09B315B079C0}"/>
              </a:ext>
            </a:extLst>
          </p:cNvPr>
          <p:cNvGrpSpPr/>
          <p:nvPr/>
        </p:nvGrpSpPr>
        <p:grpSpPr>
          <a:xfrm>
            <a:off x="1430906" y="638540"/>
            <a:ext cx="10328969" cy="5789268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1633464" y="1241441"/>
            <a:ext cx="8735416" cy="44159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6480" y="2649796"/>
            <a:ext cx="1126884" cy="11999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5093" y="1334727"/>
            <a:ext cx="1254898" cy="1567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5226" y="4067958"/>
            <a:ext cx="1134765" cy="939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83501" y="0"/>
            <a:ext cx="1248528" cy="14872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8625F27-5188-4C89-95D3-2FEC48E956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-110484" y="5295203"/>
            <a:ext cx="3487894" cy="156279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B9FBEC3-FE77-44D4-B72A-3DC4D352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3317806" y="5831220"/>
            <a:ext cx="2330640" cy="10442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091D62-33C8-494F-A435-FD276AE67D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5565390" y="5058775"/>
            <a:ext cx="4054603" cy="18167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455444" y="5628599"/>
            <a:ext cx="2782856" cy="12468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92117" y="3667720"/>
            <a:ext cx="1869420" cy="1121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4187" y="3683514"/>
            <a:ext cx="689851" cy="5711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4635926-D638-41C6-9653-1518ACA19FC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825785" y="5657433"/>
            <a:ext cx="805157" cy="483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368880" y="1888607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21733" y="4666852"/>
            <a:ext cx="846975" cy="508213"/>
          </a:xfrm>
          <a:prstGeom prst="rect">
            <a:avLst/>
          </a:prstGeom>
        </p:spPr>
      </p:pic>
      <p:pic>
        <p:nvPicPr>
          <p:cNvPr id="31" name="5bfd36810efa4">
            <a:hlinkClick r:id="" action="ppaction://media"/>
            <a:extLst>
              <a:ext uri="{FF2B5EF4-FFF2-40B4-BE49-F238E27FC236}">
                <a16:creationId xmlns:a16="http://schemas.microsoft.com/office/drawing/2014/main" id="{FC15422C-87E5-4E05-8FA6-D9A13E97D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77301" y="-1869463"/>
            <a:ext cx="487363" cy="4873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77FD786-A304-4F9F-A833-3A59EBB80C9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0130" y="264611"/>
            <a:ext cx="3518104" cy="21402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7117" y="2364194"/>
            <a:ext cx="53955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Luyện</a:t>
            </a:r>
            <a:r>
              <a:rPr lang="en-US" sz="6600" b="1" dirty="0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từ</a:t>
            </a:r>
            <a:r>
              <a:rPr lang="en-US" sz="6600" b="1" dirty="0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và</a:t>
            </a:r>
            <a:r>
              <a:rPr lang="en-US" sz="6600" b="1" dirty="0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600" b="1" dirty="0" err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câu</a:t>
            </a:r>
            <a:endParaRPr lang="en-US" sz="6600" b="1" dirty="0">
              <a:ln w="28575">
                <a:solidFill>
                  <a:schemeClr val="bg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3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36617" y="3341942"/>
            <a:ext cx="212910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>
                <a:ln w="10541" cmpd="sng">
                  <a:noFill/>
                  <a:prstDash val="solid"/>
                </a:ln>
                <a:solidFill>
                  <a:srgbClr val="F4DC41"/>
                </a:solidFill>
                <a:effectLst>
                  <a:glow rad="88900">
                    <a:srgbClr val="E5683B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dirty="0">
                <a:ln w="10541" cmpd="sng">
                  <a:noFill/>
                  <a:prstDash val="solid"/>
                </a:ln>
                <a:solidFill>
                  <a:srgbClr val="F4DC41"/>
                </a:solidFill>
                <a:effectLst>
                  <a:glow rad="88900">
                    <a:srgbClr val="E5683B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40F02F-388D-43BC-9941-65032D5CB01B}"/>
              </a:ext>
            </a:extLst>
          </p:cNvPr>
          <p:cNvSpPr txBox="1"/>
          <p:nvPr/>
        </p:nvSpPr>
        <p:spPr>
          <a:xfrm>
            <a:off x="11454111" y="143272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91859844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8" presetClass="entr" presetSubtype="0" accel="5000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375"/>
                            </p:stCondLst>
                            <p:childTnLst>
                              <p:par>
                                <p:cTn id="9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">
            <a:extLst>
              <a:ext uri="{FF2B5EF4-FFF2-40B4-BE49-F238E27FC236}">
                <a16:creationId xmlns:a16="http://schemas.microsoft.com/office/drawing/2014/main" id="{89B4E1FF-0BF4-4673-9F3B-2E1E6CF1EB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668500" y="-353897"/>
            <a:ext cx="4994623" cy="18458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A26F1F-72F4-4F6D-87AB-2CC660493AA6}"/>
              </a:ext>
            </a:extLst>
          </p:cNvPr>
          <p:cNvSpPr/>
          <p:nvPr/>
        </p:nvSpPr>
        <p:spPr>
          <a:xfrm>
            <a:off x="290950" y="4514054"/>
            <a:ext cx="5375564" cy="2343945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2615BD-8A55-4AA2-BC73-908BA1084E09}"/>
              </a:ext>
            </a:extLst>
          </p:cNvPr>
          <p:cNvSpPr/>
          <p:nvPr/>
        </p:nvSpPr>
        <p:spPr>
          <a:xfrm>
            <a:off x="0" y="3261190"/>
            <a:ext cx="5974080" cy="1250923"/>
          </a:xfrm>
          <a:custGeom>
            <a:avLst/>
            <a:gdLst>
              <a:gd name="connsiteX0" fmla="*/ 0 w 5974080"/>
              <a:gd name="connsiteY0" fmla="*/ 0 h 1240763"/>
              <a:gd name="connsiteX1" fmla="*/ 5974080 w 5974080"/>
              <a:gd name="connsiteY1" fmla="*/ 0 h 1240763"/>
              <a:gd name="connsiteX2" fmla="*/ 5974080 w 5974080"/>
              <a:gd name="connsiteY2" fmla="*/ 1240763 h 1240763"/>
              <a:gd name="connsiteX3" fmla="*/ 0 w 5974080"/>
              <a:gd name="connsiteY3" fmla="*/ 1240763 h 1240763"/>
              <a:gd name="connsiteX4" fmla="*/ 0 w 5974080"/>
              <a:gd name="connsiteY4" fmla="*/ 0 h 1240763"/>
              <a:gd name="connsiteX0" fmla="*/ 822960 w 5974080"/>
              <a:gd name="connsiteY0" fmla="*/ 0 h 1240763"/>
              <a:gd name="connsiteX1" fmla="*/ 5974080 w 5974080"/>
              <a:gd name="connsiteY1" fmla="*/ 0 h 1240763"/>
              <a:gd name="connsiteX2" fmla="*/ 5974080 w 5974080"/>
              <a:gd name="connsiteY2" fmla="*/ 1240763 h 1240763"/>
              <a:gd name="connsiteX3" fmla="*/ 0 w 5974080"/>
              <a:gd name="connsiteY3" fmla="*/ 1240763 h 1240763"/>
              <a:gd name="connsiteX4" fmla="*/ 822960 w 5974080"/>
              <a:gd name="connsiteY4" fmla="*/ 0 h 1240763"/>
              <a:gd name="connsiteX0" fmla="*/ 822960 w 5974080"/>
              <a:gd name="connsiteY0" fmla="*/ 0 h 1240763"/>
              <a:gd name="connsiteX1" fmla="*/ 5029200 w 5974080"/>
              <a:gd name="connsiteY1" fmla="*/ 0 h 1240763"/>
              <a:gd name="connsiteX2" fmla="*/ 5974080 w 5974080"/>
              <a:gd name="connsiteY2" fmla="*/ 1240763 h 1240763"/>
              <a:gd name="connsiteX3" fmla="*/ 0 w 5974080"/>
              <a:gd name="connsiteY3" fmla="*/ 1240763 h 1240763"/>
              <a:gd name="connsiteX4" fmla="*/ 822960 w 5974080"/>
              <a:gd name="connsiteY4" fmla="*/ 0 h 1240763"/>
              <a:gd name="connsiteX0" fmla="*/ 1005840 w 5974080"/>
              <a:gd name="connsiteY0" fmla="*/ 0 h 1250923"/>
              <a:gd name="connsiteX1" fmla="*/ 5029200 w 5974080"/>
              <a:gd name="connsiteY1" fmla="*/ 10160 h 1250923"/>
              <a:gd name="connsiteX2" fmla="*/ 5974080 w 5974080"/>
              <a:gd name="connsiteY2" fmla="*/ 1250923 h 1250923"/>
              <a:gd name="connsiteX3" fmla="*/ 0 w 5974080"/>
              <a:gd name="connsiteY3" fmla="*/ 1250923 h 1250923"/>
              <a:gd name="connsiteX4" fmla="*/ 1005840 w 5974080"/>
              <a:gd name="connsiteY4" fmla="*/ 0 h 125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4080" h="1250923">
                <a:moveTo>
                  <a:pt x="1005840" y="0"/>
                </a:moveTo>
                <a:lnTo>
                  <a:pt x="5029200" y="10160"/>
                </a:lnTo>
                <a:lnTo>
                  <a:pt x="5974080" y="1250923"/>
                </a:lnTo>
                <a:lnTo>
                  <a:pt x="0" y="1250923"/>
                </a:lnTo>
                <a:lnTo>
                  <a:pt x="1005840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6">
                  <a:lumMod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  <a:tileRect/>
          </a:gra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28575">
                  <a:solidFill>
                    <a:srgbClr val="A20000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TỪ ĐƠN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3819BA9-564C-49F0-A67F-C059736D8915}"/>
              </a:ext>
            </a:extLst>
          </p:cNvPr>
          <p:cNvGrpSpPr/>
          <p:nvPr/>
        </p:nvGrpSpPr>
        <p:grpSpPr>
          <a:xfrm>
            <a:off x="6217920" y="3305280"/>
            <a:ext cx="5974080" cy="3552720"/>
            <a:chOff x="6675748" y="3291555"/>
            <a:chExt cx="5974080" cy="35527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425474-56E1-4DA7-B7EF-D974CB21AD3D}"/>
                </a:ext>
              </a:extLst>
            </p:cNvPr>
            <p:cNvSpPr/>
            <p:nvPr/>
          </p:nvSpPr>
          <p:spPr>
            <a:xfrm>
              <a:off x="6966701" y="4558275"/>
              <a:ext cx="5376672" cy="2286000"/>
            </a:xfrm>
            <a:prstGeom prst="rect">
              <a:avLst/>
            </a:prstGeom>
            <a:gradFill>
              <a:gsLst>
                <a:gs pos="0">
                  <a:schemeClr val="accent2">
                    <a:satMod val="105000"/>
                    <a:tint val="67000"/>
                    <a:lumMod val="55000"/>
                    <a:lumOff val="45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</a:gradFill>
            <a:ln w="28575">
              <a:solidFill>
                <a:srgbClr val="A2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7B20F6A6-8E13-4F34-9BDB-53161C327DBD}"/>
                </a:ext>
              </a:extLst>
            </p:cNvPr>
            <p:cNvSpPr/>
            <p:nvPr/>
          </p:nvSpPr>
          <p:spPr>
            <a:xfrm>
              <a:off x="6675748" y="3291555"/>
              <a:ext cx="5974080" cy="1250923"/>
            </a:xfrm>
            <a:custGeom>
              <a:avLst/>
              <a:gdLst>
                <a:gd name="connsiteX0" fmla="*/ 0 w 5974080"/>
                <a:gd name="connsiteY0" fmla="*/ 0 h 1240763"/>
                <a:gd name="connsiteX1" fmla="*/ 5974080 w 5974080"/>
                <a:gd name="connsiteY1" fmla="*/ 0 h 1240763"/>
                <a:gd name="connsiteX2" fmla="*/ 5974080 w 5974080"/>
                <a:gd name="connsiteY2" fmla="*/ 1240763 h 1240763"/>
                <a:gd name="connsiteX3" fmla="*/ 0 w 5974080"/>
                <a:gd name="connsiteY3" fmla="*/ 1240763 h 1240763"/>
                <a:gd name="connsiteX4" fmla="*/ 0 w 5974080"/>
                <a:gd name="connsiteY4" fmla="*/ 0 h 1240763"/>
                <a:gd name="connsiteX0" fmla="*/ 822960 w 5974080"/>
                <a:gd name="connsiteY0" fmla="*/ 0 h 1240763"/>
                <a:gd name="connsiteX1" fmla="*/ 5974080 w 5974080"/>
                <a:gd name="connsiteY1" fmla="*/ 0 h 1240763"/>
                <a:gd name="connsiteX2" fmla="*/ 5974080 w 5974080"/>
                <a:gd name="connsiteY2" fmla="*/ 1240763 h 1240763"/>
                <a:gd name="connsiteX3" fmla="*/ 0 w 5974080"/>
                <a:gd name="connsiteY3" fmla="*/ 1240763 h 1240763"/>
                <a:gd name="connsiteX4" fmla="*/ 822960 w 5974080"/>
                <a:gd name="connsiteY4" fmla="*/ 0 h 1240763"/>
                <a:gd name="connsiteX0" fmla="*/ 822960 w 5974080"/>
                <a:gd name="connsiteY0" fmla="*/ 0 h 1240763"/>
                <a:gd name="connsiteX1" fmla="*/ 5029200 w 5974080"/>
                <a:gd name="connsiteY1" fmla="*/ 0 h 1240763"/>
                <a:gd name="connsiteX2" fmla="*/ 5974080 w 5974080"/>
                <a:gd name="connsiteY2" fmla="*/ 1240763 h 1240763"/>
                <a:gd name="connsiteX3" fmla="*/ 0 w 5974080"/>
                <a:gd name="connsiteY3" fmla="*/ 1240763 h 1240763"/>
                <a:gd name="connsiteX4" fmla="*/ 822960 w 5974080"/>
                <a:gd name="connsiteY4" fmla="*/ 0 h 1240763"/>
                <a:gd name="connsiteX0" fmla="*/ 1005840 w 5974080"/>
                <a:gd name="connsiteY0" fmla="*/ 0 h 1250923"/>
                <a:gd name="connsiteX1" fmla="*/ 5029200 w 5974080"/>
                <a:gd name="connsiteY1" fmla="*/ 10160 h 1250923"/>
                <a:gd name="connsiteX2" fmla="*/ 5974080 w 5974080"/>
                <a:gd name="connsiteY2" fmla="*/ 1250923 h 1250923"/>
                <a:gd name="connsiteX3" fmla="*/ 0 w 5974080"/>
                <a:gd name="connsiteY3" fmla="*/ 1250923 h 1250923"/>
                <a:gd name="connsiteX4" fmla="*/ 1005840 w 5974080"/>
                <a:gd name="connsiteY4" fmla="*/ 0 h 125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4080" h="1250923">
                  <a:moveTo>
                    <a:pt x="1005840" y="0"/>
                  </a:moveTo>
                  <a:lnTo>
                    <a:pt x="5029200" y="10160"/>
                  </a:lnTo>
                  <a:lnTo>
                    <a:pt x="5974080" y="1250923"/>
                  </a:lnTo>
                  <a:lnTo>
                    <a:pt x="0" y="1250923"/>
                  </a:lnTo>
                  <a:lnTo>
                    <a:pt x="1005840" y="0"/>
                  </a:lnTo>
                  <a:close/>
                </a:path>
              </a:pathLst>
            </a:custGeom>
            <a:gradFill flip="none" rotWithShape="1">
              <a:gsLst>
                <a:gs pos="21000">
                  <a:schemeClr val="accent6">
                    <a:lumMod val="5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 w="28575">
              <a:solidFill>
                <a:srgbClr val="A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28575">
                    <a:solidFill>
                      <a:srgbClr val="A20000"/>
                    </a:solidFill>
                  </a:ln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UTM Showcard" panose="02040603050506020204" pitchFamily="18" charset="0"/>
                </a:rPr>
                <a:t>TỪ PHỨC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622BF2A-DFCD-4EF8-B941-56D5E1EFC5F5}"/>
              </a:ext>
            </a:extLst>
          </p:cNvPr>
          <p:cNvSpPr/>
          <p:nvPr/>
        </p:nvSpPr>
        <p:spPr>
          <a:xfrm>
            <a:off x="10160" y="2131910"/>
            <a:ext cx="1828800" cy="73000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Lời</a:t>
            </a:r>
            <a:endParaRPr lang="en-US" sz="3200">
              <a:latin typeface="UVN Banh Mi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CCDD89-B774-4297-9D2E-7E27435077D1}"/>
              </a:ext>
            </a:extLst>
          </p:cNvPr>
          <p:cNvSpPr/>
          <p:nvPr/>
        </p:nvSpPr>
        <p:spPr>
          <a:xfrm>
            <a:off x="7724139" y="1198171"/>
            <a:ext cx="1828800" cy="7302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thầm thì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4A7176-0369-43A1-804D-B28B9043E245}"/>
              </a:ext>
            </a:extLst>
          </p:cNvPr>
          <p:cNvSpPr/>
          <p:nvPr/>
        </p:nvSpPr>
        <p:spPr>
          <a:xfrm>
            <a:off x="5723545" y="1215161"/>
            <a:ext cx="2007289" cy="7302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truyện cổ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3EAE5D-EAEE-4DD4-BBFF-1E4510B6DD90}"/>
              </a:ext>
            </a:extLst>
          </p:cNvPr>
          <p:cNvSpPr/>
          <p:nvPr/>
        </p:nvSpPr>
        <p:spPr>
          <a:xfrm>
            <a:off x="3901440" y="1212026"/>
            <a:ext cx="1828800" cy="73027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nghe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76C7DF-5424-4521-8763-4B8B0EE80AFD}"/>
              </a:ext>
            </a:extLst>
          </p:cNvPr>
          <p:cNvSpPr/>
          <p:nvPr/>
        </p:nvSpPr>
        <p:spPr>
          <a:xfrm>
            <a:off x="2072640" y="1212027"/>
            <a:ext cx="1828800" cy="730275"/>
          </a:xfrm>
          <a:prstGeom prst="rect">
            <a:avLst/>
          </a:prstGeom>
          <a:solidFill>
            <a:srgbClr val="DE0A88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Tôi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2D085B-3230-4F96-8323-C1DB6B8A16C7}"/>
              </a:ext>
            </a:extLst>
          </p:cNvPr>
          <p:cNvSpPr/>
          <p:nvPr/>
        </p:nvSpPr>
        <p:spPr>
          <a:xfrm>
            <a:off x="1515397" y="2131910"/>
            <a:ext cx="1828800" cy="730003"/>
          </a:xfrm>
          <a:prstGeom prst="rect">
            <a:avLst/>
          </a:prstGeom>
          <a:solidFill>
            <a:srgbClr val="A03E3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ông cha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1235A6-E488-46FD-97A0-A40A0885357C}"/>
              </a:ext>
            </a:extLst>
          </p:cNvPr>
          <p:cNvSpPr/>
          <p:nvPr/>
        </p:nvSpPr>
        <p:spPr>
          <a:xfrm>
            <a:off x="3213918" y="2131910"/>
            <a:ext cx="1828800" cy="730003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dạy</a:t>
            </a:r>
            <a:endParaRPr lang="en-US" sz="3200">
              <a:latin typeface="UVN Banh Mi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5EC25C-11B0-4049-A5DA-677512D9F168}"/>
              </a:ext>
            </a:extLst>
          </p:cNvPr>
          <p:cNvSpPr/>
          <p:nvPr/>
        </p:nvSpPr>
        <p:spPr>
          <a:xfrm>
            <a:off x="4997167" y="2131910"/>
            <a:ext cx="1828800" cy="730003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cũng</a:t>
            </a:r>
            <a:endParaRPr lang="en-US" sz="3200">
              <a:latin typeface="UVN Banh Mi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4894573-A5FC-4240-860D-6BAF40C39A1E}"/>
              </a:ext>
            </a:extLst>
          </p:cNvPr>
          <p:cNvSpPr/>
          <p:nvPr/>
        </p:nvSpPr>
        <p:spPr>
          <a:xfrm>
            <a:off x="6772275" y="2131910"/>
            <a:ext cx="1796998" cy="730003"/>
          </a:xfrm>
          <a:prstGeom prst="rect">
            <a:avLst/>
          </a:prstGeom>
          <a:solidFill>
            <a:srgbClr val="FF212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vì</a:t>
            </a:r>
            <a:endParaRPr lang="en-US" sz="3200">
              <a:latin typeface="UVN Banh Mi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BF44CB-23B8-471A-87DE-6EA80660649C}"/>
              </a:ext>
            </a:extLst>
          </p:cNvPr>
          <p:cNvSpPr/>
          <p:nvPr/>
        </p:nvSpPr>
        <p:spPr>
          <a:xfrm>
            <a:off x="8560730" y="2131910"/>
            <a:ext cx="1828800" cy="730003"/>
          </a:xfrm>
          <a:prstGeom prst="rect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VN Banh Mi" pitchFamily="2" charset="0"/>
              </a:rPr>
              <a:t>đời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4330D9D-B3AE-4E38-8A2D-4C20109A2520}"/>
              </a:ext>
            </a:extLst>
          </p:cNvPr>
          <p:cNvSpPr/>
          <p:nvPr/>
        </p:nvSpPr>
        <p:spPr>
          <a:xfrm>
            <a:off x="10337340" y="2131910"/>
            <a:ext cx="1828800" cy="730003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VN Banh Mi" pitchFamily="2" charset="0"/>
              </a:rPr>
              <a:t>sau</a:t>
            </a:r>
          </a:p>
        </p:txBody>
      </p:sp>
      <p:pic>
        <p:nvPicPr>
          <p:cNvPr id="39" name="图片 12">
            <a:extLst>
              <a:ext uri="{FF2B5EF4-FFF2-40B4-BE49-F238E27FC236}">
                <a16:creationId xmlns:a16="http://schemas.microsoft.com/office/drawing/2014/main" id="{CA373E68-24E6-4AC5-B5C4-813D6ACEE4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6825" y="-1894"/>
            <a:ext cx="1549315" cy="1549315"/>
          </a:xfrm>
          <a:prstGeom prst="rect">
            <a:avLst/>
          </a:prstGeom>
        </p:spPr>
      </p:pic>
      <p:sp>
        <p:nvSpPr>
          <p:cNvPr id="40" name="文本框 8">
            <a:extLst>
              <a:ext uri="{FF2B5EF4-FFF2-40B4-BE49-F238E27FC236}">
                <a16:creationId xmlns:a16="http://schemas.microsoft.com/office/drawing/2014/main" id="{1E720BC8-061C-40F8-B12F-32E07982324C}"/>
              </a:ext>
            </a:extLst>
          </p:cNvPr>
          <p:cNvSpPr txBox="1"/>
          <p:nvPr/>
        </p:nvSpPr>
        <p:spPr>
          <a:xfrm>
            <a:off x="3752430" y="216217"/>
            <a:ext cx="455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1" name="图片 9">
            <a:extLst>
              <a:ext uri="{FF2B5EF4-FFF2-40B4-BE49-F238E27FC236}">
                <a16:creationId xmlns:a16="http://schemas.microsoft.com/office/drawing/2014/main" id="{8B0CD366-7464-450A-BB9C-7A232762118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40195" y="16275"/>
            <a:ext cx="545530" cy="514108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F20E941-4A88-40AB-A87E-955841201A2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8068618" y="504841"/>
            <a:ext cx="488906" cy="635677"/>
          </a:xfrm>
          <a:prstGeom prst="rect">
            <a:avLst/>
          </a:prstGeom>
        </p:spPr>
      </p:pic>
      <p:pic>
        <p:nvPicPr>
          <p:cNvPr id="2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0016BC2C-CF18-43C3-85BA-C4E6C9B86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30667" y="2162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316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35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2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2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2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62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417 L -0.14492 0.4828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417 L -0.14922 0.4828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4.07407E-6 L 0.06771 0.541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270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125 L 0.02266 0.460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23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417 L 0.05339 0.349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1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-0.00625 L -0.675 0.5856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33" y="29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44 L -0.67773 0.5856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4" y="2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4 0.00185 L -0.23399 0.4611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2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3 -0.0125 L -0.23698 0.458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41042 0.579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2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0208 L 0.09493 0.7155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3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25C408-239C-4F46-B57C-DF5C29D475F3}"/>
              </a:ext>
            </a:extLst>
          </p:cNvPr>
          <p:cNvCxnSpPr>
            <a:cxnSpLocks/>
          </p:cNvCxnSpPr>
          <p:nvPr/>
        </p:nvCxnSpPr>
        <p:spPr>
          <a:xfrm flipH="1">
            <a:off x="7875614" y="4069599"/>
            <a:ext cx="828579" cy="100515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B192A5-9B2F-42E0-9E22-1CB3EE908D62}"/>
              </a:ext>
            </a:extLst>
          </p:cNvPr>
          <p:cNvCxnSpPr>
            <a:cxnSpLocks/>
          </p:cNvCxnSpPr>
          <p:nvPr/>
        </p:nvCxnSpPr>
        <p:spPr>
          <a:xfrm>
            <a:off x="8809471" y="4078200"/>
            <a:ext cx="875034" cy="1088169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A8B057D-89CA-4267-B90D-97F499471BB5}"/>
              </a:ext>
            </a:extLst>
          </p:cNvPr>
          <p:cNvGrpSpPr/>
          <p:nvPr/>
        </p:nvGrpSpPr>
        <p:grpSpPr>
          <a:xfrm>
            <a:off x="7112578" y="1130443"/>
            <a:ext cx="3472708" cy="3577829"/>
            <a:chOff x="233783" y="831176"/>
            <a:chExt cx="4071152" cy="4893005"/>
          </a:xfrm>
        </p:grpSpPr>
        <p:pic>
          <p:nvPicPr>
            <p:cNvPr id="5" name="Picture 4" descr="A picture containing different, several&#10;&#10;Description automatically generated">
              <a:extLst>
                <a:ext uri="{FF2B5EF4-FFF2-40B4-BE49-F238E27FC236}">
                  <a16:creationId xmlns:a16="http://schemas.microsoft.com/office/drawing/2014/main" id="{6D7543CF-C960-4633-AE5B-8DCF6A6D9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1" t="33472" r="8554" b="32361"/>
            <a:stretch/>
          </p:blipFill>
          <p:spPr>
            <a:xfrm>
              <a:off x="233783" y="831176"/>
              <a:ext cx="4071152" cy="489300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D20D2A-5523-4790-83DF-FF0B7CFA5160}"/>
                </a:ext>
              </a:extLst>
            </p:cNvPr>
            <p:cNvSpPr/>
            <p:nvPr/>
          </p:nvSpPr>
          <p:spPr>
            <a:xfrm>
              <a:off x="640273" y="3767088"/>
              <a:ext cx="3022310" cy="12557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PHỨc</a:t>
              </a:r>
              <a:endParaRPr lang="en-US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040FC6-DA50-4BA4-B06F-AD039D52096A}"/>
              </a:ext>
            </a:extLst>
          </p:cNvPr>
          <p:cNvGrpSpPr/>
          <p:nvPr/>
        </p:nvGrpSpPr>
        <p:grpSpPr>
          <a:xfrm>
            <a:off x="1368873" y="1783973"/>
            <a:ext cx="2954934" cy="2721098"/>
            <a:chOff x="1353086" y="1577395"/>
            <a:chExt cx="2954934" cy="2721098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16B3F85F-EE71-4CF5-9375-621E9D94E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5" t="12901" r="18611" b="20699"/>
            <a:stretch/>
          </p:blipFill>
          <p:spPr>
            <a:xfrm>
              <a:off x="1353086" y="1577395"/>
              <a:ext cx="2954934" cy="272109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D3D8A9-32B1-4E44-92AE-E2D0BC7A81B8}"/>
                </a:ext>
              </a:extLst>
            </p:cNvPr>
            <p:cNvSpPr/>
            <p:nvPr/>
          </p:nvSpPr>
          <p:spPr>
            <a:xfrm>
              <a:off x="1639143" y="3173083"/>
              <a:ext cx="2578042" cy="9947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đƠN</a:t>
              </a:r>
              <a:endParaRPr lang="en-US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249646-8F51-4162-BF68-AFD78FAACB63}"/>
              </a:ext>
            </a:extLst>
          </p:cNvPr>
          <p:cNvCxnSpPr>
            <a:cxnSpLocks/>
          </p:cNvCxnSpPr>
          <p:nvPr/>
        </p:nvCxnSpPr>
        <p:spPr>
          <a:xfrm flipH="1">
            <a:off x="4053841" y="1857773"/>
            <a:ext cx="1802648" cy="135708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361D89-4B0F-4497-98D5-E59B20C1BE8A}"/>
              </a:ext>
            </a:extLst>
          </p:cNvPr>
          <p:cNvCxnSpPr>
            <a:cxnSpLocks/>
          </p:cNvCxnSpPr>
          <p:nvPr/>
        </p:nvCxnSpPr>
        <p:spPr>
          <a:xfrm>
            <a:off x="5833861" y="1863679"/>
            <a:ext cx="1780833" cy="135117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B24909-B94A-425A-9E82-103BE54B4E1E}"/>
              </a:ext>
            </a:extLst>
          </p:cNvPr>
          <p:cNvGrpSpPr/>
          <p:nvPr/>
        </p:nvGrpSpPr>
        <p:grpSpPr>
          <a:xfrm>
            <a:off x="3317186" y="-835510"/>
            <a:ext cx="5213922" cy="4153102"/>
            <a:chOff x="3103264" y="-847241"/>
            <a:chExt cx="5213922" cy="4153102"/>
          </a:xfrm>
        </p:grpSpPr>
        <p:pic>
          <p:nvPicPr>
            <p:cNvPr id="12" name="Picture 1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9C155D7A-4256-4DFA-9694-7700824D7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3264" y="-847241"/>
              <a:ext cx="5213922" cy="41531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C95ED4-751C-43CC-BA4D-6E5358CD3983}"/>
                </a:ext>
              </a:extLst>
            </p:cNvPr>
            <p:cNvSpPr txBox="1"/>
            <p:nvPr/>
          </p:nvSpPr>
          <p:spPr>
            <a:xfrm>
              <a:off x="5005811" y="583644"/>
              <a:ext cx="140936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DD76EE9-C82D-4F83-A895-9C9F8C78B2FC}"/>
              </a:ext>
            </a:extLst>
          </p:cNvPr>
          <p:cNvGrpSpPr/>
          <p:nvPr/>
        </p:nvGrpSpPr>
        <p:grpSpPr>
          <a:xfrm>
            <a:off x="5766620" y="4280834"/>
            <a:ext cx="2448802" cy="2439634"/>
            <a:chOff x="5582680" y="4517188"/>
            <a:chExt cx="2448802" cy="243963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A4496B7-E5A5-467B-8E14-544955D80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34" b="33893" l="54297" r="94922">
                          <a14:foregroundMark x1="65430" y1="3798" x2="65430" y2="4529"/>
                          <a14:foregroundMark x1="69727" y1="4164" x2="76270" y2="3944"/>
                          <a14:foregroundMark x1="78223" y1="2703" x2="70020" y2="3944"/>
                          <a14:foregroundMark x1="73242" y1="1753" x2="77930" y2="1534"/>
                          <a14:foregroundMark x1="81641" y1="33893" x2="83301" y2="33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99" b="62219"/>
            <a:stretch/>
          </p:blipFill>
          <p:spPr>
            <a:xfrm>
              <a:off x="5582680" y="4517188"/>
              <a:ext cx="2448802" cy="243963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88D503-CA75-461C-8313-D1B3C75AE5CB}"/>
                </a:ext>
              </a:extLst>
            </p:cNvPr>
            <p:cNvSpPr txBox="1"/>
            <p:nvPr/>
          </p:nvSpPr>
          <p:spPr>
            <a:xfrm>
              <a:off x="6218787" y="5315877"/>
              <a:ext cx="128620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en-US" sz="60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?</a:t>
              </a:r>
              <a:endParaRPr lang="en-US" altLang="en-US" sz="6000" b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4D02BC-BF73-453E-8290-4CD9501DB552}"/>
              </a:ext>
            </a:extLst>
          </p:cNvPr>
          <p:cNvGrpSpPr/>
          <p:nvPr/>
        </p:nvGrpSpPr>
        <p:grpSpPr>
          <a:xfrm>
            <a:off x="9430791" y="4601593"/>
            <a:ext cx="2260061" cy="2052334"/>
            <a:chOff x="9702844" y="4778545"/>
            <a:chExt cx="2260061" cy="205233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51CD453-F1C9-4ECA-9650-5B79ED5B5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444" b="97809" l="52734" r="95020">
                          <a14:foregroundMark x1="71387" y1="70124" x2="61035" y2="70928"/>
                          <a14:foregroundMark x1="54883" y1="81081" x2="54395" y2="90066"/>
                          <a14:foregroundMark x1="54395" y1="90066" x2="55762" y2="91454"/>
                          <a14:foregroundMark x1="78613" y1="96494" x2="80762" y2="90942"/>
                          <a14:foregroundMark x1="80566" y1="97297" x2="81641" y2="97809"/>
                          <a14:foregroundMark x1="69727" y1="68590" x2="59180" y2="71512"/>
                          <a14:foregroundMark x1="59180" y1="71512" x2="58496" y2="72243"/>
                          <a14:foregroundMark x1="54199" y1="74726" x2="54004" y2="75749"/>
                          <a14:foregroundMark x1="66309" y1="71147" x2="65430" y2="79474"/>
                          <a14:foregroundMark x1="65430" y1="79474" x2="57813" y2="82542"/>
                          <a14:foregroundMark x1="54004" y1="82688" x2="52734" y2="88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2" t="66909"/>
            <a:stretch/>
          </p:blipFill>
          <p:spPr>
            <a:xfrm>
              <a:off x="9702844" y="4778545"/>
              <a:ext cx="2260061" cy="205233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165E76-C45E-4DC5-BBC1-9FD9E9F5DDEB}"/>
                </a:ext>
              </a:extLst>
            </p:cNvPr>
            <p:cNvSpPr txBox="1"/>
            <p:nvPr/>
          </p:nvSpPr>
          <p:spPr>
            <a:xfrm>
              <a:off x="10189773" y="5256475"/>
              <a:ext cx="128620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en-US" sz="6000" b="1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?</a:t>
              </a:r>
              <a:endParaRPr lang="en-US" altLang="en-US" sz="6000" b="1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2787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1D217">
            <a:alpha val="6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0">
            <a:extLst>
              <a:ext uri="{FF2B5EF4-FFF2-40B4-BE49-F238E27FC236}">
                <a16:creationId xmlns:a16="http://schemas.microsoft.com/office/drawing/2014/main" id="{895D5A78-EE2B-42A4-8B33-061AE49ECC0E}"/>
              </a:ext>
            </a:extLst>
          </p:cNvPr>
          <p:cNvSpPr/>
          <p:nvPr/>
        </p:nvSpPr>
        <p:spPr>
          <a:xfrm>
            <a:off x="632754" y="441434"/>
            <a:ext cx="10999802" cy="59863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963552" y="638540"/>
            <a:ext cx="10347806" cy="5577066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D3C8C4D-C693-4CAD-82F8-95129C297667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CFD6A5BC-033B-46D0-97BE-9FCD763068C5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F87111B-CE0D-4E5F-8F3D-085EA8B625B3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87EC9DB-114C-49C8-9371-80CB9AA7F257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43668249-3BCC-4DC8-A1AC-7E7DB51AC14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34318C5E-8EE2-483F-B6AD-4DFA344E556F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FF43A14-6470-4C5B-B932-7687BEC3C405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3832D80D-81B0-4393-8185-F8A424A233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46256" y="0"/>
            <a:ext cx="1248528" cy="148729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A6DA40E-91E9-43D2-8A76-8D1AC5C11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127359" y="1250067"/>
            <a:ext cx="1265032" cy="7590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F716D6-0431-4B31-A47F-8F52111001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63552" y="1521529"/>
            <a:ext cx="934708" cy="5608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849EE17-02FE-42C3-A6A2-3D0923E04F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74335" y="5063008"/>
            <a:ext cx="1265032" cy="7590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E9A40B8-FB2C-4A98-9EE0-1B957FED07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953445" y="5716787"/>
            <a:ext cx="611558" cy="366955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3832D80D-81B0-4393-8185-F8A424A233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5205" y="-154120"/>
            <a:ext cx="2196846" cy="2196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 b="7868"/>
          <a:stretch/>
        </p:blipFill>
        <p:spPr>
          <a:xfrm>
            <a:off x="1836021" y="610889"/>
            <a:ext cx="8254480" cy="517452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89C3B32-6247-42F8-8E77-4E6110629D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7025832" y="4539979"/>
            <a:ext cx="5212467" cy="23355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711909" y="1984793"/>
            <a:ext cx="44443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28575">
                  <a:solidFill>
                    <a:schemeClr val="bg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3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Luyện từ và câu</a:t>
            </a:r>
            <a:endParaRPr lang="en-US" sz="5400" b="1" dirty="0">
              <a:ln w="28575">
                <a:solidFill>
                  <a:schemeClr val="bg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63500">
                  <a:schemeClr val="accent6">
                    <a:satMod val="175000"/>
                    <a:alpha val="3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36551" y="3081511"/>
            <a:ext cx="6595075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5400" b="1" cap="all" dirty="0" err="1">
                <a:ln>
                  <a:solidFill>
                    <a:srgbClr val="FFF8F4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Từ</a:t>
            </a:r>
            <a:r>
              <a:rPr lang="en-US" sz="5400" b="1" cap="all" dirty="0">
                <a:ln>
                  <a:solidFill>
                    <a:srgbClr val="FFF8F4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>
                  <a:solidFill>
                    <a:srgbClr val="FFF8F4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ghép</a:t>
            </a:r>
            <a:r>
              <a:rPr lang="en-US" sz="5400" b="1" cap="all" dirty="0">
                <a:ln>
                  <a:solidFill>
                    <a:srgbClr val="FFF8F4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/>
                <a:solidFill>
                  <a:srgbClr val="F5DF5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và</a:t>
            </a:r>
            <a:r>
              <a:rPr 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từ</a:t>
            </a:r>
            <a:r>
              <a:rPr lang="en-US" sz="5400" b="1" cap="all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UTM Showcard" panose="02040603050506020204" pitchFamily="18" charset="0"/>
                <a:cs typeface="Times New Roman" pitchFamily="18" charset="0"/>
              </a:rPr>
              <a:t>láy</a:t>
            </a:r>
            <a:endParaRPr lang="en-US" sz="5400" b="1" cap="all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UTM Showcard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06526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"/>
                            </p:stCondLst>
                            <p:childTnLst>
                              <p:par>
                                <p:cTn id="6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1579896" y="787435"/>
            <a:ext cx="9597340" cy="5790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1732296" y="936332"/>
            <a:ext cx="9298377" cy="5491476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07906" y="4202844"/>
            <a:ext cx="1254898" cy="1567639"/>
          </a:xfrm>
          <a:prstGeom prst="rect">
            <a:avLst/>
          </a:prstGeom>
        </p:spPr>
      </p:pic>
      <p:sp>
        <p:nvSpPr>
          <p:cNvPr id="34" name="Text Box 5">
            <a:extLst>
              <a:ext uri="{FF2B5EF4-FFF2-40B4-BE49-F238E27FC236}">
                <a16:creationId xmlns:a16="http://schemas.microsoft.com/office/drawing/2014/main" id="{309FBA8C-E617-4959-90CB-87438C3D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635" y="1540445"/>
            <a:ext cx="77066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Tôi nghe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thầm thì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cha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dạy cũng vì đời sau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LÂM THỊ MỸ DẠ</a:t>
            </a: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F2B42C58-858C-41F0-B7CF-D729F05F4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050" y="3379636"/>
            <a:ext cx="69342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Thuyền ta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chầm chậm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vào Ba Bể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Núi dựng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cheo leo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 hồ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 im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Lá rừng với gió ngân 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sẽ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Họa tiếng lòng ta với tiếng chim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HOÀNG TRUNG THÔNG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>
            <a:off x="9933132" y="5645164"/>
            <a:ext cx="2392748" cy="1366028"/>
          </a:xfrm>
          <a:prstGeom prst="rect">
            <a:avLst/>
          </a:prstGeom>
        </p:spPr>
      </p:pic>
      <p:sp>
        <p:nvSpPr>
          <p:cNvPr id="36" name="Thought Bubble: Cloud 35">
            <a:extLst>
              <a:ext uri="{FF2B5EF4-FFF2-40B4-BE49-F238E27FC236}">
                <a16:creationId xmlns:a16="http://schemas.microsoft.com/office/drawing/2014/main" id="{255A3695-6290-40C8-A69A-4EF66DB1EC6F}"/>
              </a:ext>
            </a:extLst>
          </p:cNvPr>
          <p:cNvSpPr/>
          <p:nvPr/>
        </p:nvSpPr>
        <p:spPr>
          <a:xfrm>
            <a:off x="7946316" y="2860246"/>
            <a:ext cx="4544074" cy="2462269"/>
          </a:xfrm>
          <a:prstGeom prst="cloudCallout">
            <a:avLst>
              <a:gd name="adj1" fmla="val 38988"/>
              <a:gd name="adj2" fmla="val 6568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7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Cấu tạo của những từ phức được in đậm trong các câu thơ sau có gì khác nhau?</a:t>
            </a:r>
            <a:endParaRPr lang="en-US" sz="27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">
            <a:extLst>
              <a:ext uri="{FF2B5EF4-FFF2-40B4-BE49-F238E27FC236}">
                <a16:creationId xmlns:a16="http://schemas.microsoft.com/office/drawing/2014/main" id="{E6B08E75-E880-4E52-BCF3-E7509F39B5F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3949423" y="-228797"/>
            <a:ext cx="4994623" cy="1845886"/>
          </a:xfrm>
          <a:prstGeom prst="rect">
            <a:avLst/>
          </a:prstGeom>
        </p:spPr>
      </p:pic>
      <p:sp>
        <p:nvSpPr>
          <p:cNvPr id="41" name="文本框 8">
            <a:extLst>
              <a:ext uri="{FF2B5EF4-FFF2-40B4-BE49-F238E27FC236}">
                <a16:creationId xmlns:a16="http://schemas.microsoft.com/office/drawing/2014/main" id="{34166C99-1FB0-49EF-9DFA-FB5DC1B018B6}"/>
              </a:ext>
            </a:extLst>
          </p:cNvPr>
          <p:cNvSpPr txBox="1"/>
          <p:nvPr/>
        </p:nvSpPr>
        <p:spPr>
          <a:xfrm>
            <a:off x="4027942" y="303119"/>
            <a:ext cx="455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1. Nhận xét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9">
            <a:extLst>
              <a:ext uri="{FF2B5EF4-FFF2-40B4-BE49-F238E27FC236}">
                <a16:creationId xmlns:a16="http://schemas.microsoft.com/office/drawing/2014/main" id="{EE93F3B1-DA9D-401D-BBB2-589CA6E5F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29992" y="137957"/>
            <a:ext cx="545530" cy="514108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578A58F8-ED6C-4EF8-A3C9-90B36064D52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7820562" y="813585"/>
            <a:ext cx="488906" cy="6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96880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625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/>
      <p:bldP spid="35" grpId="0"/>
      <p:bldP spid="36" grpId="0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">
            <a:extLst>
              <a:ext uri="{FF2B5EF4-FFF2-40B4-BE49-F238E27FC236}">
                <a16:creationId xmlns:a16="http://schemas.microsoft.com/office/drawing/2014/main" id="{887A0338-C115-45E3-B926-F408D3F7AA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00986" y="-480236"/>
            <a:ext cx="4994623" cy="184588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638599" y="1197608"/>
            <a:ext cx="6763686" cy="21261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212D2CAF-BF24-460A-81D6-2A53B49E3092}"/>
              </a:ext>
            </a:extLst>
          </p:cNvPr>
          <p:cNvSpPr txBox="1"/>
          <p:nvPr/>
        </p:nvSpPr>
        <p:spPr>
          <a:xfrm>
            <a:off x="632754" y="11268"/>
            <a:ext cx="4556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Từ phức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70CDD4-FD70-4C40-9BCE-D8D5FF6F87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8497" y="78909"/>
            <a:ext cx="545530" cy="5141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4BAF8B-AF14-4608-A99F-01E704D55C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 flipV="1">
            <a:off x="4075504" y="470341"/>
            <a:ext cx="488906" cy="63567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1311357" y="-63640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161418" y="2727734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828791" y="1362771"/>
            <a:ext cx="6370813" cy="1812793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81123" y="4427712"/>
            <a:ext cx="1254898" cy="1567639"/>
          </a:xfrm>
          <a:prstGeom prst="rect">
            <a:avLst/>
          </a:prstGeom>
        </p:spPr>
      </p:pic>
      <p:sp>
        <p:nvSpPr>
          <p:cNvPr id="34" name="Text Box 5">
            <a:extLst>
              <a:ext uri="{FF2B5EF4-FFF2-40B4-BE49-F238E27FC236}">
                <a16:creationId xmlns:a16="http://schemas.microsoft.com/office/drawing/2014/main" id="{309FBA8C-E617-4959-90CB-87438C3D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019" y="1407602"/>
            <a:ext cx="648065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cổ, thầm thì, ông cha, chầm chậm, cheo leo, lặng im, se sẽ.</a:t>
            </a:r>
          </a:p>
        </p:txBody>
      </p:sp>
      <p:sp>
        <p:nvSpPr>
          <p:cNvPr id="36" name="Thought Bubble: Cloud 35">
            <a:extLst>
              <a:ext uri="{FF2B5EF4-FFF2-40B4-BE49-F238E27FC236}">
                <a16:creationId xmlns:a16="http://schemas.microsoft.com/office/drawing/2014/main" id="{255A3695-6290-40C8-A69A-4EF66DB1EC6F}"/>
              </a:ext>
            </a:extLst>
          </p:cNvPr>
          <p:cNvSpPr/>
          <p:nvPr/>
        </p:nvSpPr>
        <p:spPr>
          <a:xfrm>
            <a:off x="8438116" y="117069"/>
            <a:ext cx="3753884" cy="2462269"/>
          </a:xfrm>
          <a:prstGeom prst="cloudCallout">
            <a:avLst>
              <a:gd name="adj1" fmla="val -76571"/>
              <a:gd name="adj2" fmla="val 36287"/>
            </a:avLst>
          </a:prstGeom>
          <a:solidFill>
            <a:schemeClr val="bg1"/>
          </a:solidFill>
          <a:ln w="28575">
            <a:solidFill>
              <a:srgbClr val="F4DC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Cấu tạo của những từ phức trên có gì khác nhau?</a:t>
            </a:r>
            <a:endParaRPr lang="en-US" sz="2800" b="1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66FBA23-897A-4DF8-B1B1-BB04D5E29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775921"/>
              </p:ext>
            </p:extLst>
          </p:nvPr>
        </p:nvGraphicFramePr>
        <p:xfrm>
          <a:off x="2482268" y="3429000"/>
          <a:ext cx="8737373" cy="2651349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{16D9F66E-5EB9-4882-86FB-DCBF35E3C3E4}</a:tableStyleId>
              </a:tblPr>
              <a:tblGrid>
                <a:gridCol w="4051633">
                  <a:extLst>
                    <a:ext uri="{9D8B030D-6E8A-4147-A177-3AD203B41FA5}">
                      <a16:colId xmlns:a16="http://schemas.microsoft.com/office/drawing/2014/main" val="2674561338"/>
                    </a:ext>
                  </a:extLst>
                </a:gridCol>
                <a:gridCol w="4685740">
                  <a:extLst>
                    <a:ext uri="{9D8B030D-6E8A-4147-A177-3AD203B41FA5}">
                      <a16:colId xmlns:a16="http://schemas.microsoft.com/office/drawing/2014/main" val="3541935287"/>
                    </a:ext>
                  </a:extLst>
                </a:gridCol>
              </a:tblGrid>
              <a:tr h="10987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phức do </a:t>
                      </a: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highlight>
                            <a:srgbClr val="F6E48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tiếng có nghĩa</a:t>
                      </a: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tạo thành.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864226"/>
                  </a:ext>
                </a:extLst>
              </a:tr>
              <a:tr h="1552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phức do </a:t>
                      </a: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highlight>
                            <a:srgbClr val="F6E48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tiếng có âm đầu hoặc vần lặp lại nhau</a:t>
                      </a:r>
                      <a:r>
                        <a:rPr kumimoji="0" lang="en-US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tạo thành.</a:t>
                      </a: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/>
                </a:tc>
                <a:extLst>
                  <a:ext uri="{0D108BD9-81ED-4DB2-BD59-A6C34878D82A}">
                    <a16:rowId xmlns:a16="http://schemas.microsoft.com/office/drawing/2014/main" val="315409100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DB6DA88-2253-4DC6-B03A-8A45507BE816}"/>
              </a:ext>
            </a:extLst>
          </p:cNvPr>
          <p:cNvSpPr txBox="1"/>
          <p:nvPr/>
        </p:nvSpPr>
        <p:spPr>
          <a:xfrm>
            <a:off x="6599466" y="3688120"/>
            <a:ext cx="46201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cổ, ông cha, lặng im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2322F1-5863-4DB2-9E6F-21FDDA217F35}"/>
              </a:ext>
            </a:extLst>
          </p:cNvPr>
          <p:cNvSpPr txBox="1"/>
          <p:nvPr/>
        </p:nvSpPr>
        <p:spPr>
          <a:xfrm>
            <a:off x="6599466" y="4754674"/>
            <a:ext cx="4090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ầm 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ì, 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chầm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ch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 sẽ</a:t>
            </a:r>
          </a:p>
        </p:txBody>
      </p:sp>
    </p:spTree>
    <p:extLst>
      <p:ext uri="{BB962C8B-B14F-4D97-AF65-F5344CB8AC3E}">
        <p14:creationId xmlns:p14="http://schemas.microsoft.com/office/powerpoint/2010/main" val="4270869797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/>
      <p:bldP spid="32" grpId="0" animBg="1"/>
      <p:bldP spid="34" grpId="0"/>
      <p:bldP spid="36" grpId="0" animBg="1"/>
      <p:bldP spid="13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FD88BC8-695F-4DBA-8418-60155985E664}"/>
              </a:ext>
            </a:extLst>
          </p:cNvPr>
          <p:cNvGrpSpPr/>
          <p:nvPr/>
        </p:nvGrpSpPr>
        <p:grpSpPr>
          <a:xfrm>
            <a:off x="609600" y="-257175"/>
            <a:ext cx="5349551" cy="5254626"/>
            <a:chOff x="-152400" y="-139701"/>
            <a:chExt cx="5349551" cy="5254626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4C26E458-1CF1-41E5-8F2D-7D047136F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5" t="12901" r="18611" b="20699"/>
            <a:stretch/>
          </p:blipFill>
          <p:spPr>
            <a:xfrm>
              <a:off x="-152400" y="-139701"/>
              <a:ext cx="5349551" cy="5254626"/>
            </a:xfrm>
            <a:prstGeom prst="rect">
              <a:avLst/>
            </a:prstGeom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24DA38B8-5DF6-4A52-A7D4-5F8557F72B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969" y="3106738"/>
              <a:ext cx="4266812" cy="16922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600" b="1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Từ phức do các tiếng có nghĩa tạo thành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: truyện cổ (truyện + cổ), ông cha (ông + cha), lặng im (lặng + im)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CB0429-46F2-49EA-97F4-62E885391426}"/>
              </a:ext>
            </a:extLst>
          </p:cNvPr>
          <p:cNvGrpSpPr/>
          <p:nvPr/>
        </p:nvGrpSpPr>
        <p:grpSpPr>
          <a:xfrm>
            <a:off x="6934782" y="-423037"/>
            <a:ext cx="5057193" cy="5420488"/>
            <a:chOff x="6934782" y="-423037"/>
            <a:chExt cx="5057193" cy="5420488"/>
          </a:xfrm>
        </p:grpSpPr>
        <p:pic>
          <p:nvPicPr>
            <p:cNvPr id="7" name="Picture 6" descr="A picture containing different, several&#10;&#10;Description automatically generated">
              <a:extLst>
                <a:ext uri="{FF2B5EF4-FFF2-40B4-BE49-F238E27FC236}">
                  <a16:creationId xmlns:a16="http://schemas.microsoft.com/office/drawing/2014/main" id="{3B624A5B-2FA2-4B65-894F-0B88F1621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" t="66529" r="58125" b="5972"/>
            <a:stretch/>
          </p:blipFill>
          <p:spPr>
            <a:xfrm>
              <a:off x="6934782" y="-423037"/>
              <a:ext cx="5057193" cy="5420488"/>
            </a:xfrm>
            <a:prstGeom prst="rect">
              <a:avLst/>
            </a:prstGeom>
          </p:spPr>
        </p:pic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B2827637-EA60-4F9D-ABF3-A8548140F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7378" y="2989264"/>
              <a:ext cx="4572000" cy="169277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  <a:buNone/>
              </a:pPr>
              <a:r>
                <a:rPr lang="en-US" altLang="en-US" sz="2600" b="1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Từ phức do những tiếng có âm đầu hoặc vần lặp lại nhau tạo thành: 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ầm 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ì, 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chầm chậm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 ch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eo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eo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600" b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 sẽ</a:t>
              </a:r>
              <a:r>
                <a:rPr lang="en-US" altLang="en-US" sz="2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600" b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690" name="AutoShape 10">
            <a:extLst>
              <a:ext uri="{FF2B5EF4-FFF2-40B4-BE49-F238E27FC236}">
                <a16:creationId xmlns:a16="http://schemas.microsoft.com/office/drawing/2014/main" id="{48A1D0D6-19DD-487A-A68D-C80BAF942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994" y="4743451"/>
            <a:ext cx="3802225" cy="2295524"/>
          </a:xfrm>
          <a:prstGeom prst="irregularSeal1">
            <a:avLst/>
          </a:prstGeom>
          <a:solidFill>
            <a:srgbClr val="F7E0A7"/>
          </a:solidFill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ghép</a:t>
            </a:r>
          </a:p>
        </p:txBody>
      </p:sp>
      <p:sp>
        <p:nvSpPr>
          <p:cNvPr id="71691" name="AutoShape 11">
            <a:extLst>
              <a:ext uri="{FF2B5EF4-FFF2-40B4-BE49-F238E27FC236}">
                <a16:creationId xmlns:a16="http://schemas.microsoft.com/office/drawing/2014/main" id="{8BD88BC8-8B93-4F0F-9116-CFCED0678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4829176"/>
            <a:ext cx="3686175" cy="2124074"/>
          </a:xfrm>
          <a:prstGeom prst="irregularSeal1">
            <a:avLst/>
          </a:prstGeom>
          <a:solidFill>
            <a:srgbClr val="F7E0A7"/>
          </a:solidFill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</a:p>
        </p:txBody>
      </p:sp>
    </p:spTree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0" autoRev="1" fill="remove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0" autoRev="1" fill="remove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0" autoRev="1" fill="remove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autoRev="1" fill="remove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125" autoRev="1" fill="remove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1125" autoRev="1" fill="remove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1125" autoRev="1" fill="remove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125" autoRev="1" fill="remove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0" grpId="0" animBg="1"/>
      <p:bldP spid="71690" grpId="1" animBg="1"/>
      <p:bldP spid="71691" grpId="0" animBg="1"/>
      <p:bldP spid="7169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8011" y="638540"/>
            <a:ext cx="13337886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212D2CAF-BF24-460A-81D6-2A53B49E3092}"/>
              </a:ext>
            </a:extLst>
          </p:cNvPr>
          <p:cNvSpPr txBox="1"/>
          <p:nvPr/>
        </p:nvSpPr>
        <p:spPr>
          <a:xfrm>
            <a:off x="4225187" y="62498"/>
            <a:ext cx="3583215" cy="830997"/>
          </a:xfrm>
          <a:custGeom>
            <a:avLst/>
            <a:gdLst>
              <a:gd name="connsiteX0" fmla="*/ 0 w 3583215"/>
              <a:gd name="connsiteY0" fmla="*/ 0 h 830997"/>
              <a:gd name="connsiteX1" fmla="*/ 489706 w 3583215"/>
              <a:gd name="connsiteY1" fmla="*/ 0 h 830997"/>
              <a:gd name="connsiteX2" fmla="*/ 1051076 w 3583215"/>
              <a:gd name="connsiteY2" fmla="*/ 0 h 830997"/>
              <a:gd name="connsiteX3" fmla="*/ 1648279 w 3583215"/>
              <a:gd name="connsiteY3" fmla="*/ 0 h 830997"/>
              <a:gd name="connsiteX4" fmla="*/ 2245481 w 3583215"/>
              <a:gd name="connsiteY4" fmla="*/ 0 h 830997"/>
              <a:gd name="connsiteX5" fmla="*/ 2806852 w 3583215"/>
              <a:gd name="connsiteY5" fmla="*/ 0 h 830997"/>
              <a:gd name="connsiteX6" fmla="*/ 3583215 w 3583215"/>
              <a:gd name="connsiteY6" fmla="*/ 0 h 830997"/>
              <a:gd name="connsiteX7" fmla="*/ 3583215 w 3583215"/>
              <a:gd name="connsiteY7" fmla="*/ 390569 h 830997"/>
              <a:gd name="connsiteX8" fmla="*/ 3583215 w 3583215"/>
              <a:gd name="connsiteY8" fmla="*/ 830997 h 830997"/>
              <a:gd name="connsiteX9" fmla="*/ 3093509 w 3583215"/>
              <a:gd name="connsiteY9" fmla="*/ 830997 h 830997"/>
              <a:gd name="connsiteX10" fmla="*/ 2496306 w 3583215"/>
              <a:gd name="connsiteY10" fmla="*/ 830997 h 830997"/>
              <a:gd name="connsiteX11" fmla="*/ 1934936 w 3583215"/>
              <a:gd name="connsiteY11" fmla="*/ 830997 h 830997"/>
              <a:gd name="connsiteX12" fmla="*/ 1445230 w 3583215"/>
              <a:gd name="connsiteY12" fmla="*/ 830997 h 830997"/>
              <a:gd name="connsiteX13" fmla="*/ 919692 w 3583215"/>
              <a:gd name="connsiteY13" fmla="*/ 830997 h 830997"/>
              <a:gd name="connsiteX14" fmla="*/ 0 w 3583215"/>
              <a:gd name="connsiteY14" fmla="*/ 830997 h 830997"/>
              <a:gd name="connsiteX15" fmla="*/ 0 w 3583215"/>
              <a:gd name="connsiteY15" fmla="*/ 432118 h 830997"/>
              <a:gd name="connsiteX16" fmla="*/ 0 w 3583215"/>
              <a:gd name="connsiteY16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3215" h="830997" fill="none" extrusionOk="0">
                <a:moveTo>
                  <a:pt x="0" y="0"/>
                </a:moveTo>
                <a:cubicBezTo>
                  <a:pt x="172480" y="-3346"/>
                  <a:pt x="247821" y="5701"/>
                  <a:pt x="489706" y="0"/>
                </a:cubicBezTo>
                <a:cubicBezTo>
                  <a:pt x="731591" y="-5701"/>
                  <a:pt x="818566" y="42921"/>
                  <a:pt x="1051076" y="0"/>
                </a:cubicBezTo>
                <a:cubicBezTo>
                  <a:pt x="1283586" y="-42921"/>
                  <a:pt x="1433295" y="53752"/>
                  <a:pt x="1648279" y="0"/>
                </a:cubicBezTo>
                <a:cubicBezTo>
                  <a:pt x="1863263" y="-53752"/>
                  <a:pt x="2048012" y="35318"/>
                  <a:pt x="2245481" y="0"/>
                </a:cubicBezTo>
                <a:cubicBezTo>
                  <a:pt x="2442950" y="-35318"/>
                  <a:pt x="2656284" y="52350"/>
                  <a:pt x="2806852" y="0"/>
                </a:cubicBezTo>
                <a:cubicBezTo>
                  <a:pt x="2957420" y="-52350"/>
                  <a:pt x="3347289" y="62637"/>
                  <a:pt x="3583215" y="0"/>
                </a:cubicBezTo>
                <a:cubicBezTo>
                  <a:pt x="3622384" y="137710"/>
                  <a:pt x="3575944" y="281570"/>
                  <a:pt x="3583215" y="390569"/>
                </a:cubicBezTo>
                <a:cubicBezTo>
                  <a:pt x="3590486" y="499568"/>
                  <a:pt x="3531058" y="720818"/>
                  <a:pt x="3583215" y="830997"/>
                </a:cubicBezTo>
                <a:cubicBezTo>
                  <a:pt x="3342186" y="843650"/>
                  <a:pt x="3204763" y="779668"/>
                  <a:pt x="3093509" y="830997"/>
                </a:cubicBezTo>
                <a:cubicBezTo>
                  <a:pt x="2982255" y="882326"/>
                  <a:pt x="2747736" y="814448"/>
                  <a:pt x="2496306" y="830997"/>
                </a:cubicBezTo>
                <a:cubicBezTo>
                  <a:pt x="2244876" y="847546"/>
                  <a:pt x="2168779" y="784041"/>
                  <a:pt x="1934936" y="830997"/>
                </a:cubicBezTo>
                <a:cubicBezTo>
                  <a:pt x="1701093" y="877953"/>
                  <a:pt x="1629301" y="818906"/>
                  <a:pt x="1445230" y="830997"/>
                </a:cubicBezTo>
                <a:cubicBezTo>
                  <a:pt x="1261159" y="843088"/>
                  <a:pt x="1066239" y="784540"/>
                  <a:pt x="919692" y="830997"/>
                </a:cubicBezTo>
                <a:cubicBezTo>
                  <a:pt x="773145" y="877454"/>
                  <a:pt x="252989" y="736458"/>
                  <a:pt x="0" y="830997"/>
                </a:cubicBezTo>
                <a:cubicBezTo>
                  <a:pt x="-8918" y="723590"/>
                  <a:pt x="20596" y="513105"/>
                  <a:pt x="0" y="432118"/>
                </a:cubicBezTo>
                <a:cubicBezTo>
                  <a:pt x="-20596" y="351131"/>
                  <a:pt x="51824" y="202136"/>
                  <a:pt x="0" y="0"/>
                </a:cubicBezTo>
                <a:close/>
              </a:path>
              <a:path w="3583215" h="830997" stroke="0" extrusionOk="0">
                <a:moveTo>
                  <a:pt x="0" y="0"/>
                </a:moveTo>
                <a:cubicBezTo>
                  <a:pt x="117585" y="-10430"/>
                  <a:pt x="397643" y="1180"/>
                  <a:pt x="561370" y="0"/>
                </a:cubicBezTo>
                <a:cubicBezTo>
                  <a:pt x="725097" y="-1180"/>
                  <a:pt x="838679" y="56321"/>
                  <a:pt x="1086909" y="0"/>
                </a:cubicBezTo>
                <a:cubicBezTo>
                  <a:pt x="1335139" y="-56321"/>
                  <a:pt x="1589108" y="44521"/>
                  <a:pt x="1719943" y="0"/>
                </a:cubicBezTo>
                <a:cubicBezTo>
                  <a:pt x="1850778" y="-44521"/>
                  <a:pt x="2120006" y="44957"/>
                  <a:pt x="2317146" y="0"/>
                </a:cubicBezTo>
                <a:cubicBezTo>
                  <a:pt x="2514286" y="-44957"/>
                  <a:pt x="2692755" y="44586"/>
                  <a:pt x="2806852" y="0"/>
                </a:cubicBezTo>
                <a:cubicBezTo>
                  <a:pt x="2920949" y="-44586"/>
                  <a:pt x="3281236" y="6955"/>
                  <a:pt x="3583215" y="0"/>
                </a:cubicBezTo>
                <a:cubicBezTo>
                  <a:pt x="3595546" y="194561"/>
                  <a:pt x="3560197" y="303782"/>
                  <a:pt x="3583215" y="432118"/>
                </a:cubicBezTo>
                <a:cubicBezTo>
                  <a:pt x="3606233" y="560454"/>
                  <a:pt x="3569547" y="716538"/>
                  <a:pt x="3583215" y="830997"/>
                </a:cubicBezTo>
                <a:cubicBezTo>
                  <a:pt x="3395247" y="843740"/>
                  <a:pt x="3223980" y="791046"/>
                  <a:pt x="3021845" y="830997"/>
                </a:cubicBezTo>
                <a:cubicBezTo>
                  <a:pt x="2819710" y="870948"/>
                  <a:pt x="2536586" y="827151"/>
                  <a:pt x="2388810" y="830997"/>
                </a:cubicBezTo>
                <a:cubicBezTo>
                  <a:pt x="2241035" y="834843"/>
                  <a:pt x="1877788" y="788918"/>
                  <a:pt x="1719943" y="830997"/>
                </a:cubicBezTo>
                <a:cubicBezTo>
                  <a:pt x="1562098" y="873076"/>
                  <a:pt x="1311227" y="785221"/>
                  <a:pt x="1194405" y="830997"/>
                </a:cubicBezTo>
                <a:cubicBezTo>
                  <a:pt x="1077583" y="876773"/>
                  <a:pt x="788113" y="783961"/>
                  <a:pt x="668867" y="830997"/>
                </a:cubicBezTo>
                <a:cubicBezTo>
                  <a:pt x="549621" y="878033"/>
                  <a:pt x="166703" y="822041"/>
                  <a:pt x="0" y="830997"/>
                </a:cubicBezTo>
                <a:cubicBezTo>
                  <a:pt x="-46855" y="729282"/>
                  <a:pt x="15302" y="513180"/>
                  <a:pt x="0" y="407189"/>
                </a:cubicBezTo>
                <a:cubicBezTo>
                  <a:pt x="-15302" y="301198"/>
                  <a:pt x="9381" y="134861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1093644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Ghi nhớ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70CDD4-FD70-4C40-9BCE-D8D5FF6F872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03996" y="-63121"/>
            <a:ext cx="545530" cy="5141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4BAF8B-AF14-4608-A99F-01E704D55C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741245" flipH="1" flipV="1">
            <a:off x="8010179" y="635156"/>
            <a:ext cx="488906" cy="63567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02392" y="193933"/>
            <a:ext cx="126503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918" y="1241441"/>
            <a:ext cx="1869420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221" y="5507516"/>
            <a:ext cx="722177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19794" y="1859651"/>
            <a:ext cx="983127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67955" y="5220254"/>
            <a:ext cx="1254898" cy="156763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7DEA9A6-3E70-4E6F-B311-CCAD94CA34A1}"/>
              </a:ext>
            </a:extLst>
          </p:cNvPr>
          <p:cNvGrpSpPr/>
          <p:nvPr/>
        </p:nvGrpSpPr>
        <p:grpSpPr>
          <a:xfrm>
            <a:off x="254996" y="725458"/>
            <a:ext cx="4071152" cy="4673700"/>
            <a:chOff x="233783" y="831176"/>
            <a:chExt cx="4071152" cy="4893005"/>
          </a:xfrm>
        </p:grpSpPr>
        <p:pic>
          <p:nvPicPr>
            <p:cNvPr id="13" name="Picture 12" descr="A picture containing different, several&#10;&#10;Description automatically generated">
              <a:extLst>
                <a:ext uri="{FF2B5EF4-FFF2-40B4-BE49-F238E27FC236}">
                  <a16:creationId xmlns:a16="http://schemas.microsoft.com/office/drawing/2014/main" id="{DAD84D60-C33E-4650-A358-9671706CC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41" t="33472" r="8554" b="32361"/>
            <a:stretch/>
          </p:blipFill>
          <p:spPr>
            <a:xfrm>
              <a:off x="233783" y="831176"/>
              <a:ext cx="4071152" cy="489300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49A07F8-47C2-4153-9D52-957FE7908684}"/>
                </a:ext>
              </a:extLst>
            </p:cNvPr>
            <p:cNvSpPr/>
            <p:nvPr/>
          </p:nvSpPr>
          <p:spPr>
            <a:xfrm>
              <a:off x="640273" y="3767088"/>
              <a:ext cx="3022310" cy="12557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Showcard" panose="02040603050506020204" pitchFamily="18" charset="0"/>
                  <a:cs typeface="Times New Roman" pitchFamily="18" charset="0"/>
                </a:rPr>
                <a:t>Từ PHỨc</a:t>
              </a:r>
              <a:endParaRPr lang="en-US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Curved Connector 8">
            <a:extLst>
              <a:ext uri="{FF2B5EF4-FFF2-40B4-BE49-F238E27FC236}">
                <a16:creationId xmlns:a16="http://schemas.microsoft.com/office/drawing/2014/main" id="{5131EA9E-C42C-4F6D-A7DA-B9855BAD0AE1}"/>
              </a:ext>
            </a:extLst>
          </p:cNvPr>
          <p:cNvCxnSpPr/>
          <p:nvPr/>
        </p:nvCxnSpPr>
        <p:spPr>
          <a:xfrm flipV="1">
            <a:off x="3717363" y="2280089"/>
            <a:ext cx="2316339" cy="1630020"/>
          </a:xfrm>
          <a:prstGeom prst="curvedConnector3">
            <a:avLst>
              <a:gd name="adj1" fmla="val 50000"/>
            </a:avLst>
          </a:prstGeom>
          <a:ln w="57150">
            <a:solidFill>
              <a:srgbClr val="1C04A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C88EFEB-FB20-4975-9AF9-C07BD82B2A7C}"/>
              </a:ext>
            </a:extLst>
          </p:cNvPr>
          <p:cNvSpPr txBox="1">
            <a:spLocks noChangeArrowheads="1"/>
          </p:cNvSpPr>
          <p:nvPr/>
        </p:nvSpPr>
        <p:spPr bwMode="auto">
          <a:xfrm rot="18569004">
            <a:off x="3648037" y="2315023"/>
            <a:ext cx="1903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ghép</a:t>
            </a:r>
          </a:p>
        </p:txBody>
      </p:sp>
      <p:cxnSp>
        <p:nvCxnSpPr>
          <p:cNvPr id="38" name="Curved Connector 23">
            <a:extLst>
              <a:ext uri="{FF2B5EF4-FFF2-40B4-BE49-F238E27FC236}">
                <a16:creationId xmlns:a16="http://schemas.microsoft.com/office/drawing/2014/main" id="{15F266DB-CC05-456F-90A8-7F8236C554B6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3736413" y="3905344"/>
            <a:ext cx="2240742" cy="1404767"/>
          </a:xfrm>
          <a:prstGeom prst="curvedConnector3">
            <a:avLst>
              <a:gd name="adj1" fmla="val 5000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1C14D5B-541A-4885-ADC4-E3B209CDE092}"/>
              </a:ext>
            </a:extLst>
          </p:cNvPr>
          <p:cNvSpPr txBox="1">
            <a:spLocks noChangeArrowheads="1"/>
          </p:cNvSpPr>
          <p:nvPr/>
        </p:nvSpPr>
        <p:spPr bwMode="auto">
          <a:xfrm rot="2826724">
            <a:off x="4585197" y="4377474"/>
            <a:ext cx="1476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</a:t>
            </a:r>
          </a:p>
        </p:txBody>
      </p:sp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512A3F13-5CCC-487A-92BE-B7980F93A2BB}"/>
              </a:ext>
            </a:extLst>
          </p:cNvPr>
          <p:cNvSpPr/>
          <p:nvPr/>
        </p:nvSpPr>
        <p:spPr>
          <a:xfrm>
            <a:off x="6021344" y="1202442"/>
            <a:ext cx="4680775" cy="2264695"/>
          </a:xfrm>
          <a:prstGeom prst="flowChartTerminator">
            <a:avLst/>
          </a:prstGeom>
          <a:solidFill>
            <a:schemeClr val="bg1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những tiếng có nghĩa lại với nhau. </a:t>
            </a:r>
          </a:p>
          <a:p>
            <a:pPr algn="just">
              <a:spcBef>
                <a:spcPct val="0"/>
              </a:spcBef>
            </a:pPr>
            <a:r>
              <a:rPr lang="en-US" alt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tình thương, bờ bãi, thương mến,…</a:t>
            </a:r>
          </a:p>
        </p:txBody>
      </p:sp>
      <p:sp>
        <p:nvSpPr>
          <p:cNvPr id="40" name="Flowchart: Terminator 39">
            <a:extLst>
              <a:ext uri="{FF2B5EF4-FFF2-40B4-BE49-F238E27FC236}">
                <a16:creationId xmlns:a16="http://schemas.microsoft.com/office/drawing/2014/main" id="{2FEF8897-0228-439E-BA67-946C1420D2F7}"/>
              </a:ext>
            </a:extLst>
          </p:cNvPr>
          <p:cNvSpPr/>
          <p:nvPr/>
        </p:nvSpPr>
        <p:spPr>
          <a:xfrm>
            <a:off x="5977155" y="4129183"/>
            <a:ext cx="4680775" cy="2361855"/>
          </a:xfrm>
          <a:prstGeom prst="flowChartTerminator">
            <a:avLst/>
          </a:prstGeom>
          <a:solidFill>
            <a:schemeClr val="bg1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>
                <a:solidFill>
                  <a:srgbClr val="A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 hợp những tiếng có âm đầu hay vần (hoặc cả âm đầu).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săn sóc, khéo léo, vội vã, xa xa,…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>
            <a:off x="9933132" y="5645164"/>
            <a:ext cx="2392748" cy="136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6830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25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7" grpId="0"/>
      <p:bldP spid="39" grpId="0"/>
      <p:bldP spid="18" grpId="0" animBg="1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3757</TotalTime>
  <Words>698</Words>
  <Application>Microsoft Office PowerPoint</Application>
  <PresentationFormat>Widescreen</PresentationFormat>
  <Paragraphs>118</Paragraphs>
  <Slides>18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UVN Banh Mi</vt:lpstr>
      <vt:lpstr>UTM Showcard</vt:lpstr>
      <vt:lpstr>HP001 4 hàng</vt:lpstr>
      <vt:lpstr>Calibri Light</vt:lpstr>
      <vt:lpstr>小宝贝儿拼音体</vt:lpstr>
      <vt:lpstr>HP001 4 hang 1 ô ly</vt:lpstr>
      <vt:lpstr>等线</vt:lpstr>
      <vt:lpstr>UTM Novido</vt:lpstr>
      <vt:lpstr>Times New Roman</vt:lpstr>
      <vt:lpstr>Calibri</vt:lpstr>
      <vt:lpstr>Arial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YenVu_Meo</cp:keywords>
  <cp:lastModifiedBy>Phan Thị Hà Thu</cp:lastModifiedBy>
  <cp:revision>49</cp:revision>
  <dcterms:created xsi:type="dcterms:W3CDTF">2017-08-18T03:02:00Z</dcterms:created>
  <dcterms:modified xsi:type="dcterms:W3CDTF">2021-09-28T10:01:04Z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