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429" r:id="rId2"/>
    <p:sldId id="512" r:id="rId3"/>
    <p:sldId id="581" r:id="rId4"/>
    <p:sldId id="582" r:id="rId5"/>
    <p:sldId id="583" r:id="rId6"/>
    <p:sldId id="584" r:id="rId7"/>
    <p:sldId id="585" r:id="rId8"/>
    <p:sldId id="586" r:id="rId9"/>
    <p:sldId id="587" r:id="rId10"/>
    <p:sldId id="588" r:id="rId11"/>
    <p:sldId id="589" r:id="rId12"/>
    <p:sldId id="364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4" autoAdjust="0"/>
    <p:restoredTop sz="91297" autoAdjust="0"/>
  </p:normalViewPr>
  <p:slideViewPr>
    <p:cSldViewPr>
      <p:cViewPr>
        <p:scale>
          <a:sx n="99" d="100"/>
          <a:sy n="99" d="100"/>
        </p:scale>
        <p:origin x="-25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8DED3-7A71-44B5-A23F-04BD276A6A04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DE49A-6AED-46BF-8EFD-A3F7DE595B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86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9AF9B-E792-48C9-A4DB-0D0FC57A52B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196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DE49A-6AED-46BF-8EFD-A3F7DE595BF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068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3789409"/>
            <a:ext cx="5637010" cy="66158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349218"/>
            <a:ext cx="7175351" cy="1344875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548639"/>
            <a:ext cx="6400800" cy="260604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282388"/>
            <a:ext cx="2057400" cy="3928754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548640"/>
            <a:ext cx="4829287" cy="367104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548640"/>
            <a:ext cx="6400800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629486"/>
            <a:ext cx="5966666" cy="1817510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455633"/>
            <a:ext cx="5970494" cy="626595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548639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548640"/>
            <a:ext cx="3346704" cy="26060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050245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548640"/>
            <a:ext cx="3346704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049274"/>
            <a:ext cx="3346704" cy="20574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657350"/>
            <a:ext cx="3636085" cy="943870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548640"/>
            <a:ext cx="4017085" cy="3671048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623351"/>
            <a:ext cx="3388660" cy="16046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900190"/>
            <a:ext cx="9144000" cy="224331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290019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1989233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857250"/>
            <a:ext cx="4114800" cy="234585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757865"/>
            <a:ext cx="3694114" cy="1622265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348316"/>
            <a:ext cx="6383538" cy="85725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29050"/>
            <a:ext cx="9144000" cy="131445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2905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826228"/>
            <a:ext cx="9144000" cy="171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200150"/>
            <a:ext cx="9144000" cy="382905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279126"/>
            <a:ext cx="6512511" cy="85725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549195"/>
            <a:ext cx="6400800" cy="2606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4629150"/>
            <a:ext cx="2514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FB99C5D-967B-49F0-8FAE-B3707F5FC77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629150"/>
            <a:ext cx="335280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4629150"/>
            <a:ext cx="18288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EC52E18-C37F-4C72-A1ED-A580558D164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6DE42D4-AD39-4749-86CA-7A465CDB9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2381851"/>
            <a:ext cx="5917817" cy="9318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        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TOÁN - LỚP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4  </a:t>
            </a:r>
          </a:p>
          <a:p>
            <a:pPr algn="ctr">
              <a:defRPr/>
            </a:pPr>
            <a:r>
              <a:rPr lang="en-US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Bài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1: ÔN TẬP CÁC SỐ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 ĐẾN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100000</a:t>
            </a:r>
            <a:r>
              <a:rPr lang="vi-V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  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m aw"/>
                <a:cs typeface="Times New Roman" panose="02020603050405020304" pitchFamily="18" charset="0"/>
              </a:rPr>
              <a:t>.</a:t>
            </a:r>
          </a:p>
          <a:p>
            <a:pPr>
              <a:defRPr/>
            </a:pPr>
            <a:endParaRPr lang="vi-VN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Utm aw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6456" y="1185007"/>
            <a:ext cx="580396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Utm aw"/>
                <a:ea typeface=".黑体-日本语" panose="02000500000000000000" pitchFamily="2" charset="-122"/>
                <a:cs typeface=".黑体-日本语" panose="02000500000000000000" pitchFamily="2" charset="-122"/>
                <a:sym typeface="+mn-lt"/>
              </a:rPr>
              <a:t>TRƯỜNG TIỂU HỌC ÁI MỘ A</a:t>
            </a:r>
            <a:endParaRPr lang="en-US" altLang="zh-CN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Utm aw"/>
              <a:ea typeface=".黑体-日本语" panose="02000500000000000000" pitchFamily="2" charset="-122"/>
              <a:cs typeface=".黑体-日本语" panose="02000500000000000000" pitchFamily="2" charset="-122"/>
              <a:sym typeface="+mn-lt"/>
            </a:endParaRPr>
          </a:p>
        </p:txBody>
      </p:sp>
      <p:pic>
        <p:nvPicPr>
          <p:cNvPr id="43014" name="Picture 7" descr="flowerba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413" y="527050"/>
            <a:ext cx="50641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4" descr="ro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700"/>
            <a:ext cx="2209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4" descr="ro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434" y="46039"/>
            <a:ext cx="1575566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26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1491854" y="1314450"/>
            <a:ext cx="6068615" cy="17716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5" name="Text Box 8">
            <a:extLst>
              <a:ext uri="{FF2B5EF4-FFF2-40B4-BE49-F238E27FC236}">
                <a16:creationId xmlns="" xmlns:a16="http://schemas.microsoft.com/office/drawing/2014/main" id="{557B0ABB-96B2-4E52-B80C-D4623E7A4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610" y="795338"/>
            <a:ext cx="539829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50" b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   Tính chu vi của các hình sau:</a:t>
            </a:r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1771650" y="971550"/>
            <a:ext cx="16573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en-US" sz="1500" b="1">
              <a:cs typeface="Arial" panose="020B0604020202020204" pitchFamily="34" charset="0"/>
            </a:endParaRPr>
          </a:p>
        </p:txBody>
      </p:sp>
      <p:sp>
        <p:nvSpPr>
          <p:cNvPr id="10246" name="Text Box 60"/>
          <p:cNvSpPr txBox="1">
            <a:spLocks noChangeArrowheads="1"/>
          </p:cNvSpPr>
          <p:nvPr/>
        </p:nvSpPr>
        <p:spPr bwMode="auto">
          <a:xfrm>
            <a:off x="1616869" y="1050132"/>
            <a:ext cx="5943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50" b="1">
                <a:solidFill>
                  <a:srgbClr val="C00000"/>
                </a:solidFill>
                <a:cs typeface="Arial" panose="020B0604020202020204" pitchFamily="34" charset="0"/>
              </a:rPr>
              <a:t>Bài giải:</a:t>
            </a:r>
          </a:p>
        </p:txBody>
      </p: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2160985" y="3517106"/>
            <a:ext cx="526851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cs typeface="Arial" panose="020B0604020202020204" pitchFamily="34" charset="0"/>
              </a:rPr>
              <a:t>- Muốn tính chu vi của hình chữ nhật?</a:t>
            </a:r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4186238" y="1876425"/>
            <a:ext cx="2914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cs typeface="Arial" panose="020B0604020202020204" pitchFamily="34" charset="0"/>
              </a:rPr>
              <a:t>5 x 4 = 20(cm)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658916" y="2233613"/>
            <a:ext cx="2914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cs typeface="Arial" panose="020B0604020202020204" pitchFamily="34" charset="0"/>
              </a:rPr>
              <a:t>Đáp số: 20 cm</a:t>
            </a:r>
          </a:p>
        </p:txBody>
      </p:sp>
      <p:grpSp>
        <p:nvGrpSpPr>
          <p:cNvPr id="10250" name="Group 52"/>
          <p:cNvGrpSpPr>
            <a:grpSpLocks/>
          </p:cNvGrpSpPr>
          <p:nvPr/>
        </p:nvGrpSpPr>
        <p:grpSpPr bwMode="auto">
          <a:xfrm>
            <a:off x="1657350" y="1345407"/>
            <a:ext cx="1943100" cy="1681477"/>
            <a:chOff x="3792" y="1680"/>
            <a:chExt cx="1344" cy="1173"/>
          </a:xfrm>
        </p:grpSpPr>
        <p:grpSp>
          <p:nvGrpSpPr>
            <p:cNvPr id="10254" name="Group 38"/>
            <p:cNvGrpSpPr>
              <a:grpSpLocks/>
            </p:cNvGrpSpPr>
            <p:nvPr/>
          </p:nvGrpSpPr>
          <p:grpSpPr bwMode="auto">
            <a:xfrm>
              <a:off x="3801" y="1785"/>
              <a:ext cx="1095" cy="1068"/>
              <a:chOff x="3801" y="1785"/>
              <a:chExt cx="1095" cy="1068"/>
            </a:xfrm>
          </p:grpSpPr>
          <p:sp>
            <p:nvSpPr>
              <p:cNvPr id="10259" name="Rectangle 34"/>
              <p:cNvSpPr>
                <a:spLocks noChangeArrowheads="1"/>
              </p:cNvSpPr>
              <p:nvPr/>
            </p:nvSpPr>
            <p:spPr bwMode="auto">
              <a:xfrm>
                <a:off x="4032" y="1785"/>
                <a:ext cx="864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500"/>
              </a:p>
            </p:txBody>
          </p:sp>
          <p:sp>
            <p:nvSpPr>
              <p:cNvPr id="10260" name="Text Box 35"/>
              <p:cNvSpPr txBox="1">
                <a:spLocks noChangeArrowheads="1"/>
              </p:cNvSpPr>
              <p:nvPr/>
            </p:nvSpPr>
            <p:spPr bwMode="auto">
              <a:xfrm rot="16200000">
                <a:off x="3625" y="2010"/>
                <a:ext cx="576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5cm</a:t>
                </a:r>
              </a:p>
            </p:txBody>
          </p:sp>
          <p:sp>
            <p:nvSpPr>
              <p:cNvPr id="10261" name="Text Box 36"/>
              <p:cNvSpPr txBox="1">
                <a:spLocks noChangeArrowheads="1"/>
              </p:cNvSpPr>
              <p:nvPr/>
            </p:nvSpPr>
            <p:spPr bwMode="auto">
              <a:xfrm>
                <a:off x="4284" y="2628"/>
                <a:ext cx="576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5cm</a:t>
                </a:r>
              </a:p>
            </p:txBody>
          </p:sp>
        </p:grpSp>
        <p:sp>
          <p:nvSpPr>
            <p:cNvPr id="10255" name="Text Box 47"/>
            <p:cNvSpPr txBox="1">
              <a:spLocks noChangeArrowheads="1"/>
            </p:cNvSpPr>
            <p:nvPr/>
          </p:nvSpPr>
          <p:spPr bwMode="auto">
            <a:xfrm>
              <a:off x="3792" y="1680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10256" name="Text Box 48"/>
            <p:cNvSpPr txBox="1">
              <a:spLocks noChangeArrowheads="1"/>
            </p:cNvSpPr>
            <p:nvPr/>
          </p:nvSpPr>
          <p:spPr bwMode="auto">
            <a:xfrm>
              <a:off x="4800" y="1680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10257" name="Text Box 49"/>
            <p:cNvSpPr txBox="1">
              <a:spLocks noChangeArrowheads="1"/>
            </p:cNvSpPr>
            <p:nvPr/>
          </p:nvSpPr>
          <p:spPr bwMode="auto">
            <a:xfrm>
              <a:off x="4800" y="2544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10258" name="Text Box 50"/>
            <p:cNvSpPr txBox="1">
              <a:spLocks noChangeArrowheads="1"/>
            </p:cNvSpPr>
            <p:nvPr/>
          </p:nvSpPr>
          <p:spPr bwMode="auto">
            <a:xfrm>
              <a:off x="3792" y="2592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K</a:t>
              </a:r>
            </a:p>
          </p:txBody>
        </p:sp>
      </p:grpSp>
      <p:pic>
        <p:nvPicPr>
          <p:cNvPr id="45" name="Picture 5" descr="questionmark_w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486150"/>
            <a:ext cx="52268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Text Box 54"/>
          <p:cNvSpPr txBox="1">
            <a:spLocks noChangeArrowheads="1"/>
          </p:cNvSpPr>
          <p:nvPr/>
        </p:nvSpPr>
        <p:spPr bwMode="auto">
          <a:xfrm>
            <a:off x="2188369" y="4056460"/>
            <a:ext cx="526851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2060"/>
                </a:solidFill>
                <a:cs typeface="Arial" panose="020B0604020202020204" pitchFamily="34" charset="0"/>
              </a:rPr>
              <a:t>- Muốn tính chu vi của hình vuông?</a:t>
            </a:r>
          </a:p>
        </p:txBody>
      </p:sp>
      <p:sp>
        <p:nvSpPr>
          <p:cNvPr id="47" name="Text Box 54"/>
          <p:cNvSpPr txBox="1">
            <a:spLocks noChangeArrowheads="1"/>
          </p:cNvSpPr>
          <p:nvPr/>
        </p:nvSpPr>
        <p:spPr bwMode="auto">
          <a:xfrm>
            <a:off x="3886200" y="1520429"/>
            <a:ext cx="3543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cs typeface="Arial" panose="020B0604020202020204" pitchFamily="34" charset="0"/>
              </a:rPr>
              <a:t>Chu vi của hình GHIK là:</a:t>
            </a:r>
          </a:p>
        </p:txBody>
      </p:sp>
    </p:spTree>
    <p:extLst>
      <p:ext uri="{BB962C8B-B14F-4D97-AF65-F5344CB8AC3E}">
        <p14:creationId xmlns:p14="http://schemas.microsoft.com/office/powerpoint/2010/main" val="359506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56" grpId="0"/>
      <p:bldP spid="57" grpId="0"/>
      <p:bldP spid="58" grpId="0"/>
      <p:bldP spid="46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1506142" y="1612106"/>
            <a:ext cx="6875858" cy="17716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78883" name="Text Box 3"/>
          <p:cNvSpPr txBox="1">
            <a:spLocks noChangeArrowheads="1"/>
          </p:cNvSpPr>
          <p:nvPr/>
        </p:nvSpPr>
        <p:spPr bwMode="auto">
          <a:xfrm>
            <a:off x="1536622" y="1809750"/>
            <a:ext cx="627459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/>
              <a:t> - </a:t>
            </a:r>
            <a:r>
              <a:rPr lang="en-US" altLang="en-US" sz="1800" b="1" dirty="0" err="1"/>
              <a:t>Làm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lại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các</a:t>
            </a:r>
            <a:r>
              <a:rPr lang="en-US" altLang="en-US" sz="1800" b="1" dirty="0"/>
              <a:t>  </a:t>
            </a:r>
            <a:r>
              <a:rPr lang="en-US" altLang="en-US" sz="1800" b="1" dirty="0" err="1"/>
              <a:t>bài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tập</a:t>
            </a:r>
            <a:r>
              <a:rPr lang="en-US" altLang="en-US" sz="1800" b="1" dirty="0"/>
              <a:t> 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C00000"/>
                </a:solidFill>
              </a:rPr>
              <a:t> - </a:t>
            </a:r>
            <a:r>
              <a:rPr lang="en-US" altLang="en-US" sz="1800" b="1" dirty="0" err="1">
                <a:solidFill>
                  <a:srgbClr val="C00000"/>
                </a:solidFill>
              </a:rPr>
              <a:t>Chuẩn</a:t>
            </a:r>
            <a:r>
              <a:rPr lang="en-US" altLang="en-US" sz="1800" b="1" dirty="0">
                <a:solidFill>
                  <a:srgbClr val="C00000"/>
                </a:solidFill>
              </a:rPr>
              <a:t> </a:t>
            </a:r>
            <a:r>
              <a:rPr lang="en-US" altLang="en-US" sz="1800" b="1" dirty="0" err="1">
                <a:solidFill>
                  <a:srgbClr val="C00000"/>
                </a:solidFill>
              </a:rPr>
              <a:t>bị</a:t>
            </a:r>
            <a:r>
              <a:rPr lang="en-US" altLang="en-US" sz="1800" b="1" dirty="0">
                <a:solidFill>
                  <a:srgbClr val="C00000"/>
                </a:solidFill>
              </a:rPr>
              <a:t> </a:t>
            </a:r>
            <a:r>
              <a:rPr lang="en-US" altLang="en-US" sz="1800" b="1" dirty="0" err="1">
                <a:solidFill>
                  <a:srgbClr val="C00000"/>
                </a:solidFill>
              </a:rPr>
              <a:t>bài</a:t>
            </a:r>
            <a:r>
              <a:rPr lang="en-US" altLang="en-US" sz="1800" b="1" dirty="0">
                <a:solidFill>
                  <a:srgbClr val="C00000"/>
                </a:solidFill>
              </a:rPr>
              <a:t> </a:t>
            </a:r>
            <a:r>
              <a:rPr lang="en-US" altLang="en-US" sz="1800" b="1" dirty="0" err="1">
                <a:solidFill>
                  <a:srgbClr val="C00000"/>
                </a:solidFill>
              </a:rPr>
              <a:t>sau</a:t>
            </a:r>
            <a:r>
              <a:rPr lang="en-US" altLang="en-US" sz="1800" b="1" dirty="0">
                <a:solidFill>
                  <a:srgbClr val="C00000"/>
                </a:solidFill>
              </a:rPr>
              <a:t> </a:t>
            </a:r>
            <a:r>
              <a:rPr lang="en-US" altLang="en-US" sz="1800" b="1" dirty="0" err="1">
                <a:solidFill>
                  <a:srgbClr val="C00000"/>
                </a:solidFill>
              </a:rPr>
              <a:t>Tiết</a:t>
            </a:r>
            <a:r>
              <a:rPr lang="en-US" altLang="en-US" sz="1800" b="1" dirty="0">
                <a:solidFill>
                  <a:srgbClr val="C00000"/>
                </a:solidFill>
              </a:rPr>
              <a:t> 2 </a:t>
            </a:r>
            <a:r>
              <a:rPr lang="en-US" altLang="en-US" sz="1800" b="1" dirty="0"/>
              <a:t>–  </a:t>
            </a:r>
            <a:r>
              <a:rPr lang="en-US" altLang="en-US" sz="1800" b="1" dirty="0" err="1"/>
              <a:t>Ôn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tập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các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số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đến</a:t>
            </a:r>
            <a:r>
              <a:rPr lang="en-US" altLang="en-US" sz="1800" b="1" dirty="0"/>
              <a:t> 100 000 ( </a:t>
            </a:r>
            <a:r>
              <a:rPr lang="en-US" altLang="en-US" sz="1800" b="1" dirty="0" err="1"/>
              <a:t>tiếp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theo</a:t>
            </a:r>
            <a:r>
              <a:rPr lang="en-US" altLang="en-US" sz="1800" b="1" dirty="0"/>
              <a:t>)  </a:t>
            </a:r>
            <a:r>
              <a:rPr lang="en-US" altLang="en-US" sz="1800" b="1" dirty="0" err="1"/>
              <a:t>Sgk</a:t>
            </a:r>
            <a:r>
              <a:rPr lang="en-US" altLang="en-US" sz="1800" b="1" dirty="0"/>
              <a:t> </a:t>
            </a:r>
            <a:r>
              <a:rPr lang="en-US" altLang="en-US" sz="1800" b="1" dirty="0" err="1"/>
              <a:t>Toán</a:t>
            </a:r>
            <a:r>
              <a:rPr lang="en-US" altLang="en-US" sz="1800" b="1" dirty="0"/>
              <a:t> 4  </a:t>
            </a:r>
            <a:r>
              <a:rPr lang="en-US" altLang="en-US" sz="1800" b="1" dirty="0" err="1"/>
              <a:t>trang</a:t>
            </a:r>
            <a:r>
              <a:rPr lang="en-US" altLang="en-US" sz="1800" b="1" dirty="0"/>
              <a:t> 4. </a:t>
            </a:r>
          </a:p>
        </p:txBody>
      </p:sp>
      <p:sp>
        <p:nvSpPr>
          <p:cNvPr id="22531" name="WordArt 4"/>
          <p:cNvSpPr>
            <a:spLocks noChangeArrowheads="1" noChangeShapeType="1" noTextEdit="1"/>
          </p:cNvSpPr>
          <p:nvPr/>
        </p:nvSpPr>
        <p:spPr bwMode="auto">
          <a:xfrm>
            <a:off x="3257550" y="628650"/>
            <a:ext cx="2514600" cy="628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cs typeface="Arial" panose="020B0604020202020204" pitchFamily="34" charset="0"/>
              </a:rPr>
              <a:t>Dặn dò</a:t>
            </a:r>
          </a:p>
        </p:txBody>
      </p:sp>
    </p:spTree>
    <p:extLst>
      <p:ext uri="{BB962C8B-B14F-4D97-AF65-F5344CB8AC3E}">
        <p14:creationId xmlns:p14="http://schemas.microsoft.com/office/powerpoint/2010/main" val="26664049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78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8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788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38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5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913" y="0"/>
            <a:ext cx="6477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6" descr="pháo ho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0"/>
            <a:ext cx="156210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797" name="Group 8"/>
          <p:cNvGrpSpPr>
            <a:grpSpLocks noChangeAspect="1"/>
          </p:cNvGrpSpPr>
          <p:nvPr/>
        </p:nvGrpSpPr>
        <p:grpSpPr bwMode="auto">
          <a:xfrm>
            <a:off x="1676400" y="457200"/>
            <a:ext cx="2514600" cy="3592116"/>
            <a:chOff x="2527" y="6427"/>
            <a:chExt cx="11443" cy="8645"/>
          </a:xfrm>
        </p:grpSpPr>
        <p:sp>
          <p:nvSpPr>
            <p:cNvPr id="33800" name="AutoShape 9"/>
            <p:cNvSpPr>
              <a:spLocks noChangeAspect="1" noChangeArrowheads="1"/>
            </p:cNvSpPr>
            <p:nvPr/>
          </p:nvSpPr>
          <p:spPr bwMode="auto">
            <a:xfrm>
              <a:off x="2527" y="6427"/>
              <a:ext cx="11443" cy="86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vi-VN">
                <a:cs typeface="Arial" charset="0"/>
              </a:endParaRPr>
            </a:p>
          </p:txBody>
        </p:sp>
        <p:grpSp>
          <p:nvGrpSpPr>
            <p:cNvPr id="33801" name="Group 10"/>
            <p:cNvGrpSpPr>
              <a:grpSpLocks/>
            </p:cNvGrpSpPr>
            <p:nvPr/>
          </p:nvGrpSpPr>
          <p:grpSpPr bwMode="auto">
            <a:xfrm>
              <a:off x="2535" y="6428"/>
              <a:ext cx="11435" cy="8124"/>
              <a:chOff x="2535" y="6428"/>
              <a:chExt cx="11435" cy="8124"/>
            </a:xfrm>
          </p:grpSpPr>
          <p:sp>
            <p:nvSpPr>
              <p:cNvPr id="33802" name="AutoShape 11"/>
              <p:cNvSpPr>
                <a:spLocks noChangeArrowheads="1"/>
              </p:cNvSpPr>
              <p:nvPr/>
            </p:nvSpPr>
            <p:spPr bwMode="auto">
              <a:xfrm>
                <a:off x="11735" y="12709"/>
                <a:ext cx="528" cy="537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84" name="AutoShape 12"/>
              <p:cNvSpPr>
                <a:spLocks noChangeArrowheads="1"/>
              </p:cNvSpPr>
              <p:nvPr/>
            </p:nvSpPr>
            <p:spPr bwMode="auto">
              <a:xfrm>
                <a:off x="2599" y="9413"/>
                <a:ext cx="665" cy="817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04" name="AutoShape 13"/>
              <p:cNvSpPr>
                <a:spLocks noChangeArrowheads="1"/>
              </p:cNvSpPr>
              <p:nvPr/>
            </p:nvSpPr>
            <p:spPr bwMode="auto">
              <a:xfrm>
                <a:off x="11701" y="8074"/>
                <a:ext cx="615" cy="538"/>
              </a:xfrm>
              <a:prstGeom prst="irregularSeal2">
                <a:avLst/>
              </a:prstGeom>
              <a:gradFill rotWithShape="1">
                <a:gsLst>
                  <a:gs pos="0">
                    <a:srgbClr val="FCA2B1">
                      <a:alpha val="87999"/>
                    </a:srgbClr>
                  </a:gs>
                  <a:gs pos="100000">
                    <a:srgbClr val="FF0000">
                      <a:alpha val="57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05" name="AutoShape 14"/>
              <p:cNvSpPr>
                <a:spLocks noChangeArrowheads="1"/>
              </p:cNvSpPr>
              <p:nvPr/>
            </p:nvSpPr>
            <p:spPr bwMode="auto">
              <a:xfrm>
                <a:off x="6118" y="6839"/>
                <a:ext cx="527" cy="578"/>
              </a:xfrm>
              <a:prstGeom prst="irregularSeal1">
                <a:avLst/>
              </a:prstGeom>
              <a:gradFill rotWithShape="1">
                <a:gsLst>
                  <a:gs pos="0">
                    <a:srgbClr val="FF0066"/>
                  </a:gs>
                  <a:gs pos="100000">
                    <a:srgbClr val="FF0000">
                      <a:alpha val="3998"/>
                    </a:srgbClr>
                  </a:gs>
                </a:gsLst>
                <a:path path="rect">
                  <a:fillToRect r="100000" b="10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87" name="AutoShape 15"/>
              <p:cNvSpPr>
                <a:spLocks noChangeArrowheads="1"/>
              </p:cNvSpPr>
              <p:nvPr/>
            </p:nvSpPr>
            <p:spPr bwMode="auto">
              <a:xfrm>
                <a:off x="13175" y="8794"/>
                <a:ext cx="672" cy="593"/>
              </a:xfrm>
              <a:prstGeom prst="star5">
                <a:avLst/>
              </a:prstGeom>
              <a:gradFill rotWithShape="1">
                <a:gsLst>
                  <a:gs pos="0">
                    <a:srgbClr val="33CCCC"/>
                  </a:gs>
                  <a:gs pos="100000">
                    <a:srgbClr val="FF0066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88" name="AutoShape 16"/>
              <p:cNvSpPr>
                <a:spLocks noChangeArrowheads="1"/>
              </p:cNvSpPr>
              <p:nvPr/>
            </p:nvSpPr>
            <p:spPr bwMode="auto">
              <a:xfrm>
                <a:off x="6869" y="12911"/>
                <a:ext cx="665" cy="920"/>
              </a:xfrm>
              <a:prstGeom prst="star5">
                <a:avLst/>
              </a:prstGeom>
              <a:gradFill rotWithShape="1">
                <a:gsLst>
                  <a:gs pos="0">
                    <a:srgbClr val="1907FD"/>
                  </a:gs>
                  <a:gs pos="100000">
                    <a:srgbClr val="000099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08" name="AutoShape 17"/>
              <p:cNvSpPr>
                <a:spLocks noChangeArrowheads="1"/>
              </p:cNvSpPr>
              <p:nvPr/>
            </p:nvSpPr>
            <p:spPr bwMode="auto">
              <a:xfrm>
                <a:off x="9380" y="14038"/>
                <a:ext cx="528" cy="514"/>
              </a:xfrm>
              <a:prstGeom prst="irregularSeal1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90" name="AutoShape 18"/>
              <p:cNvSpPr>
                <a:spLocks noChangeArrowheads="1"/>
              </p:cNvSpPr>
              <p:nvPr/>
            </p:nvSpPr>
            <p:spPr bwMode="auto">
              <a:xfrm>
                <a:off x="9383" y="8075"/>
                <a:ext cx="672" cy="527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91" name="AutoShape 19"/>
              <p:cNvSpPr>
                <a:spLocks noChangeArrowheads="1"/>
              </p:cNvSpPr>
              <p:nvPr/>
            </p:nvSpPr>
            <p:spPr bwMode="auto">
              <a:xfrm>
                <a:off x="7172" y="8590"/>
                <a:ext cx="665" cy="920"/>
              </a:xfrm>
              <a:prstGeom prst="star5">
                <a:avLst/>
              </a:prstGeom>
              <a:gradFill rotWithShape="1">
                <a:gsLst>
                  <a:gs pos="0">
                    <a:srgbClr val="CC00CC">
                      <a:gamma/>
                      <a:shade val="46275"/>
                      <a:invGamma/>
                    </a:srgbClr>
                  </a:gs>
                  <a:gs pos="100000">
                    <a:srgbClr val="CC00CC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11" name="AutoShape 20"/>
              <p:cNvSpPr>
                <a:spLocks noChangeArrowheads="1"/>
              </p:cNvSpPr>
              <p:nvPr/>
            </p:nvSpPr>
            <p:spPr bwMode="auto">
              <a:xfrm>
                <a:off x="9334" y="12806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2" name="AutoShape 21"/>
              <p:cNvSpPr>
                <a:spLocks noChangeArrowheads="1"/>
              </p:cNvSpPr>
              <p:nvPr/>
            </p:nvSpPr>
            <p:spPr bwMode="auto">
              <a:xfrm>
                <a:off x="9421" y="6946"/>
                <a:ext cx="1149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00082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894" name="AutoShape 22"/>
              <p:cNvSpPr>
                <a:spLocks noChangeArrowheads="1"/>
              </p:cNvSpPr>
              <p:nvPr/>
            </p:nvSpPr>
            <p:spPr bwMode="auto">
              <a:xfrm>
                <a:off x="8689" y="6736"/>
                <a:ext cx="665" cy="522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895" name="AutoShape 23"/>
              <p:cNvSpPr>
                <a:spLocks noChangeArrowheads="1"/>
              </p:cNvSpPr>
              <p:nvPr/>
            </p:nvSpPr>
            <p:spPr bwMode="auto">
              <a:xfrm>
                <a:off x="11088" y="6736"/>
                <a:ext cx="665" cy="522"/>
              </a:xfrm>
              <a:prstGeom prst="star5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33815" name="AutoShape 24"/>
              <p:cNvSpPr>
                <a:spLocks noChangeArrowheads="1"/>
              </p:cNvSpPr>
              <p:nvPr/>
            </p:nvSpPr>
            <p:spPr bwMode="auto">
              <a:xfrm>
                <a:off x="3021" y="6946"/>
                <a:ext cx="1150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6E81C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6" name="AutoShape 25"/>
              <p:cNvSpPr>
                <a:spLocks noChangeArrowheads="1"/>
              </p:cNvSpPr>
              <p:nvPr/>
            </p:nvSpPr>
            <p:spPr bwMode="auto">
              <a:xfrm>
                <a:off x="12821" y="11986"/>
                <a:ext cx="1149" cy="719"/>
              </a:xfrm>
              <a:prstGeom prst="star4">
                <a:avLst>
                  <a:gd name="adj" fmla="val 12500"/>
                </a:avLst>
              </a:prstGeom>
              <a:gradFill rotWithShape="1">
                <a:gsLst>
                  <a:gs pos="0">
                    <a:srgbClr val="06E81C"/>
                  </a:gs>
                  <a:gs pos="100000">
                    <a:srgbClr val="FF82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7" name="AutoShape 26"/>
              <p:cNvSpPr>
                <a:spLocks noChangeArrowheads="1"/>
              </p:cNvSpPr>
              <p:nvPr/>
            </p:nvSpPr>
            <p:spPr bwMode="auto">
              <a:xfrm>
                <a:off x="5302" y="12395"/>
                <a:ext cx="614" cy="537"/>
              </a:xfrm>
              <a:prstGeom prst="irregularSeal2">
                <a:avLst/>
              </a:prstGeom>
              <a:gradFill rotWithShape="1">
                <a:gsLst>
                  <a:gs pos="0">
                    <a:srgbClr val="FCA2B1">
                      <a:alpha val="87999"/>
                    </a:srgbClr>
                  </a:gs>
                  <a:gs pos="100000">
                    <a:srgbClr val="FF0000">
                      <a:alpha val="57999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8" name="AutoShape 27"/>
              <p:cNvSpPr>
                <a:spLocks noChangeArrowheads="1"/>
              </p:cNvSpPr>
              <p:nvPr/>
            </p:nvSpPr>
            <p:spPr bwMode="auto">
              <a:xfrm>
                <a:off x="2535" y="7972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19" name="AutoShape 28"/>
              <p:cNvSpPr>
                <a:spLocks noChangeArrowheads="1"/>
              </p:cNvSpPr>
              <p:nvPr/>
            </p:nvSpPr>
            <p:spPr bwMode="auto">
              <a:xfrm>
                <a:off x="12735" y="7662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33820" name="AutoShape 29"/>
              <p:cNvSpPr>
                <a:spLocks noChangeArrowheads="1"/>
              </p:cNvSpPr>
              <p:nvPr/>
            </p:nvSpPr>
            <p:spPr bwMode="auto">
              <a:xfrm>
                <a:off x="4535" y="13423"/>
                <a:ext cx="528" cy="551"/>
              </a:xfrm>
              <a:prstGeom prst="irregularSeal1">
                <a:avLst/>
              </a:prstGeom>
              <a:gradFill rotWithShape="1">
                <a:gsLst>
                  <a:gs pos="0">
                    <a:srgbClr val="E6F8A6">
                      <a:alpha val="62000"/>
                    </a:srgbClr>
                  </a:gs>
                  <a:gs pos="100000">
                    <a:srgbClr val="FF0066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58522" tIns="29261" rIns="58522" bIns="29261" anchor="ctr"/>
              <a:lstStyle/>
              <a:p>
                <a:pPr algn="ctr" eaLnBrk="1" hangingPunct="1"/>
                <a:endParaRPr lang="vi-VN">
                  <a:cs typeface="Arial" charset="0"/>
                </a:endParaRPr>
              </a:p>
            </p:txBody>
          </p:sp>
          <p:sp>
            <p:nvSpPr>
              <p:cNvPr id="207902" name="AutoShape 30"/>
              <p:cNvSpPr>
                <a:spLocks noChangeArrowheads="1"/>
              </p:cNvSpPr>
              <p:nvPr/>
            </p:nvSpPr>
            <p:spPr bwMode="auto">
              <a:xfrm>
                <a:off x="4239" y="6427"/>
                <a:ext cx="665" cy="719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  <p:sp>
            <p:nvSpPr>
              <p:cNvPr id="207903" name="AutoShape 31"/>
              <p:cNvSpPr>
                <a:spLocks noChangeArrowheads="1"/>
              </p:cNvSpPr>
              <p:nvPr/>
            </p:nvSpPr>
            <p:spPr bwMode="auto">
              <a:xfrm>
                <a:off x="10235" y="13424"/>
                <a:ext cx="672" cy="719"/>
              </a:xfrm>
              <a:prstGeom prst="star5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rgbClr val="1907FD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58522" tIns="29261" rIns="58522" bIns="29261" anchor="ctr"/>
              <a:lstStyle/>
              <a:p>
                <a:pPr algn="ctr" eaLnBrk="1" hangingPunct="1">
                  <a:defRPr/>
                </a:pPr>
                <a:endParaRPr lang="vi-VN">
                  <a:cs typeface="Arial" charset="0"/>
                </a:endParaRPr>
              </a:p>
            </p:txBody>
          </p:sp>
        </p:grpSp>
      </p:grpSp>
      <p:sp>
        <p:nvSpPr>
          <p:cNvPr id="33798" name="Text Box 38"/>
          <p:cNvSpPr txBox="1">
            <a:spLocks noChangeArrowheads="1"/>
          </p:cNvSpPr>
          <p:nvPr/>
        </p:nvSpPr>
        <p:spPr bwMode="auto">
          <a:xfrm>
            <a:off x="1676400" y="2057400"/>
            <a:ext cx="6248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b="1">
              <a:cs typeface="Arial" charset="0"/>
            </a:endParaRPr>
          </a:p>
        </p:txBody>
      </p:sp>
      <p:sp>
        <p:nvSpPr>
          <p:cNvPr id="33799" name="WordArt 39"/>
          <p:cNvSpPr>
            <a:spLocks noChangeArrowheads="1" noChangeShapeType="1" noTextEdit="1"/>
          </p:cNvSpPr>
          <p:nvPr/>
        </p:nvSpPr>
        <p:spPr bwMode="auto">
          <a:xfrm>
            <a:off x="492125" y="1469232"/>
            <a:ext cx="8077200" cy="1375172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GIỜ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ĐÂY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KẾT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THÚC</a:t>
            </a:r>
            <a:endParaRPr lang="en-US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EM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CHĂM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NGOAN</a:t>
            </a: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!</a:t>
            </a:r>
            <a:endParaRPr lang="en-US" sz="3600" b="1" kern="10" dirty="0">
              <a:solidFill>
                <a:srgbClr val="FF0000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207380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72138" y="1308038"/>
            <a:ext cx="5287048" cy="2746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625" dirty="0"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  <a:latin typeface="SVN-Cheeseburga" pitchFamily="50" charset="0"/>
                <a:ea typeface="幼圆" panose="02010509060101010101" pitchFamily="49" charset="-122"/>
              </a:rPr>
              <a:t>KHỞI ĐỘNG</a:t>
            </a:r>
            <a:endParaRPr lang="zh-CN" altLang="en-US" sz="8625" dirty="0"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  <a:latin typeface="SVN-Cheeseburga" pitchFamily="50" charset="0"/>
              <a:ea typeface="幼圆" panose="02010509060101010101" pitchFamily="49" charset="-122"/>
            </a:endParaRPr>
          </a:p>
        </p:txBody>
      </p:sp>
      <p:pic>
        <p:nvPicPr>
          <p:cNvPr id="68" name="Picture 4" descr="rose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7700"/>
            <a:ext cx="2209800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9691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1485900" y="971550"/>
            <a:ext cx="1885950" cy="35004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cs typeface="Arial" panose="020B0604020202020204" pitchFamily="34" charset="0"/>
              </a:rPr>
              <a:t>Toán: 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1771650" y="1943100"/>
            <a:ext cx="5772150" cy="12573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>
                <a:solidFill>
                  <a:srgbClr val="FF0000"/>
                </a:solidFill>
                <a:effectLst>
                  <a:outerShdw blurRad="38100" dist="38100" dir="2700000" algn="tl" rotWithShape="0">
                    <a:srgbClr val="C0C0C0"/>
                  </a:outerShdw>
                </a:effectLst>
                <a:cs typeface="Arial" panose="020B0604020202020204" pitchFamily="34" charset="0"/>
              </a:rPr>
              <a:t>Ôn tập các số đến 100 000</a:t>
            </a:r>
          </a:p>
        </p:txBody>
      </p:sp>
    </p:spTree>
    <p:extLst>
      <p:ext uri="{BB962C8B-B14F-4D97-AF65-F5344CB8AC3E}">
        <p14:creationId xmlns:p14="http://schemas.microsoft.com/office/powerpoint/2010/main" val="132196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5378" y="-15186"/>
            <a:ext cx="5785822" cy="36933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rgbClr val="FFFF9B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err="1" smtClean="0">
                <a:solidFill>
                  <a:srgbClr val="C00000"/>
                </a:solidFill>
                <a:latin typeface="UTM-aov"/>
              </a:rPr>
              <a:t>Bài</a:t>
            </a:r>
            <a:r>
              <a:rPr lang="en-US" altLang="en-US" sz="1800" b="1" dirty="0" smtClean="0">
                <a:solidFill>
                  <a:srgbClr val="C00000"/>
                </a:solidFill>
                <a:latin typeface="UTM-aov"/>
              </a:rPr>
              <a:t> 1 :</a:t>
            </a:r>
            <a:r>
              <a:rPr lang="vi-VN" altLang="en-US" sz="1800" b="1" dirty="0" smtClean="0">
                <a:solidFill>
                  <a:srgbClr val="C00000"/>
                </a:solidFill>
                <a:latin typeface="UTM-aov"/>
              </a:rPr>
              <a:t>Ôn </a:t>
            </a:r>
            <a:r>
              <a:rPr lang="vi-VN" altLang="en-US" sz="1800" b="1" dirty="0">
                <a:solidFill>
                  <a:srgbClr val="C00000"/>
                </a:solidFill>
                <a:latin typeface="UTM-aov"/>
              </a:rPr>
              <a:t>tập các số đến 100 000</a:t>
            </a:r>
            <a:r>
              <a:rPr lang="en-US" altLang="en-US" sz="18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altLang="en-US" sz="1800" b="1" dirty="0">
                <a:latin typeface="UTM-aov"/>
              </a:rPr>
              <a:t>- </a:t>
            </a:r>
            <a:r>
              <a:rPr lang="en-US" altLang="en-US" sz="1800" b="1" dirty="0" err="1">
                <a:latin typeface="UTM-aov"/>
              </a:rPr>
              <a:t>Tiết</a:t>
            </a:r>
            <a:r>
              <a:rPr lang="en-US" altLang="en-US" sz="1800" b="1" dirty="0">
                <a:latin typeface="UTM-aov"/>
              </a:rPr>
              <a:t> 1 – </a:t>
            </a:r>
            <a:r>
              <a:rPr lang="en-US" altLang="en-US" sz="1800" b="1" dirty="0" err="1">
                <a:latin typeface="UTM-aov"/>
              </a:rPr>
              <a:t>trang</a:t>
            </a:r>
            <a:r>
              <a:rPr lang="en-US" altLang="en-US" sz="1800" b="1" dirty="0">
                <a:latin typeface="UTM-aov"/>
              </a:rPr>
              <a:t>  3 </a:t>
            </a:r>
            <a:endParaRPr lang="vi-VN" altLang="en-US" sz="1800" b="1" i="1" dirty="0">
              <a:latin typeface="UTM-aov"/>
            </a:endParaRPr>
          </a:p>
        </p:txBody>
      </p:sp>
      <p:sp>
        <p:nvSpPr>
          <p:cNvPr id="72707" name="WordArt 3"/>
          <p:cNvSpPr>
            <a:spLocks noChangeArrowheads="1" noChangeShapeType="1" noTextEdit="1"/>
          </p:cNvSpPr>
          <p:nvPr/>
        </p:nvSpPr>
        <p:spPr bwMode="auto">
          <a:xfrm>
            <a:off x="838200" y="622214"/>
            <a:ext cx="3429000" cy="400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kern="10" dirty="0" err="1" smtClean="0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Yêu</a:t>
            </a:r>
            <a:r>
              <a:rPr lang="en-US" sz="2700" kern="10" dirty="0" smtClean="0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kern="10" dirty="0" err="1" smtClean="0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cầu</a:t>
            </a:r>
            <a:r>
              <a:rPr lang="en-US" sz="2700" kern="10" dirty="0" smtClean="0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kern="10" dirty="0" err="1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cần</a:t>
            </a:r>
            <a:r>
              <a:rPr lang="en-US" sz="2700" kern="10" dirty="0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700" kern="10" dirty="0" err="1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đạt</a:t>
            </a:r>
            <a:r>
              <a:rPr lang="en-US" sz="2700" kern="10" dirty="0">
                <a:ln w="9525">
                  <a:solidFill>
                    <a:schemeClr val="accent2"/>
                  </a:solidFill>
                  <a:miter lim="800000"/>
                  <a:headEnd/>
                  <a:tailEnd/>
                </a:ln>
                <a:solidFill>
                  <a:schemeClr val="tx2"/>
                </a:solidFill>
                <a:latin typeface="UTM-aov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2708" name="Text Box 4"/>
          <p:cNvSpPr txBox="1">
            <a:spLocks noChangeArrowheads="1"/>
          </p:cNvSpPr>
          <p:nvPr/>
        </p:nvSpPr>
        <p:spPr bwMode="auto">
          <a:xfrm>
            <a:off x="1316579" y="1370435"/>
            <a:ext cx="3143250" cy="646331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1800" b="1" dirty="0">
                <a:latin typeface="UTM-aov"/>
              </a:rPr>
              <a:t>-  Đọc , viết được các số đến 100 000.</a:t>
            </a:r>
            <a:endParaRPr lang="en-US" altLang="en-US" sz="1800" b="1" dirty="0">
              <a:latin typeface="UTM-aov"/>
            </a:endParaRP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1302459" y="3486150"/>
            <a:ext cx="314325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latin typeface="UTM-aov"/>
              </a:rPr>
              <a:t>- </a:t>
            </a:r>
            <a:r>
              <a:rPr lang="vi-VN" altLang="en-US" sz="1800" b="1" dirty="0">
                <a:latin typeface="UTM-aov"/>
              </a:rPr>
              <a:t>Bài tập cần làm: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1800" b="1" dirty="0">
                <a:latin typeface="UTM-aov"/>
              </a:rPr>
              <a:t>Bài 1 , Bài 2 , Bài 3 : a) viết được 2 số ;  b) dòng 1 </a:t>
            </a:r>
            <a:endParaRPr lang="en-US" altLang="en-US" sz="1800" b="1" dirty="0">
              <a:latin typeface="UTM-aov"/>
            </a:endParaRPr>
          </a:p>
        </p:txBody>
      </p:sp>
      <p:pic>
        <p:nvPicPr>
          <p:cNvPr id="72710" name="Picture 6" descr="Image result for toán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0"/>
            <a:ext cx="3315148" cy="5209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1314786" y="2364937"/>
            <a:ext cx="3143250" cy="646331"/>
          </a:xfrm>
          <a:prstGeom prst="rect">
            <a:avLst/>
          </a:prstGeom>
          <a:solidFill>
            <a:srgbClr val="FFFF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-"/>
            </a:pPr>
            <a:r>
              <a:rPr lang="nl-NL" altLang="en-US" sz="1800" b="1" dirty="0">
                <a:latin typeface="UTM-aov"/>
              </a:rPr>
              <a:t>Biết phân tích cấu tạo số.</a:t>
            </a:r>
          </a:p>
        </p:txBody>
      </p:sp>
    </p:spTree>
    <p:extLst>
      <p:ext uri="{BB962C8B-B14F-4D97-AF65-F5344CB8AC3E}">
        <p14:creationId xmlns:p14="http://schemas.microsoft.com/office/powerpoint/2010/main" val="52349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/>
      <p:bldP spid="72708" grpId="0" animBg="1"/>
      <p:bldP spid="72709" grpId="0" animBg="1"/>
      <p:bldP spid="727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>
            <a:spLocks noChangeArrowheads="1"/>
          </p:cNvSpPr>
          <p:nvPr/>
        </p:nvSpPr>
        <p:spPr bwMode="auto">
          <a:xfrm>
            <a:off x="1450181" y="2668191"/>
            <a:ext cx="6191250" cy="14859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UTM-aov"/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491854" y="1113236"/>
            <a:ext cx="6000750" cy="632000"/>
            <a:chOff x="381000" y="1143337"/>
            <a:chExt cx="8001000" cy="843016"/>
          </a:xfrm>
        </p:grpSpPr>
        <p:sp>
          <p:nvSpPr>
            <p:cNvPr id="2096" name="Text Box 48">
              <a:extLst>
                <a:ext uri="{FF2B5EF4-FFF2-40B4-BE49-F238E27FC236}">
                  <a16:creationId xmlns="" xmlns:a16="http://schemas.microsoft.com/office/drawing/2014/main" id="{E8B820C7-BAF1-4115-B3BA-E127C3881D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000" y="1524496"/>
              <a:ext cx="533400" cy="461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latin typeface="UTM-aov"/>
                </a:rPr>
                <a:t>0</a:t>
              </a:r>
            </a:p>
          </p:txBody>
        </p:sp>
        <p:sp>
          <p:nvSpPr>
            <p:cNvPr id="2097" name="Text Box 49">
              <a:extLst>
                <a:ext uri="{FF2B5EF4-FFF2-40B4-BE49-F238E27FC236}">
                  <a16:creationId xmlns="" xmlns:a16="http://schemas.microsoft.com/office/drawing/2014/main" id="{3551ABC6-5DC5-4478-8EEB-375C30BB09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2051" y="1519732"/>
              <a:ext cx="1181100" cy="43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500" b="1">
                  <a:latin typeface="UTM-aov"/>
                </a:rPr>
                <a:t>10 000</a:t>
              </a:r>
            </a:p>
          </p:txBody>
        </p:sp>
        <p:sp>
          <p:nvSpPr>
            <p:cNvPr id="2098" name="Text Box 50">
              <a:extLst>
                <a:ext uri="{FF2B5EF4-FFF2-40B4-BE49-F238E27FC236}">
                  <a16:creationId xmlns="" xmlns:a16="http://schemas.microsoft.com/office/drawing/2014/main" id="{761950F4-F7BA-4C9E-8177-6DE6FF46BE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1037" y="1499084"/>
              <a:ext cx="1162051" cy="431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500" b="1">
                  <a:latin typeface="UTM-aov"/>
                </a:rPr>
                <a:t>30 000</a:t>
              </a:r>
            </a:p>
          </p:txBody>
        </p:sp>
        <p:sp>
          <p:nvSpPr>
            <p:cNvPr id="2099" name="Text Box 51">
              <a:extLst>
                <a:ext uri="{FF2B5EF4-FFF2-40B4-BE49-F238E27FC236}">
                  <a16:creationId xmlns="" xmlns:a16="http://schemas.microsoft.com/office/drawing/2014/main" id="{033A3D5F-DEED-4522-BADC-3DC2715C6B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400" y="1445087"/>
              <a:ext cx="838200" cy="461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latin typeface="UTM-aov"/>
                </a:rPr>
                <a:t>…</a:t>
              </a:r>
            </a:p>
          </p:txBody>
        </p:sp>
        <p:sp>
          <p:nvSpPr>
            <p:cNvPr id="2100" name="Text Box 52">
              <a:extLst>
                <a:ext uri="{FF2B5EF4-FFF2-40B4-BE49-F238E27FC236}">
                  <a16:creationId xmlns="" xmlns:a16="http://schemas.microsoft.com/office/drawing/2014/main" id="{3D79A747-CA52-4121-B4A9-2F77B500D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86400" y="1524496"/>
              <a:ext cx="838200" cy="461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latin typeface="UTM-aov"/>
                </a:rPr>
                <a:t>…</a:t>
              </a:r>
            </a:p>
          </p:txBody>
        </p:sp>
        <p:sp>
          <p:nvSpPr>
            <p:cNvPr id="2101" name="Text Box 53">
              <a:extLst>
                <a:ext uri="{FF2B5EF4-FFF2-40B4-BE49-F238E27FC236}">
                  <a16:creationId xmlns="" xmlns:a16="http://schemas.microsoft.com/office/drawing/2014/main" id="{4A4A45F1-B1CE-4608-A7EF-7A3431788F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77000" y="1473675"/>
              <a:ext cx="838200" cy="4618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latin typeface="UTM-aov"/>
                </a:rPr>
                <a:t>…</a:t>
              </a:r>
            </a:p>
          </p:txBody>
        </p:sp>
        <p:sp>
          <p:nvSpPr>
            <p:cNvPr id="2154" name="Text Box 106">
              <a:extLst>
                <a:ext uri="{FF2B5EF4-FFF2-40B4-BE49-F238E27FC236}">
                  <a16:creationId xmlns="" xmlns:a16="http://schemas.microsoft.com/office/drawing/2014/main" id="{E1230C52-2BE3-4643-9517-6B7BAE1135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1519732"/>
              <a:ext cx="1162051" cy="400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350" b="1">
                  <a:latin typeface="UTM-aov"/>
                </a:rPr>
                <a:t>…</a:t>
              </a:r>
            </a:p>
          </p:txBody>
        </p:sp>
        <p:grpSp>
          <p:nvGrpSpPr>
            <p:cNvPr id="5157" name="Group 4"/>
            <p:cNvGrpSpPr>
              <a:grpSpLocks/>
            </p:cNvGrpSpPr>
            <p:nvPr/>
          </p:nvGrpSpPr>
          <p:grpSpPr bwMode="auto">
            <a:xfrm>
              <a:off x="609600" y="1143337"/>
              <a:ext cx="7772400" cy="241661"/>
              <a:chOff x="609600" y="1143337"/>
              <a:chExt cx="7200900" cy="241661"/>
            </a:xfrm>
          </p:grpSpPr>
          <p:grpSp>
            <p:nvGrpSpPr>
              <p:cNvPr id="5158" name="Group 9"/>
              <p:cNvGrpSpPr>
                <a:grpSpLocks/>
              </p:cNvGrpSpPr>
              <p:nvPr/>
            </p:nvGrpSpPr>
            <p:grpSpPr bwMode="auto">
              <a:xfrm>
                <a:off x="609600" y="1152525"/>
                <a:ext cx="971550" cy="225774"/>
                <a:chOff x="609600" y="1152525"/>
                <a:chExt cx="971550" cy="225774"/>
              </a:xfrm>
            </p:grpSpPr>
            <p:cxnSp>
              <p:nvCxnSpPr>
                <p:cNvPr id="5182" name="Straight Connector 3"/>
                <p:cNvCxnSpPr>
                  <a:cxnSpLocks noChangeShapeType="1"/>
                </p:cNvCxnSpPr>
                <p:nvPr/>
              </p:nvCxnSpPr>
              <p:spPr bwMode="auto">
                <a:xfrm>
                  <a:off x="1581150" y="1152525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83" name="Straight Connector 6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262062"/>
                  <a:ext cx="97155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84" name="Straight Connector 66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159224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159" name="Group 68"/>
              <p:cNvGrpSpPr>
                <a:grpSpLocks/>
              </p:cNvGrpSpPr>
              <p:nvPr/>
            </p:nvGrpSpPr>
            <p:grpSpPr bwMode="auto">
              <a:xfrm>
                <a:off x="1581150" y="1159224"/>
                <a:ext cx="971550" cy="225774"/>
                <a:chOff x="609600" y="1152525"/>
                <a:chExt cx="971550" cy="225774"/>
              </a:xfrm>
            </p:grpSpPr>
            <p:cxnSp>
              <p:nvCxnSpPr>
                <p:cNvPr id="5179" name="Straight Connector 69"/>
                <p:cNvCxnSpPr>
                  <a:cxnSpLocks noChangeShapeType="1"/>
                </p:cNvCxnSpPr>
                <p:nvPr/>
              </p:nvCxnSpPr>
              <p:spPr bwMode="auto">
                <a:xfrm>
                  <a:off x="1581150" y="1152525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80" name="Straight Connector 70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262062"/>
                  <a:ext cx="97155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81" name="Straight Connector 71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159224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160" name="Group 76"/>
              <p:cNvGrpSpPr>
                <a:grpSpLocks/>
              </p:cNvGrpSpPr>
              <p:nvPr/>
            </p:nvGrpSpPr>
            <p:grpSpPr bwMode="auto">
              <a:xfrm>
                <a:off x="2552700" y="1159224"/>
                <a:ext cx="971550" cy="225774"/>
                <a:chOff x="609600" y="1152525"/>
                <a:chExt cx="971550" cy="225774"/>
              </a:xfrm>
            </p:grpSpPr>
            <p:cxnSp>
              <p:nvCxnSpPr>
                <p:cNvPr id="5176" name="Straight Connector 77"/>
                <p:cNvCxnSpPr>
                  <a:cxnSpLocks noChangeShapeType="1"/>
                </p:cNvCxnSpPr>
                <p:nvPr/>
              </p:nvCxnSpPr>
              <p:spPr bwMode="auto">
                <a:xfrm>
                  <a:off x="1581150" y="1152525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77" name="Straight Connector 78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262062"/>
                  <a:ext cx="97155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78" name="Straight Connector 79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159224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161" name="Group 88"/>
              <p:cNvGrpSpPr>
                <a:grpSpLocks/>
              </p:cNvGrpSpPr>
              <p:nvPr/>
            </p:nvGrpSpPr>
            <p:grpSpPr bwMode="auto">
              <a:xfrm>
                <a:off x="3514725" y="1149175"/>
                <a:ext cx="971550" cy="225774"/>
                <a:chOff x="609600" y="1152525"/>
                <a:chExt cx="971550" cy="225774"/>
              </a:xfrm>
            </p:grpSpPr>
            <p:cxnSp>
              <p:nvCxnSpPr>
                <p:cNvPr id="5173" name="Straight Connector 89"/>
                <p:cNvCxnSpPr>
                  <a:cxnSpLocks noChangeShapeType="1"/>
                </p:cNvCxnSpPr>
                <p:nvPr/>
              </p:nvCxnSpPr>
              <p:spPr bwMode="auto">
                <a:xfrm>
                  <a:off x="1581150" y="1152525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74" name="Straight Connector 90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262062"/>
                  <a:ext cx="97155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75" name="Straight Connector 91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159224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162" name="Group 92"/>
              <p:cNvGrpSpPr>
                <a:grpSpLocks/>
              </p:cNvGrpSpPr>
              <p:nvPr/>
            </p:nvGrpSpPr>
            <p:grpSpPr bwMode="auto">
              <a:xfrm>
                <a:off x="4486275" y="1143337"/>
                <a:ext cx="971550" cy="225774"/>
                <a:chOff x="609600" y="1152525"/>
                <a:chExt cx="971550" cy="225774"/>
              </a:xfrm>
            </p:grpSpPr>
            <p:cxnSp>
              <p:nvCxnSpPr>
                <p:cNvPr id="5170" name="Straight Connector 93"/>
                <p:cNvCxnSpPr>
                  <a:cxnSpLocks noChangeShapeType="1"/>
                </p:cNvCxnSpPr>
                <p:nvPr/>
              </p:nvCxnSpPr>
              <p:spPr bwMode="auto">
                <a:xfrm>
                  <a:off x="1581150" y="1152525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71" name="Straight Connector 94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262062"/>
                  <a:ext cx="97155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72" name="Straight Connector 95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159224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163" name="Group 96"/>
              <p:cNvGrpSpPr>
                <a:grpSpLocks/>
              </p:cNvGrpSpPr>
              <p:nvPr/>
            </p:nvGrpSpPr>
            <p:grpSpPr bwMode="auto">
              <a:xfrm>
                <a:off x="5457825" y="1143337"/>
                <a:ext cx="971550" cy="225774"/>
                <a:chOff x="609600" y="1152525"/>
                <a:chExt cx="971550" cy="225774"/>
              </a:xfrm>
            </p:grpSpPr>
            <p:cxnSp>
              <p:nvCxnSpPr>
                <p:cNvPr id="5167" name="Straight Connector 97"/>
                <p:cNvCxnSpPr>
                  <a:cxnSpLocks noChangeShapeType="1"/>
                </p:cNvCxnSpPr>
                <p:nvPr/>
              </p:nvCxnSpPr>
              <p:spPr bwMode="auto">
                <a:xfrm>
                  <a:off x="1581150" y="1152525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68" name="Straight Connector 98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262062"/>
                  <a:ext cx="97155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169" name="Straight Connector 99"/>
                <p:cNvCxnSpPr>
                  <a:cxnSpLocks noChangeShapeType="1"/>
                </p:cNvCxnSpPr>
                <p:nvPr/>
              </p:nvCxnSpPr>
              <p:spPr bwMode="auto">
                <a:xfrm>
                  <a:off x="609600" y="1159224"/>
                  <a:ext cx="0" cy="219075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5164" name="Straight Connector 102"/>
              <p:cNvCxnSpPr>
                <a:cxnSpLocks noChangeShapeType="1"/>
              </p:cNvCxnSpPr>
              <p:nvPr/>
            </p:nvCxnSpPr>
            <p:spPr bwMode="auto">
              <a:xfrm>
                <a:off x="6429375" y="1246175"/>
                <a:ext cx="97155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65" name="Straight Connector 103"/>
              <p:cNvCxnSpPr>
                <a:cxnSpLocks noChangeShapeType="1"/>
              </p:cNvCxnSpPr>
              <p:nvPr/>
            </p:nvCxnSpPr>
            <p:spPr bwMode="auto">
              <a:xfrm>
                <a:off x="6429375" y="1143337"/>
                <a:ext cx="0" cy="219075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66" name="Straight Arrow Connector 2"/>
              <p:cNvCxnSpPr>
                <a:cxnSpLocks noChangeShapeType="1"/>
              </p:cNvCxnSpPr>
              <p:nvPr/>
            </p:nvCxnSpPr>
            <p:spPr bwMode="auto">
              <a:xfrm>
                <a:off x="6429375" y="1246175"/>
                <a:ext cx="1381125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2056" name="Text Box 8">
            <a:extLst>
              <a:ext uri="{FF2B5EF4-FFF2-40B4-BE49-F238E27FC236}">
                <a16:creationId xmlns="" xmlns:a16="http://schemas.microsoft.com/office/drawing/2014/main" id="{91CEDDD5-8C2A-4FD5-8BAE-EBF9FAE17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0181" y="659206"/>
            <a:ext cx="6026945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  a)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Hãy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viết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số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thích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hợp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vào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các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vạch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của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tia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số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:</a:t>
            </a:r>
          </a:p>
        </p:txBody>
      </p:sp>
      <p:sp>
        <p:nvSpPr>
          <p:cNvPr id="2057" name="Text Box 9">
            <a:extLst>
              <a:ext uri="{FF2B5EF4-FFF2-40B4-BE49-F238E27FC236}">
                <a16:creationId xmlns="" xmlns:a16="http://schemas.microsoft.com/office/drawing/2014/main" id="{85DFD1C7-6F20-4EA6-BA3B-D11C0DA94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8282" y="1885950"/>
            <a:ext cx="5560219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sz="1650" b="1">
                <a:solidFill>
                  <a:schemeClr val="accent2">
                    <a:lumMod val="50000"/>
                  </a:schemeClr>
                </a:solidFill>
                <a:latin typeface="UTM-aov"/>
              </a:rPr>
              <a:t>b) Viết số thích hợp vào chỗ chấm:</a:t>
            </a:r>
          </a:p>
        </p:txBody>
      </p:sp>
      <p:sp>
        <p:nvSpPr>
          <p:cNvPr id="2095" name="Text Box 47">
            <a:extLst>
              <a:ext uri="{FF2B5EF4-FFF2-40B4-BE49-F238E27FC236}">
                <a16:creationId xmlns="" xmlns:a16="http://schemas.microsoft.com/office/drawing/2014/main" id="{B842D8F8-B62D-4D83-A718-795ADD5CA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2350" y="4120754"/>
            <a:ext cx="628650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sz="1575" b="1">
                <a:solidFill>
                  <a:schemeClr val="accent2">
                    <a:lumMod val="50000"/>
                  </a:schemeClr>
                </a:solidFill>
                <a:latin typeface="UTM-aov"/>
              </a:rPr>
              <a:t>…</a:t>
            </a:r>
          </a:p>
        </p:txBody>
      </p:sp>
      <p:sp>
        <p:nvSpPr>
          <p:cNvPr id="2102" name="Text Box 54">
            <a:extLst>
              <a:ext uri="{FF2B5EF4-FFF2-40B4-BE49-F238E27FC236}">
                <a16:creationId xmlns="" xmlns:a16="http://schemas.microsoft.com/office/drawing/2014/main" id="{2DF4434D-CD98-4944-8F61-C8A7E4A777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3220" y="1371228"/>
            <a:ext cx="896541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" b="1" dirty="0">
                <a:solidFill>
                  <a:srgbClr val="C00000"/>
                </a:solidFill>
                <a:latin typeface="UTM-aov"/>
              </a:rPr>
              <a:t>20 000</a:t>
            </a:r>
          </a:p>
        </p:txBody>
      </p:sp>
      <p:sp>
        <p:nvSpPr>
          <p:cNvPr id="2103" name="Text Box 55">
            <a:extLst>
              <a:ext uri="{FF2B5EF4-FFF2-40B4-BE49-F238E27FC236}">
                <a16:creationId xmlns="" xmlns:a16="http://schemas.microsoft.com/office/drawing/2014/main" id="{041D7BF4-AFCF-4574-A841-F37613FA3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2222" y="1357313"/>
            <a:ext cx="87153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" b="1">
                <a:solidFill>
                  <a:srgbClr val="C00000"/>
                </a:solidFill>
                <a:latin typeface="UTM-aov"/>
              </a:rPr>
              <a:t>40 000</a:t>
            </a:r>
          </a:p>
        </p:txBody>
      </p:sp>
      <p:sp>
        <p:nvSpPr>
          <p:cNvPr id="2105" name="Text Box 57">
            <a:extLst>
              <a:ext uri="{FF2B5EF4-FFF2-40B4-BE49-F238E27FC236}">
                <a16:creationId xmlns="" xmlns:a16="http://schemas.microsoft.com/office/drawing/2014/main" id="{51D86820-775F-41CB-95CB-2EBEA6560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7912" y="1364457"/>
            <a:ext cx="87153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" b="1">
                <a:solidFill>
                  <a:srgbClr val="C00000"/>
                </a:solidFill>
                <a:latin typeface="UTM-aov"/>
              </a:rPr>
              <a:t>60 000</a:t>
            </a:r>
          </a:p>
        </p:txBody>
      </p:sp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495425" y="2228850"/>
            <a:ext cx="6262688" cy="366490"/>
            <a:chOff x="487967" y="4223245"/>
            <a:chExt cx="8351233" cy="488654"/>
          </a:xfrm>
        </p:grpSpPr>
        <p:sp>
          <p:nvSpPr>
            <p:cNvPr id="2109" name="Text Box 61">
              <a:extLst>
                <a:ext uri="{FF2B5EF4-FFF2-40B4-BE49-F238E27FC236}">
                  <a16:creationId xmlns="" xmlns:a16="http://schemas.microsoft.com/office/drawing/2014/main" id="{9922638E-5695-44E5-AADE-EE1C50A025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7967" y="4223245"/>
              <a:ext cx="1371761" cy="4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36 000;</a:t>
              </a:r>
            </a:p>
          </p:txBody>
        </p:sp>
        <p:sp>
          <p:nvSpPr>
            <p:cNvPr id="2110" name="Text Box 62">
              <a:extLst>
                <a:ext uri="{FF2B5EF4-FFF2-40B4-BE49-F238E27FC236}">
                  <a16:creationId xmlns="" xmlns:a16="http://schemas.microsoft.com/office/drawing/2014/main" id="{D06DD2A6-CCD1-4500-9CBD-DCF06E9B50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4918" y="4223245"/>
              <a:ext cx="1371761" cy="4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37 000;</a:t>
              </a:r>
            </a:p>
          </p:txBody>
        </p:sp>
        <p:sp>
          <p:nvSpPr>
            <p:cNvPr id="2111" name="Text Box 63">
              <a:extLst>
                <a:ext uri="{FF2B5EF4-FFF2-40B4-BE49-F238E27FC236}">
                  <a16:creationId xmlns="" xmlns:a16="http://schemas.microsoft.com/office/drawing/2014/main" id="{2A7201B5-A679-48B3-8528-13DFE05F77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6662" y="4223245"/>
              <a:ext cx="1371761" cy="4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…;</a:t>
              </a:r>
            </a:p>
          </p:txBody>
        </p:sp>
        <p:sp>
          <p:nvSpPr>
            <p:cNvPr id="2112" name="Text Box 64">
              <a:extLst>
                <a:ext uri="{FF2B5EF4-FFF2-40B4-BE49-F238E27FC236}">
                  <a16:creationId xmlns="" xmlns:a16="http://schemas.microsoft.com/office/drawing/2014/main" id="{8567E835-28B8-4327-A00D-BDF589F910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4535" y="4250233"/>
              <a:ext cx="1371761" cy="4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…;</a:t>
              </a:r>
            </a:p>
          </p:txBody>
        </p:sp>
        <p:sp>
          <p:nvSpPr>
            <p:cNvPr id="2113" name="Text Box 65">
              <a:extLst>
                <a:ext uri="{FF2B5EF4-FFF2-40B4-BE49-F238E27FC236}">
                  <a16:creationId xmlns="" xmlns:a16="http://schemas.microsoft.com/office/drawing/2014/main" id="{CD6D3BCF-60C6-4EEA-A956-813ADBE95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04426" y="4223245"/>
              <a:ext cx="1371761" cy="4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…;</a:t>
              </a:r>
            </a:p>
          </p:txBody>
        </p:sp>
        <p:sp>
          <p:nvSpPr>
            <p:cNvPr id="2114" name="Text Box 66">
              <a:extLst>
                <a:ext uri="{FF2B5EF4-FFF2-40B4-BE49-F238E27FC236}">
                  <a16:creationId xmlns="" xmlns:a16="http://schemas.microsoft.com/office/drawing/2014/main" id="{B13C1E7D-C673-4A4C-9194-6739B9CE4D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67439" y="4250233"/>
              <a:ext cx="1371761" cy="4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….</a:t>
              </a:r>
            </a:p>
          </p:txBody>
        </p:sp>
        <p:sp>
          <p:nvSpPr>
            <p:cNvPr id="2115" name="Text Box 67">
              <a:extLst>
                <a:ext uri="{FF2B5EF4-FFF2-40B4-BE49-F238E27FC236}">
                  <a16:creationId xmlns="" xmlns:a16="http://schemas.microsoft.com/office/drawing/2014/main" id="{5FCE7380-D24B-4055-868E-5891874F91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00513" y="4223245"/>
              <a:ext cx="1371761" cy="461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50" b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41 000;</a:t>
              </a:r>
            </a:p>
          </p:txBody>
        </p:sp>
      </p:grpSp>
      <p:sp>
        <p:nvSpPr>
          <p:cNvPr id="2116" name="Text Box 68">
            <a:extLst>
              <a:ext uri="{FF2B5EF4-FFF2-40B4-BE49-F238E27FC236}">
                <a16:creationId xmlns="" xmlns:a16="http://schemas.microsoft.com/office/drawing/2014/main" id="{9A6228CB-C1E1-48A8-A08C-70B3DF39E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228850"/>
            <a:ext cx="10287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50" b="1">
                <a:solidFill>
                  <a:srgbClr val="C00000"/>
                </a:solidFill>
                <a:latin typeface="UTM-aov"/>
              </a:rPr>
              <a:t>38 000;</a:t>
            </a:r>
          </a:p>
        </p:txBody>
      </p:sp>
      <p:sp>
        <p:nvSpPr>
          <p:cNvPr id="2117" name="Text Box 69">
            <a:extLst>
              <a:ext uri="{FF2B5EF4-FFF2-40B4-BE49-F238E27FC236}">
                <a16:creationId xmlns="" xmlns:a16="http://schemas.microsoft.com/office/drawing/2014/main" id="{8FDC16A2-5422-4B42-B16E-7CC0C8E2F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572" y="2228850"/>
            <a:ext cx="10287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50" b="1">
                <a:solidFill>
                  <a:srgbClr val="C00000"/>
                </a:solidFill>
                <a:latin typeface="UTM-aov"/>
              </a:rPr>
              <a:t>39 000;</a:t>
            </a:r>
          </a:p>
        </p:txBody>
      </p:sp>
      <p:sp>
        <p:nvSpPr>
          <p:cNvPr id="2118" name="Text Box 70">
            <a:extLst>
              <a:ext uri="{FF2B5EF4-FFF2-40B4-BE49-F238E27FC236}">
                <a16:creationId xmlns="" xmlns:a16="http://schemas.microsoft.com/office/drawing/2014/main" id="{0B3D8104-D1EB-4203-80C6-18BCC7BD9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2050" y="2249091"/>
            <a:ext cx="10287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50" b="1">
                <a:solidFill>
                  <a:srgbClr val="C00000"/>
                </a:solidFill>
                <a:latin typeface="UTM-aov"/>
              </a:rPr>
              <a:t>40 000;</a:t>
            </a:r>
          </a:p>
        </p:txBody>
      </p:sp>
      <p:sp>
        <p:nvSpPr>
          <p:cNvPr id="2119" name="Text Box 71">
            <a:extLst>
              <a:ext uri="{FF2B5EF4-FFF2-40B4-BE49-F238E27FC236}">
                <a16:creationId xmlns="" xmlns:a16="http://schemas.microsoft.com/office/drawing/2014/main" id="{5D9820A7-C1A4-4006-9CDD-51D8E5DC0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2228850"/>
            <a:ext cx="10287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50" b="1">
                <a:solidFill>
                  <a:srgbClr val="C00000"/>
                </a:solidFill>
                <a:latin typeface="UTM-aov"/>
              </a:rPr>
              <a:t>42 000;</a:t>
            </a:r>
          </a:p>
        </p:txBody>
      </p:sp>
      <p:sp>
        <p:nvSpPr>
          <p:cNvPr id="2124" name="Text Box 76">
            <a:extLst>
              <a:ext uri="{FF2B5EF4-FFF2-40B4-BE49-F238E27FC236}">
                <a16:creationId xmlns="" xmlns:a16="http://schemas.microsoft.com/office/drawing/2014/main" id="{559BEB63-4A3E-405B-BD5E-CE94A5F51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235" y="2686051"/>
            <a:ext cx="1591865" cy="334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sz="1575" b="1" dirty="0" err="1">
                <a:solidFill>
                  <a:srgbClr val="C00000"/>
                </a:solidFill>
                <a:latin typeface="UTM-aov"/>
                <a:cs typeface="Times New Roman" pitchFamily="18" charset="0"/>
              </a:rPr>
              <a:t>Nhận</a:t>
            </a:r>
            <a:r>
              <a:rPr lang="en-US" sz="1575" b="1" dirty="0">
                <a:solidFill>
                  <a:srgbClr val="C00000"/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rgbClr val="C00000"/>
                </a:solidFill>
                <a:latin typeface="UTM-aov"/>
                <a:cs typeface="Times New Roman" pitchFamily="18" charset="0"/>
              </a:rPr>
              <a:t>xét</a:t>
            </a:r>
            <a:r>
              <a:rPr lang="en-US" sz="1575" b="1" dirty="0">
                <a:solidFill>
                  <a:srgbClr val="C00000"/>
                </a:solidFill>
                <a:latin typeface="UTM-aov"/>
                <a:cs typeface="Times New Roman" pitchFamily="18" charset="0"/>
              </a:rPr>
              <a:t>: </a:t>
            </a:r>
          </a:p>
        </p:txBody>
      </p:sp>
      <p:sp>
        <p:nvSpPr>
          <p:cNvPr id="2125" name="Text Box 77">
            <a:extLst>
              <a:ext uri="{FF2B5EF4-FFF2-40B4-BE49-F238E27FC236}">
                <a16:creationId xmlns="" xmlns:a16="http://schemas.microsoft.com/office/drawing/2014/main" id="{08766D83-1219-4F1D-9876-53FBE2F51A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3600451"/>
            <a:ext cx="6105525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sz="1575" b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-  Hai số đứng liền nhau trên dãy số b hơn kém nhau 1 000 đơn vị.</a:t>
            </a:r>
          </a:p>
        </p:txBody>
      </p:sp>
      <p:sp>
        <p:nvSpPr>
          <p:cNvPr id="2126" name="Text Box 78">
            <a:extLst>
              <a:ext uri="{FF2B5EF4-FFF2-40B4-BE49-F238E27FC236}">
                <a16:creationId xmlns="" xmlns:a16="http://schemas.microsoft.com/office/drawing/2014/main" id="{7E0709A7-BD9C-45ED-ACE4-0EADE24CD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5900" y="4229101"/>
            <a:ext cx="5886450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sz="1575" b="1">
                <a:solidFill>
                  <a:srgbClr val="C00000"/>
                </a:solidFill>
                <a:latin typeface="UTM-aov"/>
                <a:cs typeface="Times New Roman" pitchFamily="18" charset="0"/>
              </a:rPr>
              <a:t>- Hãy cho biết các số trong dãy số trên gồm mấy hàng, đó là những hàng nào?</a:t>
            </a:r>
          </a:p>
        </p:txBody>
      </p:sp>
      <p:sp>
        <p:nvSpPr>
          <p:cNvPr id="2104" name="Text Box 56">
            <a:extLst>
              <a:ext uri="{FF2B5EF4-FFF2-40B4-BE49-F238E27FC236}">
                <a16:creationId xmlns="" xmlns:a16="http://schemas.microsoft.com/office/drawing/2014/main" id="{BFBF18D5-999D-49A4-AEA0-4B7A0767B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3760" y="1381312"/>
            <a:ext cx="871538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500" b="1" dirty="0">
                <a:solidFill>
                  <a:srgbClr val="C00000"/>
                </a:solidFill>
                <a:latin typeface="UTM-aov"/>
              </a:rPr>
              <a:t>50 000</a:t>
            </a:r>
          </a:p>
        </p:txBody>
      </p:sp>
      <p:sp>
        <p:nvSpPr>
          <p:cNvPr id="74" name="Text Box 76">
            <a:extLst>
              <a:ext uri="{FF2B5EF4-FFF2-40B4-BE49-F238E27FC236}">
                <a16:creationId xmlns="" xmlns:a16="http://schemas.microsoft.com/office/drawing/2014/main" id="{B6F1E50C-9C04-4EB6-A711-E90A71AB1F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3028951"/>
            <a:ext cx="6049566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sz="1575" b="1" dirty="0">
                <a:solidFill>
                  <a:srgbClr val="C00000"/>
                </a:solidFill>
                <a:latin typeface="UTM-aov"/>
                <a:cs typeface="Times New Roman" pitchFamily="18" charset="0"/>
              </a:rPr>
              <a:t>- 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Hai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số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đứng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liền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nhau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trên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tia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số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a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hơn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kém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nhau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10 000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đơn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 </a:t>
            </a:r>
            <a:r>
              <a:rPr lang="en-US" sz="1575" b="1" dirty="0" err="1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vị</a:t>
            </a:r>
            <a:r>
              <a:rPr lang="en-US" sz="1575" b="1" dirty="0">
                <a:solidFill>
                  <a:schemeClr val="accent2">
                    <a:lumMod val="50000"/>
                  </a:schemeClr>
                </a:solidFill>
                <a:latin typeface="UTM-aov"/>
                <a:cs typeface="Times New Roman" pitchFamily="18" charset="0"/>
              </a:rPr>
              <a:t>.</a:t>
            </a:r>
          </a:p>
        </p:txBody>
      </p:sp>
      <p:sp>
        <p:nvSpPr>
          <p:cNvPr id="2" name="Oval 1"/>
          <p:cNvSpPr/>
          <p:nvPr/>
        </p:nvSpPr>
        <p:spPr>
          <a:xfrm>
            <a:off x="304800" y="499344"/>
            <a:ext cx="533400" cy="461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1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1422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2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056" grpId="0"/>
      <p:bldP spid="2057" grpId="0"/>
      <p:bldP spid="2095" grpId="0"/>
      <p:bldP spid="2102" grpId="0"/>
      <p:bldP spid="2103" grpId="0"/>
      <p:bldP spid="2105" grpId="0"/>
      <p:bldP spid="2116" grpId="0"/>
      <p:bldP spid="2117" grpId="0"/>
      <p:bldP spid="2118" grpId="0"/>
      <p:bldP spid="2119" grpId="0"/>
      <p:bldP spid="2124" grpId="0"/>
      <p:bldP spid="2125" grpId="0"/>
      <p:bldP spid="2126" grpId="0"/>
      <p:bldP spid="2104" grpId="0"/>
      <p:bldP spid="7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274564" y="194489"/>
            <a:ext cx="1897261" cy="376238"/>
            <a:chOff x="464344" y="489446"/>
            <a:chExt cx="8260556" cy="501154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6262" name="Rectangle 11"/>
            <p:cNvSpPr>
              <a:spLocks noChangeArrowheads="1"/>
            </p:cNvSpPr>
            <p:nvPr/>
          </p:nvSpPr>
          <p:spPr bwMode="auto">
            <a:xfrm>
              <a:off x="464344" y="489446"/>
              <a:ext cx="8260556" cy="50115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000">
                <a:latin typeface="UTM-aov"/>
              </a:endParaRPr>
            </a:p>
          </p:txBody>
        </p:sp>
        <p:sp>
          <p:nvSpPr>
            <p:cNvPr id="73" name="Text Box 8">
              <a:extLst>
                <a:ext uri="{FF2B5EF4-FFF2-40B4-BE49-F238E27FC236}">
                  <a16:creationId xmlns="" xmlns:a16="http://schemas.microsoft.com/office/drawing/2014/main" id="{7CE2DEA1-C1AC-4234-9C63-24B6F3C2F4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027" y="489446"/>
              <a:ext cx="7733456" cy="3689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b="1" dirty="0" smtClean="0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 </a:t>
              </a:r>
              <a:r>
                <a:rPr lang="en-US" b="1" dirty="0" err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Viết</a:t>
              </a: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 </a:t>
              </a:r>
              <a:r>
                <a:rPr lang="en-US" b="1" dirty="0" err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theo</a:t>
              </a: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 </a:t>
              </a:r>
              <a:r>
                <a:rPr lang="en-US" b="1" dirty="0" err="1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mẫu</a:t>
              </a:r>
              <a:r>
                <a:rPr lang="en-US" b="1" dirty="0">
                  <a:solidFill>
                    <a:schemeClr val="accent2">
                      <a:lumMod val="50000"/>
                    </a:schemeClr>
                  </a:solidFill>
                  <a:latin typeface="UTM-aov"/>
                </a:rPr>
                <a:t>:</a:t>
              </a:r>
            </a:p>
          </p:txBody>
        </p:sp>
      </p:grpSp>
      <p:graphicFrame>
        <p:nvGraphicFramePr>
          <p:cNvPr id="65" name="Group 161">
            <a:extLst>
              <a:ext uri="{FF2B5EF4-FFF2-40B4-BE49-F238E27FC236}">
                <a16:creationId xmlns="" xmlns:a16="http://schemas.microsoft.com/office/drawing/2014/main" id="{A6E213DD-FBD8-4F5A-A6F6-B414906DBA1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244095"/>
              </p:ext>
            </p:extLst>
          </p:nvPr>
        </p:nvGraphicFramePr>
        <p:xfrm>
          <a:off x="1133476" y="766525"/>
          <a:ext cx="7772399" cy="3988592"/>
        </p:xfrm>
        <a:graphic>
          <a:graphicData uri="http://schemas.openxmlformats.org/drawingml/2006/table">
            <a:tbl>
              <a:tblPr/>
              <a:tblGrid>
                <a:gridCol w="11109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60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966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477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3556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295063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526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2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7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716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82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6" name="Text Box 93">
            <a:extLst>
              <a:ext uri="{FF2B5EF4-FFF2-40B4-BE49-F238E27FC236}">
                <a16:creationId xmlns="" xmlns:a16="http://schemas.microsoft.com/office/drawing/2014/main" id="{515256EE-6C6C-4B61-96C6-4E70E7EE5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3476" y="769687"/>
            <a:ext cx="10001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latin typeface="UTM-aov"/>
              </a:rPr>
              <a:t>Viết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số</a:t>
            </a:r>
            <a:endParaRPr lang="en-US" sz="1600" b="1" dirty="0">
              <a:latin typeface="UTM-aov"/>
            </a:endParaRPr>
          </a:p>
        </p:txBody>
      </p:sp>
      <p:sp>
        <p:nvSpPr>
          <p:cNvPr id="68" name="Text Box 95">
            <a:extLst>
              <a:ext uri="{FF2B5EF4-FFF2-40B4-BE49-F238E27FC236}">
                <a16:creationId xmlns="" xmlns:a16="http://schemas.microsoft.com/office/drawing/2014/main" id="{C8158CA2-31E6-4F06-983F-E2DBDD23D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064" y="760448"/>
            <a:ext cx="697707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dirty="0" err="1">
                <a:latin typeface="UTM-aov"/>
              </a:rPr>
              <a:t>Chục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nghìn</a:t>
            </a:r>
            <a:endParaRPr lang="en-US" sz="1600" b="1" dirty="0">
              <a:latin typeface="UTM-aov"/>
            </a:endParaRPr>
          </a:p>
        </p:txBody>
      </p:sp>
      <p:sp>
        <p:nvSpPr>
          <p:cNvPr id="75" name="Text Box 96">
            <a:extLst>
              <a:ext uri="{FF2B5EF4-FFF2-40B4-BE49-F238E27FC236}">
                <a16:creationId xmlns="" xmlns:a16="http://schemas.microsoft.com/office/drawing/2014/main" id="{F42DC724-6261-4655-8973-8E868F781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8129" y="870347"/>
            <a:ext cx="63936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dirty="0" err="1">
                <a:latin typeface="UTM-aov"/>
              </a:rPr>
              <a:t>Nghìn</a:t>
            </a:r>
            <a:endParaRPr lang="en-US" sz="1600" b="1" dirty="0">
              <a:latin typeface="UTM-aov"/>
            </a:endParaRPr>
          </a:p>
        </p:txBody>
      </p:sp>
      <p:sp>
        <p:nvSpPr>
          <p:cNvPr id="76" name="Text Box 97">
            <a:extLst>
              <a:ext uri="{FF2B5EF4-FFF2-40B4-BE49-F238E27FC236}">
                <a16:creationId xmlns="" xmlns:a16="http://schemas.microsoft.com/office/drawing/2014/main" id="{E8472C9E-ED1B-48EB-A546-9B44B0BF5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992" y="892797"/>
            <a:ext cx="5262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dirty="0" err="1">
                <a:latin typeface="UTM-aov"/>
              </a:rPr>
              <a:t>Trăm</a:t>
            </a:r>
            <a:endParaRPr lang="en-US" sz="1600" b="1" dirty="0">
              <a:latin typeface="UTM-aov"/>
            </a:endParaRPr>
          </a:p>
        </p:txBody>
      </p:sp>
      <p:sp>
        <p:nvSpPr>
          <p:cNvPr id="81" name="Text Box 98">
            <a:extLst>
              <a:ext uri="{FF2B5EF4-FFF2-40B4-BE49-F238E27FC236}">
                <a16:creationId xmlns="" xmlns:a16="http://schemas.microsoft.com/office/drawing/2014/main" id="{8499FE5D-1A6F-41DD-B265-36CA71787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239" y="900651"/>
            <a:ext cx="52625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dirty="0" err="1">
                <a:latin typeface="UTM-aov"/>
              </a:rPr>
              <a:t>Chục</a:t>
            </a:r>
            <a:endParaRPr lang="en-US" sz="1600" b="1" dirty="0">
              <a:latin typeface="UTM-aov"/>
            </a:endParaRPr>
          </a:p>
        </p:txBody>
      </p:sp>
      <p:sp>
        <p:nvSpPr>
          <p:cNvPr id="82" name="Text Box 99">
            <a:extLst>
              <a:ext uri="{FF2B5EF4-FFF2-40B4-BE49-F238E27FC236}">
                <a16:creationId xmlns="" xmlns:a16="http://schemas.microsoft.com/office/drawing/2014/main" id="{C190A027-9EF4-4737-8E25-31E0311B9F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6014" y="769687"/>
            <a:ext cx="6286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1600" b="1" dirty="0" err="1">
                <a:latin typeface="UTM-aov"/>
              </a:rPr>
              <a:t>Đơn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vị</a:t>
            </a:r>
            <a:endParaRPr lang="en-US" sz="1600" b="1" dirty="0">
              <a:latin typeface="UTM-aov"/>
            </a:endParaRPr>
          </a:p>
        </p:txBody>
      </p:sp>
      <p:sp>
        <p:nvSpPr>
          <p:cNvPr id="83" name="Text Box 108">
            <a:extLst>
              <a:ext uri="{FF2B5EF4-FFF2-40B4-BE49-F238E27FC236}">
                <a16:creationId xmlns="" xmlns:a16="http://schemas.microsoft.com/office/drawing/2014/main" id="{A3F9ADCD-2048-40BE-AB52-03D944E35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5840" y="776616"/>
            <a:ext cx="93226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err="1">
                <a:latin typeface="UTM-aov"/>
              </a:rPr>
              <a:t>Đọc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số</a:t>
            </a:r>
            <a:endParaRPr lang="en-US" sz="1600" b="1" dirty="0">
              <a:latin typeface="UTM-aov"/>
            </a:endParaRPr>
          </a:p>
        </p:txBody>
      </p:sp>
      <p:sp>
        <p:nvSpPr>
          <p:cNvPr id="84" name="Text Box 111">
            <a:extLst>
              <a:ext uri="{FF2B5EF4-FFF2-40B4-BE49-F238E27FC236}">
                <a16:creationId xmlns="" xmlns:a16="http://schemas.microsoft.com/office/drawing/2014/main" id="{4DF4AB2D-CA72-408F-A456-ADD08F9E1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496" y="1375311"/>
            <a:ext cx="10745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42 571</a:t>
            </a:r>
          </a:p>
        </p:txBody>
      </p:sp>
      <p:sp>
        <p:nvSpPr>
          <p:cNvPr id="85" name="Text Box 112">
            <a:extLst>
              <a:ext uri="{FF2B5EF4-FFF2-40B4-BE49-F238E27FC236}">
                <a16:creationId xmlns="" xmlns:a16="http://schemas.microsoft.com/office/drawing/2014/main" id="{7C01B5D5-9B6A-4832-9F33-A41992054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1100" y="1962894"/>
            <a:ext cx="10477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63 850</a:t>
            </a:r>
          </a:p>
        </p:txBody>
      </p:sp>
      <p:sp>
        <p:nvSpPr>
          <p:cNvPr id="86" name="Text Box 114">
            <a:extLst>
              <a:ext uri="{FF2B5EF4-FFF2-40B4-BE49-F238E27FC236}">
                <a16:creationId xmlns="" xmlns:a16="http://schemas.microsoft.com/office/drawing/2014/main" id="{E2152E4F-FF17-4E45-BF18-5293B5C4A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9773" y="3084702"/>
            <a:ext cx="10360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16 212</a:t>
            </a:r>
          </a:p>
        </p:txBody>
      </p:sp>
      <p:sp>
        <p:nvSpPr>
          <p:cNvPr id="87" name="Text Box 115">
            <a:extLst>
              <a:ext uri="{FF2B5EF4-FFF2-40B4-BE49-F238E27FC236}">
                <a16:creationId xmlns="" xmlns:a16="http://schemas.microsoft.com/office/drawing/2014/main" id="{83763DE1-B936-4B56-A5D8-C45CB5DD1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14450" y="3686395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8 105</a:t>
            </a:r>
          </a:p>
        </p:txBody>
      </p:sp>
      <p:sp>
        <p:nvSpPr>
          <p:cNvPr id="88" name="Text Box 116">
            <a:extLst>
              <a:ext uri="{FF2B5EF4-FFF2-40B4-BE49-F238E27FC236}">
                <a16:creationId xmlns="" xmlns:a16="http://schemas.microsoft.com/office/drawing/2014/main" id="{B03A06E6-C5DE-406D-B2C8-BDA69590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376" y="4215943"/>
            <a:ext cx="10608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70 008</a:t>
            </a:r>
          </a:p>
        </p:txBody>
      </p:sp>
      <p:sp>
        <p:nvSpPr>
          <p:cNvPr id="101" name="Text Box 118">
            <a:extLst>
              <a:ext uri="{FF2B5EF4-FFF2-40B4-BE49-F238E27FC236}">
                <a16:creationId xmlns="" xmlns:a16="http://schemas.microsoft.com/office/drawing/2014/main" id="{36363F8A-1A82-4BC1-8DFB-36CFEB9C9E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794" y="1359176"/>
            <a:ext cx="23431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err="1">
                <a:latin typeface="UTM-aov"/>
              </a:rPr>
              <a:t>Bốn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mươi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hai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nghìn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năm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trăm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bảy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mươi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mốt</a:t>
            </a:r>
            <a:endParaRPr lang="en-US" sz="1600" b="1" dirty="0">
              <a:latin typeface="UTM-aov"/>
            </a:endParaRPr>
          </a:p>
        </p:txBody>
      </p:sp>
      <p:sp>
        <p:nvSpPr>
          <p:cNvPr id="102" name="Text Box 120">
            <a:extLst>
              <a:ext uri="{FF2B5EF4-FFF2-40B4-BE49-F238E27FC236}">
                <a16:creationId xmlns="" xmlns:a16="http://schemas.microsoft.com/office/drawing/2014/main" id="{AA51C5BC-13F7-41DC-B612-090F410EA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8020" y="2472675"/>
            <a:ext cx="23431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Chín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mươi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mốt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nghìn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chín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trăm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linh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bảy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.</a:t>
            </a:r>
          </a:p>
        </p:txBody>
      </p:sp>
      <p:sp>
        <p:nvSpPr>
          <p:cNvPr id="105" name="Text Box 121">
            <a:extLst>
              <a:ext uri="{FF2B5EF4-FFF2-40B4-BE49-F238E27FC236}">
                <a16:creationId xmlns="" xmlns:a16="http://schemas.microsoft.com/office/drawing/2014/main" id="{AEFD0E49-731E-4DB7-A1CC-D558C8CCC2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055820"/>
            <a:ext cx="23431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Mười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sáu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nghìn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hai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trăm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mười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hai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.</a:t>
            </a:r>
          </a:p>
        </p:txBody>
      </p:sp>
      <p:sp>
        <p:nvSpPr>
          <p:cNvPr id="106" name="Text Box 122">
            <a:extLst>
              <a:ext uri="{FF2B5EF4-FFF2-40B4-BE49-F238E27FC236}">
                <a16:creationId xmlns="" xmlns:a16="http://schemas.microsoft.com/office/drawing/2014/main" id="{D9DC8130-6E93-4984-8894-B07B14179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7239" y="3613896"/>
            <a:ext cx="23431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err="1">
                <a:latin typeface="UTM-aov"/>
              </a:rPr>
              <a:t>Tám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nghìn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một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trăm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linh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năm</a:t>
            </a:r>
            <a:endParaRPr lang="en-US" sz="1600" b="1" dirty="0">
              <a:latin typeface="UTM-aov"/>
            </a:endParaRPr>
          </a:p>
        </p:txBody>
      </p:sp>
      <p:sp>
        <p:nvSpPr>
          <p:cNvPr id="107" name="Text Box 123">
            <a:extLst>
              <a:ext uri="{FF2B5EF4-FFF2-40B4-BE49-F238E27FC236}">
                <a16:creationId xmlns="" xmlns:a16="http://schemas.microsoft.com/office/drawing/2014/main" id="{4D794607-7AA4-463B-AD19-F26C22026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8020" y="4207229"/>
            <a:ext cx="23431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Bảy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mươi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nghìn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không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trăm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linh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 </a:t>
            </a:r>
            <a:r>
              <a:rPr lang="en-US" sz="1600" b="1" dirty="0" err="1">
                <a:solidFill>
                  <a:srgbClr val="C00000"/>
                </a:solidFill>
                <a:latin typeface="UTM-aov"/>
              </a:rPr>
              <a:t>tám</a:t>
            </a:r>
            <a:r>
              <a:rPr lang="en-US" sz="1600" b="1" dirty="0">
                <a:solidFill>
                  <a:srgbClr val="C00000"/>
                </a:solidFill>
                <a:latin typeface="UTM-aov"/>
              </a:rPr>
              <a:t>.</a:t>
            </a:r>
          </a:p>
        </p:txBody>
      </p:sp>
      <p:sp>
        <p:nvSpPr>
          <p:cNvPr id="108" name="Text Box 124">
            <a:extLst>
              <a:ext uri="{FF2B5EF4-FFF2-40B4-BE49-F238E27FC236}">
                <a16:creationId xmlns="" xmlns:a16="http://schemas.microsoft.com/office/drawing/2014/main" id="{2C7B64F8-782C-4D13-A6BE-9528CD3EF3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375" y="4284173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7</a:t>
            </a:r>
          </a:p>
        </p:txBody>
      </p:sp>
      <p:sp>
        <p:nvSpPr>
          <p:cNvPr id="109" name="Text Box 125">
            <a:extLst>
              <a:ext uri="{FF2B5EF4-FFF2-40B4-BE49-F238E27FC236}">
                <a16:creationId xmlns="" xmlns:a16="http://schemas.microsoft.com/office/drawing/2014/main" id="{2DA9B056-1DBD-4051-A8D7-91D145454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411" y="4284173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0</a:t>
            </a:r>
          </a:p>
        </p:txBody>
      </p:sp>
      <p:sp>
        <p:nvSpPr>
          <p:cNvPr id="110" name="Text Box 126">
            <a:extLst>
              <a:ext uri="{FF2B5EF4-FFF2-40B4-BE49-F238E27FC236}">
                <a16:creationId xmlns="" xmlns:a16="http://schemas.microsoft.com/office/drawing/2014/main" id="{2E9212A4-3B61-4E30-BC12-0BE77E5FC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4791" y="4261876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latin typeface="UTM-aov"/>
              </a:rPr>
              <a:t>0</a:t>
            </a:r>
          </a:p>
        </p:txBody>
      </p:sp>
      <p:sp>
        <p:nvSpPr>
          <p:cNvPr id="111" name="Text Box 127">
            <a:extLst>
              <a:ext uri="{FF2B5EF4-FFF2-40B4-BE49-F238E27FC236}">
                <a16:creationId xmlns="" xmlns:a16="http://schemas.microsoft.com/office/drawing/2014/main" id="{737AFE4C-F523-4FDA-ACCD-FCECB2A15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5104" y="4284173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0</a:t>
            </a:r>
          </a:p>
        </p:txBody>
      </p:sp>
      <p:sp>
        <p:nvSpPr>
          <p:cNvPr id="112" name="Text Box 128">
            <a:extLst>
              <a:ext uri="{FF2B5EF4-FFF2-40B4-BE49-F238E27FC236}">
                <a16:creationId xmlns="" xmlns:a16="http://schemas.microsoft.com/office/drawing/2014/main" id="{1E879FBD-2929-4E87-A64E-F51463A3D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4948" y="4284173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8</a:t>
            </a:r>
          </a:p>
        </p:txBody>
      </p:sp>
      <p:sp>
        <p:nvSpPr>
          <p:cNvPr id="113" name="Text Box 129">
            <a:extLst>
              <a:ext uri="{FF2B5EF4-FFF2-40B4-BE49-F238E27FC236}">
                <a16:creationId xmlns="" xmlns:a16="http://schemas.microsoft.com/office/drawing/2014/main" id="{31D0B7CB-07B2-4E3C-82AE-4FF2D908A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4675" y="1932741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3</a:t>
            </a:r>
          </a:p>
        </p:txBody>
      </p:sp>
      <p:sp>
        <p:nvSpPr>
          <p:cNvPr id="114" name="Text Box 130">
            <a:extLst>
              <a:ext uri="{FF2B5EF4-FFF2-40B4-BE49-F238E27FC236}">
                <a16:creationId xmlns="" xmlns:a16="http://schemas.microsoft.com/office/drawing/2014/main" id="{C43B586A-A037-49B5-95E5-C1A24EB47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249" y="2549619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C00000"/>
                </a:solidFill>
                <a:latin typeface="UTM-aov"/>
              </a:rPr>
              <a:t>0</a:t>
            </a:r>
          </a:p>
        </p:txBody>
      </p:sp>
      <p:sp>
        <p:nvSpPr>
          <p:cNvPr id="116" name="Text Box 133">
            <a:extLst>
              <a:ext uri="{FF2B5EF4-FFF2-40B4-BE49-F238E27FC236}">
                <a16:creationId xmlns="" xmlns:a16="http://schemas.microsoft.com/office/drawing/2014/main" id="{55F383F2-A190-4696-9A24-CC64C6CC9E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1394996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latin typeface="UTM-aov"/>
              </a:rPr>
              <a:t>2</a:t>
            </a:r>
          </a:p>
        </p:txBody>
      </p:sp>
      <p:sp>
        <p:nvSpPr>
          <p:cNvPr id="117" name="Text Box 134">
            <a:extLst>
              <a:ext uri="{FF2B5EF4-FFF2-40B4-BE49-F238E27FC236}">
                <a16:creationId xmlns="" xmlns:a16="http://schemas.microsoft.com/office/drawing/2014/main" id="{78451C4C-F729-4DE2-8E3B-14098E820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950" y="1428750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latin typeface="UTM-aov"/>
              </a:rPr>
              <a:t>5</a:t>
            </a:r>
          </a:p>
        </p:txBody>
      </p:sp>
      <p:sp>
        <p:nvSpPr>
          <p:cNvPr id="118" name="Text Box 135">
            <a:extLst>
              <a:ext uri="{FF2B5EF4-FFF2-40B4-BE49-F238E27FC236}">
                <a16:creationId xmlns="" xmlns:a16="http://schemas.microsoft.com/office/drawing/2014/main" id="{E7402043-2392-43CD-B824-08FB7602C6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1342" y="1436120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7</a:t>
            </a:r>
          </a:p>
        </p:txBody>
      </p:sp>
      <p:sp>
        <p:nvSpPr>
          <p:cNvPr id="119" name="Text Box 136">
            <a:extLst>
              <a:ext uri="{FF2B5EF4-FFF2-40B4-BE49-F238E27FC236}">
                <a16:creationId xmlns="" xmlns:a16="http://schemas.microsoft.com/office/drawing/2014/main" id="{40533F4E-D0D1-4C64-A066-D2D393015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98" y="1363069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latin typeface="UTM-aov"/>
              </a:rPr>
              <a:t>1</a:t>
            </a:r>
          </a:p>
        </p:txBody>
      </p:sp>
      <p:sp>
        <p:nvSpPr>
          <p:cNvPr id="120" name="Text Box 137">
            <a:extLst>
              <a:ext uri="{FF2B5EF4-FFF2-40B4-BE49-F238E27FC236}">
                <a16:creationId xmlns="" xmlns:a16="http://schemas.microsoft.com/office/drawing/2014/main" id="{482D37C0-685E-4C1F-AF98-B646D627F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0300" y="1962895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6</a:t>
            </a:r>
          </a:p>
        </p:txBody>
      </p:sp>
      <p:sp>
        <p:nvSpPr>
          <p:cNvPr id="121" name="Text Box 138">
            <a:extLst>
              <a:ext uri="{FF2B5EF4-FFF2-40B4-BE49-F238E27FC236}">
                <a16:creationId xmlns="" xmlns:a16="http://schemas.microsoft.com/office/drawing/2014/main" id="{D8098187-AD69-43CB-A30F-8C363EA59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1962895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C00000"/>
                </a:solidFill>
                <a:latin typeface="UTM-aov"/>
              </a:rPr>
              <a:t>8</a:t>
            </a:r>
          </a:p>
        </p:txBody>
      </p:sp>
      <p:sp>
        <p:nvSpPr>
          <p:cNvPr id="122" name="Text Box 139">
            <a:extLst>
              <a:ext uri="{FF2B5EF4-FFF2-40B4-BE49-F238E27FC236}">
                <a16:creationId xmlns="" xmlns:a16="http://schemas.microsoft.com/office/drawing/2014/main" id="{EC4B4296-EF25-403B-B936-FA16F86BE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1231" y="1972253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C00000"/>
                </a:solidFill>
                <a:latin typeface="UTM-aov"/>
              </a:rPr>
              <a:t>5</a:t>
            </a:r>
          </a:p>
        </p:txBody>
      </p:sp>
      <p:sp>
        <p:nvSpPr>
          <p:cNvPr id="123" name="Text Box 140">
            <a:extLst>
              <a:ext uri="{FF2B5EF4-FFF2-40B4-BE49-F238E27FC236}">
                <a16:creationId xmlns="" xmlns:a16="http://schemas.microsoft.com/office/drawing/2014/main" id="{849DE11D-1019-4946-A834-05D69C17B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98" y="1972253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C00000"/>
                </a:solidFill>
                <a:latin typeface="UTM-aov"/>
              </a:rPr>
              <a:t>0</a:t>
            </a:r>
          </a:p>
        </p:txBody>
      </p:sp>
      <p:sp>
        <p:nvSpPr>
          <p:cNvPr id="124" name="Text Box 141">
            <a:extLst>
              <a:ext uri="{FF2B5EF4-FFF2-40B4-BE49-F238E27FC236}">
                <a16:creationId xmlns="" xmlns:a16="http://schemas.microsoft.com/office/drawing/2014/main" id="{CFB88B99-EDD0-463F-A115-5618DD974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2571750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C00000"/>
                </a:solidFill>
                <a:latin typeface="UTM-aov"/>
              </a:rPr>
              <a:t>9</a:t>
            </a:r>
          </a:p>
        </p:txBody>
      </p:sp>
      <p:sp>
        <p:nvSpPr>
          <p:cNvPr id="125" name="Text Box 142">
            <a:extLst>
              <a:ext uri="{FF2B5EF4-FFF2-40B4-BE49-F238E27FC236}">
                <a16:creationId xmlns="" xmlns:a16="http://schemas.microsoft.com/office/drawing/2014/main" id="{15D96F57-D246-4048-9E20-76F0085644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2571750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C00000"/>
                </a:solidFill>
                <a:latin typeface="UTM-aov"/>
              </a:rPr>
              <a:t>1</a:t>
            </a:r>
          </a:p>
        </p:txBody>
      </p:sp>
      <p:sp>
        <p:nvSpPr>
          <p:cNvPr id="126" name="Text Box 143">
            <a:extLst>
              <a:ext uri="{FF2B5EF4-FFF2-40B4-BE49-F238E27FC236}">
                <a16:creationId xmlns="" xmlns:a16="http://schemas.microsoft.com/office/drawing/2014/main" id="{1A34EBBF-7BBB-4749-9997-531851919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366" y="2571750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rgbClr val="C00000"/>
                </a:solidFill>
                <a:latin typeface="UTM-aov"/>
              </a:rPr>
              <a:t>9</a:t>
            </a:r>
          </a:p>
        </p:txBody>
      </p:sp>
      <p:sp>
        <p:nvSpPr>
          <p:cNvPr id="127" name="Text Box 144">
            <a:extLst>
              <a:ext uri="{FF2B5EF4-FFF2-40B4-BE49-F238E27FC236}">
                <a16:creationId xmlns="" xmlns:a16="http://schemas.microsoft.com/office/drawing/2014/main" id="{41EC3B56-772B-4F97-8051-B07A6A021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98" y="2581573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7</a:t>
            </a:r>
          </a:p>
        </p:txBody>
      </p:sp>
      <p:sp>
        <p:nvSpPr>
          <p:cNvPr id="128" name="Text Box 145">
            <a:extLst>
              <a:ext uri="{FF2B5EF4-FFF2-40B4-BE49-F238E27FC236}">
                <a16:creationId xmlns="" xmlns:a16="http://schemas.microsoft.com/office/drawing/2014/main" id="{8445FB7C-6E89-4CDD-93AD-6CD7ADBCB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9917" y="3153871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1</a:t>
            </a:r>
          </a:p>
        </p:txBody>
      </p:sp>
      <p:sp>
        <p:nvSpPr>
          <p:cNvPr id="129" name="Text Box 146">
            <a:extLst>
              <a:ext uri="{FF2B5EF4-FFF2-40B4-BE49-F238E27FC236}">
                <a16:creationId xmlns="" xmlns:a16="http://schemas.microsoft.com/office/drawing/2014/main" id="{211384C3-ACE3-4876-9E5F-6F708EFE8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375" y="3132764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1</a:t>
            </a:r>
          </a:p>
        </p:txBody>
      </p:sp>
      <p:sp>
        <p:nvSpPr>
          <p:cNvPr id="130" name="Text Box 147">
            <a:extLst>
              <a:ext uri="{FF2B5EF4-FFF2-40B4-BE49-F238E27FC236}">
                <a16:creationId xmlns="" xmlns:a16="http://schemas.microsoft.com/office/drawing/2014/main" id="{FB7330C9-6EBD-469E-A24D-DFEFB0931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6411" y="3114154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6</a:t>
            </a:r>
          </a:p>
        </p:txBody>
      </p:sp>
      <p:sp>
        <p:nvSpPr>
          <p:cNvPr id="131" name="Text Box 148">
            <a:extLst>
              <a:ext uri="{FF2B5EF4-FFF2-40B4-BE49-F238E27FC236}">
                <a16:creationId xmlns="" xmlns:a16="http://schemas.microsoft.com/office/drawing/2014/main" id="{AD812050-04A5-43CE-B948-81D68020D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841" y="3143606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2</a:t>
            </a:r>
          </a:p>
        </p:txBody>
      </p:sp>
      <p:sp>
        <p:nvSpPr>
          <p:cNvPr id="132" name="Text Box 149">
            <a:extLst>
              <a:ext uri="{FF2B5EF4-FFF2-40B4-BE49-F238E27FC236}">
                <a16:creationId xmlns="" xmlns:a16="http://schemas.microsoft.com/office/drawing/2014/main" id="{5CAB36F6-C557-4073-BD81-35C82C376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98" y="3143029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2</a:t>
            </a:r>
          </a:p>
        </p:txBody>
      </p:sp>
      <p:sp>
        <p:nvSpPr>
          <p:cNvPr id="133" name="Text Box 150">
            <a:extLst>
              <a:ext uri="{FF2B5EF4-FFF2-40B4-BE49-F238E27FC236}">
                <a16:creationId xmlns="" xmlns:a16="http://schemas.microsoft.com/office/drawing/2014/main" id="{839F86D7-FAE5-4259-9F5E-0A67E7292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4651" y="3696350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0</a:t>
            </a:r>
          </a:p>
        </p:txBody>
      </p:sp>
      <p:sp>
        <p:nvSpPr>
          <p:cNvPr id="134" name="Text Box 152">
            <a:extLst>
              <a:ext uri="{FF2B5EF4-FFF2-40B4-BE49-F238E27FC236}">
                <a16:creationId xmlns="" xmlns:a16="http://schemas.microsoft.com/office/drawing/2014/main" id="{383A9B77-94F5-4953-835B-8F5B143A10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0469" y="3701043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8</a:t>
            </a:r>
          </a:p>
        </p:txBody>
      </p:sp>
      <p:sp>
        <p:nvSpPr>
          <p:cNvPr id="135" name="Text Box 153">
            <a:extLst>
              <a:ext uri="{FF2B5EF4-FFF2-40B4-BE49-F238E27FC236}">
                <a16:creationId xmlns="" xmlns:a16="http://schemas.microsoft.com/office/drawing/2014/main" id="{742561DB-8A16-4CA2-9A00-6B1C2AA964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3366" y="3696350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1</a:t>
            </a:r>
          </a:p>
        </p:txBody>
      </p:sp>
      <p:sp>
        <p:nvSpPr>
          <p:cNvPr id="136" name="Text Box 154">
            <a:extLst>
              <a:ext uri="{FF2B5EF4-FFF2-40B4-BE49-F238E27FC236}">
                <a16:creationId xmlns="" xmlns:a16="http://schemas.microsoft.com/office/drawing/2014/main" id="{0B04F638-104E-4E93-89A9-498D00BDE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098" y="3696350"/>
            <a:ext cx="3429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solidFill>
                  <a:srgbClr val="C00000"/>
                </a:solidFill>
                <a:latin typeface="UTM-aov"/>
              </a:rPr>
              <a:t>5</a:t>
            </a:r>
          </a:p>
        </p:txBody>
      </p:sp>
      <p:sp>
        <p:nvSpPr>
          <p:cNvPr id="137" name="Text Box 155">
            <a:extLst>
              <a:ext uri="{FF2B5EF4-FFF2-40B4-BE49-F238E27FC236}">
                <a16:creationId xmlns="" xmlns:a16="http://schemas.microsoft.com/office/drawing/2014/main" id="{4EDFB3BA-1CEB-404D-8DA2-0F4AAE20E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5892" y="1365019"/>
            <a:ext cx="4000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4</a:t>
            </a:r>
          </a:p>
        </p:txBody>
      </p:sp>
      <p:sp>
        <p:nvSpPr>
          <p:cNvPr id="138" name="Text Box 157">
            <a:extLst>
              <a:ext uri="{FF2B5EF4-FFF2-40B4-BE49-F238E27FC236}">
                <a16:creationId xmlns="" xmlns:a16="http://schemas.microsoft.com/office/drawing/2014/main" id="{C7288446-25A5-4F33-B187-58305A241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8662" y="2497119"/>
            <a:ext cx="11257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>
                <a:latin typeface="UTM-aov"/>
              </a:rPr>
              <a:t>91 907</a:t>
            </a:r>
          </a:p>
        </p:txBody>
      </p:sp>
      <p:sp>
        <p:nvSpPr>
          <p:cNvPr id="139" name="Text Box 158">
            <a:extLst>
              <a:ext uri="{FF2B5EF4-FFF2-40B4-BE49-F238E27FC236}">
                <a16:creationId xmlns="" xmlns:a16="http://schemas.microsoft.com/office/drawing/2014/main" id="{D3A5E296-DB49-4DE5-912A-57903C9EE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3001" y="1885951"/>
            <a:ext cx="23431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 dirty="0" err="1">
                <a:latin typeface="UTM-aov"/>
              </a:rPr>
              <a:t>Sáu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mươi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ba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nghìn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tám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trăm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năm</a:t>
            </a:r>
            <a:r>
              <a:rPr lang="en-US" sz="1600" b="1" dirty="0">
                <a:latin typeface="UTM-aov"/>
              </a:rPr>
              <a:t> </a:t>
            </a:r>
            <a:r>
              <a:rPr lang="en-US" sz="1600" b="1" dirty="0" err="1">
                <a:latin typeface="UTM-aov"/>
              </a:rPr>
              <a:t>mươi</a:t>
            </a:r>
            <a:endParaRPr lang="en-US" sz="1600" b="1" dirty="0">
              <a:latin typeface="UTM-aov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304800" y="151942"/>
            <a:ext cx="533400" cy="461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9062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4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8" grpId="0"/>
      <p:bldP spid="75" grpId="0"/>
      <p:bldP spid="76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101" grpId="0"/>
      <p:bldP spid="102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ounded Rectangle 96"/>
          <p:cNvSpPr>
            <a:spLocks noChangeArrowheads="1"/>
          </p:cNvSpPr>
          <p:nvPr/>
        </p:nvSpPr>
        <p:spPr bwMode="auto">
          <a:xfrm>
            <a:off x="1383702" y="2737843"/>
            <a:ext cx="6009084" cy="458986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UTM-aov"/>
            </a:endParaRPr>
          </a:p>
        </p:txBody>
      </p:sp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1346597" y="831889"/>
            <a:ext cx="6010275" cy="387213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UTM-aov"/>
            </a:endParaRPr>
          </a:p>
        </p:txBody>
      </p:sp>
      <p:sp>
        <p:nvSpPr>
          <p:cNvPr id="55" name="Text Box 8">
            <a:extLst>
              <a:ext uri="{FF2B5EF4-FFF2-40B4-BE49-F238E27FC236}">
                <a16:creationId xmlns="" xmlns:a16="http://schemas.microsoft.com/office/drawing/2014/main" id="{9E26BE6E-9461-4967-BE54-2532E17CC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9928" y="411734"/>
            <a:ext cx="602694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  a)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Viết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mỗi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số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sau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thành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tổng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(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theo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 </a:t>
            </a:r>
            <a:r>
              <a:rPr lang="en-US" sz="1650" b="1" dirty="0" err="1">
                <a:solidFill>
                  <a:schemeClr val="accent2">
                    <a:lumMod val="50000"/>
                  </a:schemeClr>
                </a:solidFill>
                <a:latin typeface="UTM-aov"/>
              </a:rPr>
              <a:t>mẫu</a:t>
            </a:r>
            <a:r>
              <a:rPr lang="en-US" sz="1650" b="1" dirty="0">
                <a:solidFill>
                  <a:schemeClr val="accent2">
                    <a:lumMod val="50000"/>
                  </a:schemeClr>
                </a:solidFill>
                <a:latin typeface="UTM-aov"/>
              </a:rPr>
              <a:t>) :</a:t>
            </a:r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341358" y="822624"/>
            <a:ext cx="42291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00CC"/>
                </a:solidFill>
                <a:latin typeface="UTM-aov"/>
                <a:cs typeface="Arial" panose="020B0604020202020204" pitchFamily="34" charset="0"/>
              </a:rPr>
              <a:t>a) 8723 = 8000 + 700 +20 +3</a:t>
            </a:r>
          </a:p>
        </p:txBody>
      </p:sp>
      <p:sp>
        <p:nvSpPr>
          <p:cNvPr id="57" name="Text Box 8"/>
          <p:cNvSpPr txBox="1">
            <a:spLocks noChangeArrowheads="1"/>
          </p:cNvSpPr>
          <p:nvPr/>
        </p:nvSpPr>
        <p:spPr bwMode="auto">
          <a:xfrm>
            <a:off x="1828800" y="1493044"/>
            <a:ext cx="1028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UTM-aov"/>
                <a:cs typeface="Arial" panose="020B0604020202020204" pitchFamily="34" charset="0"/>
              </a:rPr>
              <a:t>9171 =</a:t>
            </a:r>
          </a:p>
        </p:txBody>
      </p:sp>
      <p:sp>
        <p:nvSpPr>
          <p:cNvPr id="58" name="Text Box 10"/>
          <p:cNvSpPr txBox="1">
            <a:spLocks noChangeArrowheads="1"/>
          </p:cNvSpPr>
          <p:nvPr/>
        </p:nvSpPr>
        <p:spPr bwMode="auto">
          <a:xfrm>
            <a:off x="1714500" y="1950244"/>
            <a:ext cx="1143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UTM-aov"/>
                <a:cs typeface="Arial" panose="020B0604020202020204" pitchFamily="34" charset="0"/>
              </a:rPr>
              <a:t>3082 =</a:t>
            </a:r>
          </a:p>
        </p:txBody>
      </p:sp>
      <p:sp>
        <p:nvSpPr>
          <p:cNvPr id="59" name="Text Box 11"/>
          <p:cNvSpPr txBox="1">
            <a:spLocks noChangeArrowheads="1"/>
          </p:cNvSpPr>
          <p:nvPr/>
        </p:nvSpPr>
        <p:spPr bwMode="auto">
          <a:xfrm>
            <a:off x="1657350" y="2400300"/>
            <a:ext cx="1257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UTM-aov"/>
                <a:cs typeface="Arial" panose="020B0604020202020204" pitchFamily="34" charset="0"/>
              </a:rPr>
              <a:t>7006 =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2800350" y="1493044"/>
            <a:ext cx="2571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Arial" panose="020B0604020202020204" pitchFamily="34" charset="0"/>
              </a:rPr>
              <a:t>9000 + 100 + 70 + 1</a:t>
            </a:r>
          </a:p>
        </p:txBody>
      </p:sp>
      <p:sp>
        <p:nvSpPr>
          <p:cNvPr id="61" name="Text Box 13"/>
          <p:cNvSpPr txBox="1">
            <a:spLocks noChangeArrowheads="1"/>
          </p:cNvSpPr>
          <p:nvPr/>
        </p:nvSpPr>
        <p:spPr bwMode="auto">
          <a:xfrm>
            <a:off x="2743200" y="1882379"/>
            <a:ext cx="182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Arial" panose="020B0604020202020204" pitchFamily="34" charset="0"/>
              </a:rPr>
              <a:t>3000 + 80 + 2</a:t>
            </a:r>
          </a:p>
        </p:txBody>
      </p:sp>
      <p:sp>
        <p:nvSpPr>
          <p:cNvPr id="62" name="Text Box 14"/>
          <p:cNvSpPr txBox="1">
            <a:spLocks noChangeArrowheads="1"/>
          </p:cNvSpPr>
          <p:nvPr/>
        </p:nvSpPr>
        <p:spPr bwMode="auto">
          <a:xfrm>
            <a:off x="2857500" y="2396729"/>
            <a:ext cx="1428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Arial" panose="020B0604020202020204" pitchFamily="34" charset="0"/>
              </a:rPr>
              <a:t>7000 + 6</a:t>
            </a:r>
          </a:p>
        </p:txBody>
      </p:sp>
      <p:sp>
        <p:nvSpPr>
          <p:cNvPr id="96" name="Text Box 15"/>
          <p:cNvSpPr txBox="1">
            <a:spLocks noChangeArrowheads="1"/>
          </p:cNvSpPr>
          <p:nvPr/>
        </p:nvSpPr>
        <p:spPr bwMode="auto">
          <a:xfrm>
            <a:off x="1600200" y="2756692"/>
            <a:ext cx="3943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0000CC"/>
                </a:solidFill>
                <a:latin typeface="UTM-aov"/>
                <a:cs typeface="Arial" panose="020B0604020202020204" pitchFamily="34" charset="0"/>
              </a:rPr>
              <a:t>b) 9000 + 200 + 30 + 2 = 9232</a:t>
            </a:r>
          </a:p>
        </p:txBody>
      </p:sp>
      <p:sp>
        <p:nvSpPr>
          <p:cNvPr id="98" name="Text Box 16"/>
          <p:cNvSpPr txBox="1">
            <a:spLocks noChangeArrowheads="1"/>
          </p:cNvSpPr>
          <p:nvPr/>
        </p:nvSpPr>
        <p:spPr bwMode="auto">
          <a:xfrm>
            <a:off x="1621631" y="3200400"/>
            <a:ext cx="2971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UTM-aov"/>
                <a:cs typeface="Arial" panose="020B0604020202020204" pitchFamily="34" charset="0"/>
              </a:rPr>
              <a:t>7000 + 300 + 50 + 1 =</a:t>
            </a:r>
          </a:p>
        </p:txBody>
      </p:sp>
      <p:sp>
        <p:nvSpPr>
          <p:cNvPr id="99" name="Text Box 17"/>
          <p:cNvSpPr txBox="1">
            <a:spLocks noChangeArrowheads="1"/>
          </p:cNvSpPr>
          <p:nvPr/>
        </p:nvSpPr>
        <p:spPr bwMode="auto">
          <a:xfrm>
            <a:off x="1428750" y="3657600"/>
            <a:ext cx="2914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UTM-aov"/>
                <a:cs typeface="Arial" panose="020B0604020202020204" pitchFamily="34" charset="0"/>
              </a:rPr>
              <a:t>6000 + 200 + 30 =</a:t>
            </a:r>
          </a:p>
        </p:txBody>
      </p:sp>
      <p:sp>
        <p:nvSpPr>
          <p:cNvPr id="100" name="Text Box 18"/>
          <p:cNvSpPr txBox="1">
            <a:spLocks noChangeArrowheads="1"/>
          </p:cNvSpPr>
          <p:nvPr/>
        </p:nvSpPr>
        <p:spPr bwMode="auto">
          <a:xfrm>
            <a:off x="1428750" y="4114800"/>
            <a:ext cx="28003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UTM-aov"/>
                <a:cs typeface="Arial" panose="020B0604020202020204" pitchFamily="34" charset="0"/>
              </a:rPr>
              <a:t>6000 + 200 + 3 =</a:t>
            </a:r>
          </a:p>
        </p:txBody>
      </p:sp>
      <p:sp>
        <p:nvSpPr>
          <p:cNvPr id="103" name="Text Box 19"/>
          <p:cNvSpPr txBox="1">
            <a:spLocks noChangeArrowheads="1"/>
          </p:cNvSpPr>
          <p:nvPr/>
        </p:nvSpPr>
        <p:spPr bwMode="auto">
          <a:xfrm>
            <a:off x="1743075" y="4514850"/>
            <a:ext cx="15144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UTM-aov"/>
                <a:cs typeface="Arial" panose="020B0604020202020204" pitchFamily="34" charset="0"/>
              </a:rPr>
              <a:t>5000 + 2 =</a:t>
            </a:r>
          </a:p>
        </p:txBody>
      </p:sp>
      <p:sp>
        <p:nvSpPr>
          <p:cNvPr id="104" name="Text Box 20"/>
          <p:cNvSpPr txBox="1">
            <a:spLocks noChangeArrowheads="1"/>
          </p:cNvSpPr>
          <p:nvPr/>
        </p:nvSpPr>
        <p:spPr bwMode="auto">
          <a:xfrm>
            <a:off x="3943350" y="3200400"/>
            <a:ext cx="1293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Arial" panose="020B0604020202020204" pitchFamily="34" charset="0"/>
              </a:rPr>
              <a:t>7351</a:t>
            </a:r>
          </a:p>
        </p:txBody>
      </p:sp>
      <p:sp>
        <p:nvSpPr>
          <p:cNvPr id="140" name="Text Box 21"/>
          <p:cNvSpPr txBox="1">
            <a:spLocks noChangeArrowheads="1"/>
          </p:cNvSpPr>
          <p:nvPr/>
        </p:nvSpPr>
        <p:spPr bwMode="auto">
          <a:xfrm>
            <a:off x="3714750" y="3657600"/>
            <a:ext cx="957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Arial" panose="020B0604020202020204" pitchFamily="34" charset="0"/>
              </a:rPr>
              <a:t>6230</a:t>
            </a:r>
          </a:p>
        </p:txBody>
      </p:sp>
      <p:sp>
        <p:nvSpPr>
          <p:cNvPr id="141" name="Text Box 22"/>
          <p:cNvSpPr txBox="1">
            <a:spLocks noChangeArrowheads="1"/>
          </p:cNvSpPr>
          <p:nvPr/>
        </p:nvSpPr>
        <p:spPr bwMode="auto">
          <a:xfrm>
            <a:off x="3657600" y="4114800"/>
            <a:ext cx="971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Arial" panose="020B0604020202020204" pitchFamily="34" charset="0"/>
              </a:rPr>
              <a:t>6203</a:t>
            </a:r>
          </a:p>
        </p:txBody>
      </p:sp>
      <p:sp>
        <p:nvSpPr>
          <p:cNvPr id="142" name="Text Box 23"/>
          <p:cNvSpPr txBox="1">
            <a:spLocks noChangeArrowheads="1"/>
          </p:cNvSpPr>
          <p:nvPr/>
        </p:nvSpPr>
        <p:spPr bwMode="auto">
          <a:xfrm>
            <a:off x="3107531" y="4511279"/>
            <a:ext cx="9715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UTM-aov"/>
                <a:cs typeface="Arial" panose="020B0604020202020204" pitchFamily="34" charset="0"/>
              </a:rPr>
              <a:t>5002</a:t>
            </a:r>
          </a:p>
        </p:txBody>
      </p:sp>
      <p:sp>
        <p:nvSpPr>
          <p:cNvPr id="24" name="Oval 23"/>
          <p:cNvSpPr/>
          <p:nvPr/>
        </p:nvSpPr>
        <p:spPr>
          <a:xfrm>
            <a:off x="304800" y="151942"/>
            <a:ext cx="533400" cy="461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UTM-aov"/>
              </a:rPr>
              <a:t>3</a:t>
            </a:r>
            <a:endParaRPr lang="en-US" sz="2000" dirty="0">
              <a:solidFill>
                <a:schemeClr val="tx1"/>
              </a:solidFill>
              <a:latin typeface="UTM-aov"/>
            </a:endParaRPr>
          </a:p>
        </p:txBody>
      </p:sp>
    </p:spTree>
    <p:extLst>
      <p:ext uri="{BB962C8B-B14F-4D97-AF65-F5344CB8AC3E}">
        <p14:creationId xmlns:p14="http://schemas.microsoft.com/office/powerpoint/2010/main" val="362862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78" grpId="0" animBg="1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96" grpId="0"/>
      <p:bldP spid="98" grpId="0"/>
      <p:bldP spid="99" grpId="0"/>
      <p:bldP spid="100" grpId="0"/>
      <p:bldP spid="103" grpId="0"/>
      <p:bldP spid="104" grpId="0"/>
      <p:bldP spid="140" grpId="0"/>
      <p:bldP spid="141" grpId="0"/>
      <p:bldP spid="1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1510745" y="3473662"/>
            <a:ext cx="6010275" cy="104328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5" name="Text Box 8">
            <a:extLst>
              <a:ext uri="{FF2B5EF4-FFF2-40B4-BE49-F238E27FC236}">
                <a16:creationId xmlns="" xmlns:a16="http://schemas.microsoft.com/office/drawing/2014/main" id="{901D527D-E840-4677-A290-9F4912E27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5652" y="188316"/>
            <a:ext cx="539829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   </a:t>
            </a:r>
            <a:r>
              <a:rPr lang="en-US" sz="165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Tính</a:t>
            </a:r>
            <a:r>
              <a:rPr lang="en-US" sz="16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</a:t>
            </a:r>
            <a:r>
              <a:rPr lang="en-US" sz="165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chu</a:t>
            </a:r>
            <a:r>
              <a:rPr lang="en-US" sz="16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vi </a:t>
            </a:r>
            <a:r>
              <a:rPr lang="en-US" sz="165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của</a:t>
            </a:r>
            <a:r>
              <a:rPr lang="en-US" sz="16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</a:t>
            </a:r>
            <a:r>
              <a:rPr lang="en-US" sz="165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các</a:t>
            </a:r>
            <a:r>
              <a:rPr lang="en-US" sz="16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</a:t>
            </a:r>
            <a:r>
              <a:rPr lang="en-US" sz="165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hình</a:t>
            </a:r>
            <a:r>
              <a:rPr lang="en-US" sz="16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</a:t>
            </a:r>
            <a:r>
              <a:rPr lang="en-US" sz="165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sau</a:t>
            </a:r>
            <a:r>
              <a:rPr lang="en-US" sz="165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: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771650" y="971550"/>
            <a:ext cx="16573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en-US" sz="1500" b="1">
              <a:cs typeface="Arial" panose="020B0604020202020204" pitchFamily="34" charset="0"/>
            </a:endParaRPr>
          </a:p>
        </p:txBody>
      </p:sp>
      <p:grpSp>
        <p:nvGrpSpPr>
          <p:cNvPr id="25" name="Group 53"/>
          <p:cNvGrpSpPr>
            <a:grpSpLocks/>
          </p:cNvGrpSpPr>
          <p:nvPr/>
        </p:nvGrpSpPr>
        <p:grpSpPr bwMode="auto">
          <a:xfrm>
            <a:off x="1371600" y="1257299"/>
            <a:ext cx="1928813" cy="1600200"/>
            <a:chOff x="156" y="1872"/>
            <a:chExt cx="1620" cy="925"/>
          </a:xfrm>
        </p:grpSpPr>
        <p:grpSp>
          <p:nvGrpSpPr>
            <p:cNvPr id="8219" name="Group 30"/>
            <p:cNvGrpSpPr>
              <a:grpSpLocks/>
            </p:cNvGrpSpPr>
            <p:nvPr/>
          </p:nvGrpSpPr>
          <p:grpSpPr bwMode="auto">
            <a:xfrm>
              <a:off x="358" y="1875"/>
              <a:ext cx="1392" cy="883"/>
              <a:chOff x="205" y="2001"/>
              <a:chExt cx="1392" cy="883"/>
            </a:xfrm>
          </p:grpSpPr>
          <p:sp>
            <p:nvSpPr>
              <p:cNvPr id="8224" name="AutoShape 25"/>
              <p:cNvSpPr>
                <a:spLocks noChangeArrowheads="1"/>
              </p:cNvSpPr>
              <p:nvPr/>
            </p:nvSpPr>
            <p:spPr bwMode="auto">
              <a:xfrm rot="-1029314">
                <a:off x="287" y="2222"/>
                <a:ext cx="1192" cy="4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4 w 21600"/>
                  <a:gd name="T13" fmla="*/ 4489 h 21600"/>
                  <a:gd name="T14" fmla="*/ 17106 w 21600"/>
                  <a:gd name="T15" fmla="*/ 1711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8225" name="Text Box 26"/>
              <p:cNvSpPr txBox="1">
                <a:spLocks noChangeArrowheads="1"/>
              </p:cNvSpPr>
              <p:nvPr/>
            </p:nvSpPr>
            <p:spPr bwMode="auto">
              <a:xfrm rot="20262740">
                <a:off x="609" y="2001"/>
                <a:ext cx="480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6cm</a:t>
                </a:r>
              </a:p>
            </p:txBody>
          </p:sp>
          <p:sp>
            <p:nvSpPr>
              <p:cNvPr id="8226" name="Text Box 27"/>
              <p:cNvSpPr txBox="1">
                <a:spLocks noChangeArrowheads="1"/>
              </p:cNvSpPr>
              <p:nvPr/>
            </p:nvSpPr>
            <p:spPr bwMode="auto">
              <a:xfrm rot="2621349">
                <a:off x="205" y="2507"/>
                <a:ext cx="468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4cm</a:t>
                </a:r>
              </a:p>
            </p:txBody>
          </p:sp>
          <p:sp>
            <p:nvSpPr>
              <p:cNvPr id="8227" name="Text Box 28"/>
              <p:cNvSpPr txBox="1">
                <a:spLocks noChangeArrowheads="1"/>
              </p:cNvSpPr>
              <p:nvPr/>
            </p:nvSpPr>
            <p:spPr bwMode="auto">
              <a:xfrm rot="6271002">
                <a:off x="1260" y="2264"/>
                <a:ext cx="403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4cm</a:t>
                </a:r>
              </a:p>
            </p:txBody>
          </p:sp>
          <p:sp>
            <p:nvSpPr>
              <p:cNvPr id="8228" name="Text Box 29"/>
              <p:cNvSpPr txBox="1">
                <a:spLocks noChangeArrowheads="1"/>
              </p:cNvSpPr>
              <p:nvPr/>
            </p:nvSpPr>
            <p:spPr bwMode="auto">
              <a:xfrm rot="20643277">
                <a:off x="785" y="2564"/>
                <a:ext cx="450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3cm</a:t>
                </a:r>
              </a:p>
            </p:txBody>
          </p:sp>
        </p:grpSp>
        <p:sp>
          <p:nvSpPr>
            <p:cNvPr id="8220" name="Text Box 39"/>
            <p:cNvSpPr txBox="1">
              <a:spLocks noChangeArrowheads="1"/>
            </p:cNvSpPr>
            <p:nvPr/>
          </p:nvSpPr>
          <p:spPr bwMode="auto">
            <a:xfrm>
              <a:off x="156" y="2211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8221" name="Text Box 40"/>
            <p:cNvSpPr txBox="1">
              <a:spLocks noChangeArrowheads="1"/>
            </p:cNvSpPr>
            <p:nvPr/>
          </p:nvSpPr>
          <p:spPr bwMode="auto">
            <a:xfrm>
              <a:off x="1440" y="1872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8222" name="Text Box 41"/>
            <p:cNvSpPr txBox="1">
              <a:spLocks noChangeArrowheads="1"/>
            </p:cNvSpPr>
            <p:nvPr/>
          </p:nvSpPr>
          <p:spPr bwMode="auto">
            <a:xfrm>
              <a:off x="1326" y="2448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8223" name="Text Box 42"/>
            <p:cNvSpPr txBox="1">
              <a:spLocks noChangeArrowheads="1"/>
            </p:cNvSpPr>
            <p:nvPr/>
          </p:nvSpPr>
          <p:spPr bwMode="auto">
            <a:xfrm>
              <a:off x="654" y="2664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36" name="Group 51"/>
          <p:cNvGrpSpPr>
            <a:grpSpLocks/>
          </p:cNvGrpSpPr>
          <p:nvPr/>
        </p:nvGrpSpPr>
        <p:grpSpPr bwMode="auto">
          <a:xfrm>
            <a:off x="3674268" y="1371601"/>
            <a:ext cx="1983581" cy="1424082"/>
            <a:chOff x="1934" y="1893"/>
            <a:chExt cx="1666" cy="815"/>
          </a:xfrm>
        </p:grpSpPr>
        <p:grpSp>
          <p:nvGrpSpPr>
            <p:cNvPr id="8211" name="Group 37"/>
            <p:cNvGrpSpPr>
              <a:grpSpLocks/>
            </p:cNvGrpSpPr>
            <p:nvPr/>
          </p:nvGrpSpPr>
          <p:grpSpPr bwMode="auto">
            <a:xfrm>
              <a:off x="1934" y="1996"/>
              <a:ext cx="1522" cy="712"/>
              <a:chOff x="1934" y="1996"/>
              <a:chExt cx="1522" cy="712"/>
            </a:xfrm>
          </p:grpSpPr>
          <p:sp>
            <p:nvSpPr>
              <p:cNvPr id="8216" name="Rectangle 31"/>
              <p:cNvSpPr>
                <a:spLocks noChangeArrowheads="1"/>
              </p:cNvSpPr>
              <p:nvPr/>
            </p:nvSpPr>
            <p:spPr bwMode="auto">
              <a:xfrm>
                <a:off x="2160" y="2064"/>
                <a:ext cx="1296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500"/>
              </a:p>
            </p:txBody>
          </p:sp>
          <p:sp>
            <p:nvSpPr>
              <p:cNvPr id="8217" name="Text Box 32"/>
              <p:cNvSpPr txBox="1">
                <a:spLocks noChangeArrowheads="1"/>
              </p:cNvSpPr>
              <p:nvPr/>
            </p:nvSpPr>
            <p:spPr bwMode="auto">
              <a:xfrm rot="16200000">
                <a:off x="1806" y="2124"/>
                <a:ext cx="528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4cm</a:t>
                </a:r>
              </a:p>
            </p:txBody>
          </p:sp>
          <p:sp>
            <p:nvSpPr>
              <p:cNvPr id="8218" name="Text Box 33"/>
              <p:cNvSpPr txBox="1">
                <a:spLocks noChangeArrowheads="1"/>
              </p:cNvSpPr>
              <p:nvPr/>
            </p:nvSpPr>
            <p:spPr bwMode="auto">
              <a:xfrm>
                <a:off x="2544" y="2523"/>
                <a:ext cx="528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8cm</a:t>
                </a:r>
              </a:p>
            </p:txBody>
          </p:sp>
        </p:grpSp>
        <p:sp>
          <p:nvSpPr>
            <p:cNvPr id="8212" name="Text Box 43"/>
            <p:cNvSpPr txBox="1">
              <a:spLocks noChangeArrowheads="1"/>
            </p:cNvSpPr>
            <p:nvPr/>
          </p:nvSpPr>
          <p:spPr bwMode="auto">
            <a:xfrm>
              <a:off x="2022" y="189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8213" name="Text Box 44"/>
            <p:cNvSpPr txBox="1">
              <a:spLocks noChangeArrowheads="1"/>
            </p:cNvSpPr>
            <p:nvPr/>
          </p:nvSpPr>
          <p:spPr bwMode="auto">
            <a:xfrm>
              <a:off x="3264" y="1902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8214" name="Text Box 45"/>
            <p:cNvSpPr txBox="1">
              <a:spLocks noChangeArrowheads="1"/>
            </p:cNvSpPr>
            <p:nvPr/>
          </p:nvSpPr>
          <p:spPr bwMode="auto">
            <a:xfrm>
              <a:off x="3264" y="2544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8215" name="Text Box 46"/>
            <p:cNvSpPr txBox="1">
              <a:spLocks noChangeArrowheads="1"/>
            </p:cNvSpPr>
            <p:nvPr/>
          </p:nvSpPr>
          <p:spPr bwMode="auto">
            <a:xfrm>
              <a:off x="1968" y="2550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Q</a:t>
              </a:r>
            </a:p>
          </p:txBody>
        </p:sp>
      </p:grpSp>
      <p:grpSp>
        <p:nvGrpSpPr>
          <p:cNvPr id="45" name="Group 52"/>
          <p:cNvGrpSpPr>
            <a:grpSpLocks/>
          </p:cNvGrpSpPr>
          <p:nvPr/>
        </p:nvGrpSpPr>
        <p:grpSpPr bwMode="auto">
          <a:xfrm>
            <a:off x="5886450" y="1257299"/>
            <a:ext cx="1943100" cy="1681702"/>
            <a:chOff x="3792" y="1680"/>
            <a:chExt cx="1344" cy="1174"/>
          </a:xfrm>
        </p:grpSpPr>
        <p:grpSp>
          <p:nvGrpSpPr>
            <p:cNvPr id="8203" name="Group 38"/>
            <p:cNvGrpSpPr>
              <a:grpSpLocks/>
            </p:cNvGrpSpPr>
            <p:nvPr/>
          </p:nvGrpSpPr>
          <p:grpSpPr bwMode="auto">
            <a:xfrm>
              <a:off x="3801" y="1785"/>
              <a:ext cx="1095" cy="1069"/>
              <a:chOff x="3801" y="1785"/>
              <a:chExt cx="1095" cy="1069"/>
            </a:xfrm>
          </p:grpSpPr>
          <p:sp>
            <p:nvSpPr>
              <p:cNvPr id="8208" name="Rectangle 34"/>
              <p:cNvSpPr>
                <a:spLocks noChangeArrowheads="1"/>
              </p:cNvSpPr>
              <p:nvPr/>
            </p:nvSpPr>
            <p:spPr bwMode="auto">
              <a:xfrm>
                <a:off x="4032" y="1785"/>
                <a:ext cx="864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500"/>
              </a:p>
            </p:txBody>
          </p:sp>
          <p:sp>
            <p:nvSpPr>
              <p:cNvPr id="8209" name="Text Box 35"/>
              <p:cNvSpPr txBox="1">
                <a:spLocks noChangeArrowheads="1"/>
              </p:cNvSpPr>
              <p:nvPr/>
            </p:nvSpPr>
            <p:spPr bwMode="auto">
              <a:xfrm rot="16200000">
                <a:off x="3625" y="2010"/>
                <a:ext cx="576" cy="2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5cm</a:t>
                </a:r>
              </a:p>
            </p:txBody>
          </p:sp>
          <p:sp>
            <p:nvSpPr>
              <p:cNvPr id="8210" name="Text Box 36"/>
              <p:cNvSpPr txBox="1">
                <a:spLocks noChangeArrowheads="1"/>
              </p:cNvSpPr>
              <p:nvPr/>
            </p:nvSpPr>
            <p:spPr bwMode="auto">
              <a:xfrm>
                <a:off x="4284" y="2628"/>
                <a:ext cx="576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5cm</a:t>
                </a:r>
              </a:p>
            </p:txBody>
          </p:sp>
        </p:grpSp>
        <p:sp>
          <p:nvSpPr>
            <p:cNvPr id="8204" name="Text Box 47"/>
            <p:cNvSpPr txBox="1">
              <a:spLocks noChangeArrowheads="1"/>
            </p:cNvSpPr>
            <p:nvPr/>
          </p:nvSpPr>
          <p:spPr bwMode="auto">
            <a:xfrm>
              <a:off x="3792" y="1680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G</a:t>
              </a:r>
            </a:p>
          </p:txBody>
        </p:sp>
        <p:sp>
          <p:nvSpPr>
            <p:cNvPr id="8205" name="Text Box 48"/>
            <p:cNvSpPr txBox="1">
              <a:spLocks noChangeArrowheads="1"/>
            </p:cNvSpPr>
            <p:nvPr/>
          </p:nvSpPr>
          <p:spPr bwMode="auto">
            <a:xfrm>
              <a:off x="4800" y="1680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H</a:t>
              </a:r>
            </a:p>
          </p:txBody>
        </p:sp>
        <p:sp>
          <p:nvSpPr>
            <p:cNvPr id="8206" name="Text Box 49"/>
            <p:cNvSpPr txBox="1">
              <a:spLocks noChangeArrowheads="1"/>
            </p:cNvSpPr>
            <p:nvPr/>
          </p:nvSpPr>
          <p:spPr bwMode="auto">
            <a:xfrm>
              <a:off x="4800" y="2544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I</a:t>
              </a:r>
            </a:p>
          </p:txBody>
        </p:sp>
        <p:sp>
          <p:nvSpPr>
            <p:cNvPr id="8207" name="Text Box 50"/>
            <p:cNvSpPr txBox="1">
              <a:spLocks noChangeArrowheads="1"/>
            </p:cNvSpPr>
            <p:nvPr/>
          </p:nvSpPr>
          <p:spPr bwMode="auto">
            <a:xfrm>
              <a:off x="3792" y="2592"/>
              <a:ext cx="336" cy="1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K</a:t>
              </a:r>
            </a:p>
          </p:txBody>
        </p:sp>
      </p:grpSp>
      <p:sp>
        <p:nvSpPr>
          <p:cNvPr id="54" name="Text Box 60"/>
          <p:cNvSpPr txBox="1">
            <a:spLocks noChangeArrowheads="1"/>
          </p:cNvSpPr>
          <p:nvPr/>
        </p:nvSpPr>
        <p:spPr bwMode="auto">
          <a:xfrm>
            <a:off x="1529954" y="3086100"/>
            <a:ext cx="5943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1650" b="1">
                <a:cs typeface="Arial" panose="020B0604020202020204" pitchFamily="34" charset="0"/>
              </a:rPr>
              <a:t>- Muốn tính chu vi của một hình ta làm như thế nào?</a:t>
            </a:r>
          </a:p>
        </p:txBody>
      </p:sp>
      <p:sp>
        <p:nvSpPr>
          <p:cNvPr id="65" name="Text Box 61"/>
          <p:cNvSpPr txBox="1">
            <a:spLocks noChangeArrowheads="1"/>
          </p:cNvSpPr>
          <p:nvPr/>
        </p:nvSpPr>
        <p:spPr bwMode="auto">
          <a:xfrm>
            <a:off x="1510745" y="3573066"/>
            <a:ext cx="597233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Muốn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tính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chu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vi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một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ta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tính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tổng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độ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dài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các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cạnh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của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hình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cs typeface="Arial" panose="020B0604020202020204" pitchFamily="34" charset="0"/>
              </a:rPr>
              <a:t>đó</a:t>
            </a:r>
            <a:r>
              <a:rPr lang="en-U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39" name="Oval 38"/>
          <p:cNvSpPr/>
          <p:nvPr/>
        </p:nvSpPr>
        <p:spPr>
          <a:xfrm>
            <a:off x="304800" y="151942"/>
            <a:ext cx="533400" cy="461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UTM-aov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3272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55" grpId="0"/>
      <p:bldP spid="54" grpId="0"/>
      <p:bldP spid="6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Rounded Rectangle 77"/>
          <p:cNvSpPr>
            <a:spLocks noChangeArrowheads="1"/>
          </p:cNvSpPr>
          <p:nvPr/>
        </p:nvSpPr>
        <p:spPr bwMode="auto">
          <a:xfrm>
            <a:off x="1491854" y="1314450"/>
            <a:ext cx="6068615" cy="17716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5" name="Text Box 8">
            <a:extLst>
              <a:ext uri="{FF2B5EF4-FFF2-40B4-BE49-F238E27FC236}">
                <a16:creationId xmlns="" xmlns:a16="http://schemas.microsoft.com/office/drawing/2014/main" id="{49EE8E77-2EA1-4052-A15E-8087DE344D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6610" y="795338"/>
            <a:ext cx="539829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650" b="1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</a:rPr>
              <a:t>    Tính chu vi của các hình sau: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1771650" y="971550"/>
            <a:ext cx="165735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vi-VN" altLang="en-US" sz="1500" b="1">
              <a:cs typeface="Arial" panose="020B0604020202020204" pitchFamily="34" charset="0"/>
            </a:endParaRPr>
          </a:p>
        </p:txBody>
      </p:sp>
      <p:grpSp>
        <p:nvGrpSpPr>
          <p:cNvPr id="9222" name="Group 53"/>
          <p:cNvGrpSpPr>
            <a:grpSpLocks/>
          </p:cNvGrpSpPr>
          <p:nvPr/>
        </p:nvGrpSpPr>
        <p:grpSpPr bwMode="auto">
          <a:xfrm>
            <a:off x="1614487" y="1371599"/>
            <a:ext cx="1928813" cy="1600200"/>
            <a:chOff x="156" y="1872"/>
            <a:chExt cx="1620" cy="925"/>
          </a:xfrm>
        </p:grpSpPr>
        <p:grpSp>
          <p:nvGrpSpPr>
            <p:cNvPr id="9240" name="Group 30"/>
            <p:cNvGrpSpPr>
              <a:grpSpLocks/>
            </p:cNvGrpSpPr>
            <p:nvPr/>
          </p:nvGrpSpPr>
          <p:grpSpPr bwMode="auto">
            <a:xfrm>
              <a:off x="358" y="1875"/>
              <a:ext cx="1392" cy="883"/>
              <a:chOff x="205" y="2001"/>
              <a:chExt cx="1392" cy="883"/>
            </a:xfrm>
          </p:grpSpPr>
          <p:sp>
            <p:nvSpPr>
              <p:cNvPr id="9245" name="AutoShape 25"/>
              <p:cNvSpPr>
                <a:spLocks noChangeArrowheads="1"/>
              </p:cNvSpPr>
              <p:nvPr/>
            </p:nvSpPr>
            <p:spPr bwMode="auto">
              <a:xfrm rot="-1029314">
                <a:off x="287" y="2222"/>
                <a:ext cx="1192" cy="4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4 w 21600"/>
                  <a:gd name="T13" fmla="*/ 4489 h 21600"/>
                  <a:gd name="T14" fmla="*/ 17106 w 21600"/>
                  <a:gd name="T15" fmla="*/ 1711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9246" name="Text Box 26"/>
              <p:cNvSpPr txBox="1">
                <a:spLocks noChangeArrowheads="1"/>
              </p:cNvSpPr>
              <p:nvPr/>
            </p:nvSpPr>
            <p:spPr bwMode="auto">
              <a:xfrm rot="20262740">
                <a:off x="609" y="2001"/>
                <a:ext cx="480" cy="1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6cm</a:t>
                </a:r>
              </a:p>
            </p:txBody>
          </p:sp>
          <p:sp>
            <p:nvSpPr>
              <p:cNvPr id="9247" name="Text Box 27"/>
              <p:cNvSpPr txBox="1">
                <a:spLocks noChangeArrowheads="1"/>
              </p:cNvSpPr>
              <p:nvPr/>
            </p:nvSpPr>
            <p:spPr bwMode="auto">
              <a:xfrm rot="2621349">
                <a:off x="205" y="2507"/>
                <a:ext cx="468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4cm</a:t>
                </a:r>
              </a:p>
            </p:txBody>
          </p:sp>
          <p:sp>
            <p:nvSpPr>
              <p:cNvPr id="9248" name="Text Box 28"/>
              <p:cNvSpPr txBox="1">
                <a:spLocks noChangeArrowheads="1"/>
              </p:cNvSpPr>
              <p:nvPr/>
            </p:nvSpPr>
            <p:spPr bwMode="auto">
              <a:xfrm rot="6271002">
                <a:off x="1260" y="2264"/>
                <a:ext cx="403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4cm</a:t>
                </a:r>
              </a:p>
            </p:txBody>
          </p:sp>
          <p:sp>
            <p:nvSpPr>
              <p:cNvPr id="9249" name="Text Box 29"/>
              <p:cNvSpPr txBox="1">
                <a:spLocks noChangeArrowheads="1"/>
              </p:cNvSpPr>
              <p:nvPr/>
            </p:nvSpPr>
            <p:spPr bwMode="auto">
              <a:xfrm rot="20643277">
                <a:off x="785" y="2564"/>
                <a:ext cx="450" cy="3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3cm</a:t>
                </a:r>
              </a:p>
            </p:txBody>
          </p:sp>
        </p:grpSp>
        <p:sp>
          <p:nvSpPr>
            <p:cNvPr id="9241" name="Text Box 39"/>
            <p:cNvSpPr txBox="1">
              <a:spLocks noChangeArrowheads="1"/>
            </p:cNvSpPr>
            <p:nvPr/>
          </p:nvSpPr>
          <p:spPr bwMode="auto">
            <a:xfrm>
              <a:off x="156" y="2211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9242" name="Text Box 40"/>
            <p:cNvSpPr txBox="1">
              <a:spLocks noChangeArrowheads="1"/>
            </p:cNvSpPr>
            <p:nvPr/>
          </p:nvSpPr>
          <p:spPr bwMode="auto">
            <a:xfrm>
              <a:off x="1440" y="1872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9243" name="Text Box 41"/>
            <p:cNvSpPr txBox="1">
              <a:spLocks noChangeArrowheads="1"/>
            </p:cNvSpPr>
            <p:nvPr/>
          </p:nvSpPr>
          <p:spPr bwMode="auto">
            <a:xfrm>
              <a:off x="1326" y="2448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C</a:t>
              </a:r>
            </a:p>
          </p:txBody>
        </p:sp>
        <p:sp>
          <p:nvSpPr>
            <p:cNvPr id="9244" name="Text Box 42"/>
            <p:cNvSpPr txBox="1">
              <a:spLocks noChangeArrowheads="1"/>
            </p:cNvSpPr>
            <p:nvPr/>
          </p:nvSpPr>
          <p:spPr bwMode="auto">
            <a:xfrm>
              <a:off x="654" y="2664"/>
              <a:ext cx="336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D</a:t>
              </a:r>
            </a:p>
          </p:txBody>
        </p:sp>
      </p:grpSp>
      <p:sp>
        <p:nvSpPr>
          <p:cNvPr id="9223" name="Text Box 60"/>
          <p:cNvSpPr txBox="1">
            <a:spLocks noChangeArrowheads="1"/>
          </p:cNvSpPr>
          <p:nvPr/>
        </p:nvSpPr>
        <p:spPr bwMode="auto">
          <a:xfrm>
            <a:off x="1616869" y="1050132"/>
            <a:ext cx="5943600" cy="346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50" b="1">
                <a:solidFill>
                  <a:srgbClr val="C00000"/>
                </a:solidFill>
                <a:cs typeface="Arial" panose="020B0604020202020204" pitchFamily="34" charset="0"/>
              </a:rPr>
              <a:t>Bài giải:</a:t>
            </a:r>
          </a:p>
        </p:txBody>
      </p: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3886200" y="1520429"/>
            <a:ext cx="3543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cs typeface="Arial" panose="020B0604020202020204" pitchFamily="34" charset="0"/>
              </a:rPr>
              <a:t>Chu vi của hình ABCD là:</a:t>
            </a:r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4186238" y="1876425"/>
            <a:ext cx="2914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cs typeface="Arial" panose="020B0604020202020204" pitchFamily="34" charset="0"/>
              </a:rPr>
              <a:t>6 + 3 + 4 + 4 = 17(cm)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4658916" y="2233613"/>
            <a:ext cx="2914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cs typeface="Arial" panose="020B0604020202020204" pitchFamily="34" charset="0"/>
              </a:rPr>
              <a:t>Đáp số: 17 cm</a:t>
            </a:r>
          </a:p>
        </p:txBody>
      </p:sp>
      <p:sp>
        <p:nvSpPr>
          <p:cNvPr id="59" name="Rounded Rectangle 58"/>
          <p:cNvSpPr>
            <a:spLocks noChangeArrowheads="1"/>
          </p:cNvSpPr>
          <p:nvPr/>
        </p:nvSpPr>
        <p:spPr bwMode="auto">
          <a:xfrm>
            <a:off x="1503760" y="3206353"/>
            <a:ext cx="6069806" cy="1537097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 algn="ctr">
            <a:solidFill>
              <a:srgbClr val="FF9933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" name="Text Box 54"/>
          <p:cNvSpPr txBox="1">
            <a:spLocks noChangeArrowheads="1"/>
          </p:cNvSpPr>
          <p:nvPr/>
        </p:nvSpPr>
        <p:spPr bwMode="auto">
          <a:xfrm>
            <a:off x="3898106" y="3440906"/>
            <a:ext cx="3543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cs typeface="Arial" panose="020B0604020202020204" pitchFamily="34" charset="0"/>
              </a:rPr>
              <a:t>Chu vi của hình MNPQ là:</a:t>
            </a:r>
          </a:p>
        </p:txBody>
      </p:sp>
      <p:sp>
        <p:nvSpPr>
          <p:cNvPr id="72" name="Text Box 55"/>
          <p:cNvSpPr txBox="1">
            <a:spLocks noChangeArrowheads="1"/>
          </p:cNvSpPr>
          <p:nvPr/>
        </p:nvSpPr>
        <p:spPr bwMode="auto">
          <a:xfrm>
            <a:off x="4198144" y="3796904"/>
            <a:ext cx="2914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cs typeface="Arial" panose="020B0604020202020204" pitchFamily="34" charset="0"/>
              </a:rPr>
              <a:t>(4 + 8) x 2 = 24(cm)</a:t>
            </a:r>
          </a:p>
        </p:txBody>
      </p:sp>
      <p:sp>
        <p:nvSpPr>
          <p:cNvPr id="74" name="Text Box 55"/>
          <p:cNvSpPr txBox="1">
            <a:spLocks noChangeArrowheads="1"/>
          </p:cNvSpPr>
          <p:nvPr/>
        </p:nvSpPr>
        <p:spPr bwMode="auto">
          <a:xfrm>
            <a:off x="4670822" y="4176713"/>
            <a:ext cx="2914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cs typeface="Arial" panose="020B0604020202020204" pitchFamily="34" charset="0"/>
              </a:rPr>
              <a:t>Đáp số: 24 cm</a:t>
            </a:r>
          </a:p>
        </p:txBody>
      </p:sp>
      <p:grpSp>
        <p:nvGrpSpPr>
          <p:cNvPr id="10255" name="Group 51"/>
          <p:cNvGrpSpPr>
            <a:grpSpLocks/>
          </p:cNvGrpSpPr>
          <p:nvPr/>
        </p:nvGrpSpPr>
        <p:grpSpPr bwMode="auto">
          <a:xfrm>
            <a:off x="1664493" y="3278983"/>
            <a:ext cx="1983581" cy="1424082"/>
            <a:chOff x="1934" y="1893"/>
            <a:chExt cx="1666" cy="815"/>
          </a:xfrm>
        </p:grpSpPr>
        <p:grpSp>
          <p:nvGrpSpPr>
            <p:cNvPr id="9232" name="Group 37"/>
            <p:cNvGrpSpPr>
              <a:grpSpLocks/>
            </p:cNvGrpSpPr>
            <p:nvPr/>
          </p:nvGrpSpPr>
          <p:grpSpPr bwMode="auto">
            <a:xfrm>
              <a:off x="1934" y="1996"/>
              <a:ext cx="1522" cy="712"/>
              <a:chOff x="1934" y="1996"/>
              <a:chExt cx="1522" cy="712"/>
            </a:xfrm>
          </p:grpSpPr>
          <p:sp>
            <p:nvSpPr>
              <p:cNvPr id="9237" name="Rectangle 31"/>
              <p:cNvSpPr>
                <a:spLocks noChangeArrowheads="1"/>
              </p:cNvSpPr>
              <p:nvPr/>
            </p:nvSpPr>
            <p:spPr bwMode="auto">
              <a:xfrm>
                <a:off x="2160" y="2064"/>
                <a:ext cx="1296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500"/>
              </a:p>
            </p:txBody>
          </p:sp>
          <p:sp>
            <p:nvSpPr>
              <p:cNvPr id="9238" name="Text Box 32"/>
              <p:cNvSpPr txBox="1">
                <a:spLocks noChangeArrowheads="1"/>
              </p:cNvSpPr>
              <p:nvPr/>
            </p:nvSpPr>
            <p:spPr bwMode="auto">
              <a:xfrm rot="16200000">
                <a:off x="1806" y="2124"/>
                <a:ext cx="528" cy="27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4cm</a:t>
                </a:r>
              </a:p>
            </p:txBody>
          </p:sp>
          <p:sp>
            <p:nvSpPr>
              <p:cNvPr id="9239" name="Text Box 33"/>
              <p:cNvSpPr txBox="1">
                <a:spLocks noChangeArrowheads="1"/>
              </p:cNvSpPr>
              <p:nvPr/>
            </p:nvSpPr>
            <p:spPr bwMode="auto">
              <a:xfrm>
                <a:off x="2544" y="2523"/>
                <a:ext cx="528" cy="18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1500" b="1">
                    <a:cs typeface="Arial" panose="020B0604020202020204" pitchFamily="34" charset="0"/>
                  </a:rPr>
                  <a:t>8cm</a:t>
                </a:r>
              </a:p>
            </p:txBody>
          </p:sp>
        </p:grpSp>
        <p:sp>
          <p:nvSpPr>
            <p:cNvPr id="9233" name="Text Box 43"/>
            <p:cNvSpPr txBox="1">
              <a:spLocks noChangeArrowheads="1"/>
            </p:cNvSpPr>
            <p:nvPr/>
          </p:nvSpPr>
          <p:spPr bwMode="auto">
            <a:xfrm>
              <a:off x="2022" y="1893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9234" name="Text Box 44"/>
            <p:cNvSpPr txBox="1">
              <a:spLocks noChangeArrowheads="1"/>
            </p:cNvSpPr>
            <p:nvPr/>
          </p:nvSpPr>
          <p:spPr bwMode="auto">
            <a:xfrm>
              <a:off x="3264" y="1902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N</a:t>
              </a:r>
            </a:p>
          </p:txBody>
        </p:sp>
        <p:sp>
          <p:nvSpPr>
            <p:cNvPr id="9235" name="Text Box 45"/>
            <p:cNvSpPr txBox="1">
              <a:spLocks noChangeArrowheads="1"/>
            </p:cNvSpPr>
            <p:nvPr/>
          </p:nvSpPr>
          <p:spPr bwMode="auto">
            <a:xfrm>
              <a:off x="3264" y="2544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9236" name="Text Box 46"/>
            <p:cNvSpPr txBox="1">
              <a:spLocks noChangeArrowheads="1"/>
            </p:cNvSpPr>
            <p:nvPr/>
          </p:nvSpPr>
          <p:spPr bwMode="auto">
            <a:xfrm>
              <a:off x="1968" y="2550"/>
              <a:ext cx="336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500" b="1">
                  <a:solidFill>
                    <a:srgbClr val="C00000"/>
                  </a:solidFill>
                  <a:cs typeface="Arial" panose="020B0604020202020204" pitchFamily="34" charset="0"/>
                </a:rPr>
                <a:t>Q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84513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56" grpId="0"/>
      <p:bldP spid="57" grpId="0"/>
      <p:bldP spid="58" grpId="0"/>
      <p:bldP spid="59" grpId="0" animBg="1"/>
      <p:bldP spid="71" grpId="0"/>
      <p:bldP spid="72" grpId="0"/>
      <p:bldP spid="74" grpId="0"/>
    </p:bld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2673</TotalTime>
  <Words>656</Words>
  <Application>Microsoft Office PowerPoint</Application>
  <PresentationFormat>On-screen Show (16:9)</PresentationFormat>
  <Paragraphs>177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ThienIT</dc:creator>
  <cp:lastModifiedBy>Administrator</cp:lastModifiedBy>
  <cp:revision>370</cp:revision>
  <dcterms:created xsi:type="dcterms:W3CDTF">2020-08-19T08:40:40Z</dcterms:created>
  <dcterms:modified xsi:type="dcterms:W3CDTF">2022-09-21T06:40:54Z</dcterms:modified>
</cp:coreProperties>
</file>