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 id="2147483704" r:id="rId4"/>
  </p:sldMasterIdLst>
  <p:notesMasterIdLst>
    <p:notesMasterId r:id="rId29"/>
  </p:notesMasterIdLst>
  <p:sldIdLst>
    <p:sldId id="2639" r:id="rId5"/>
    <p:sldId id="471" r:id="rId6"/>
    <p:sldId id="488" r:id="rId7"/>
    <p:sldId id="481" r:id="rId8"/>
    <p:sldId id="489" r:id="rId9"/>
    <p:sldId id="490" r:id="rId10"/>
    <p:sldId id="514" r:id="rId11"/>
    <p:sldId id="484" r:id="rId12"/>
    <p:sldId id="470" r:id="rId13"/>
    <p:sldId id="493" r:id="rId14"/>
    <p:sldId id="2632" r:id="rId15"/>
    <p:sldId id="2633" r:id="rId16"/>
    <p:sldId id="2634" r:id="rId17"/>
    <p:sldId id="2635" r:id="rId18"/>
    <p:sldId id="2636" r:id="rId19"/>
    <p:sldId id="2637" r:id="rId20"/>
    <p:sldId id="510" r:id="rId21"/>
    <p:sldId id="336" r:id="rId22"/>
    <p:sldId id="337" r:id="rId23"/>
    <p:sldId id="338" r:id="rId24"/>
    <p:sldId id="339" r:id="rId25"/>
    <p:sldId id="261" r:id="rId26"/>
    <p:sldId id="340" r:id="rId27"/>
    <p:sldId id="5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958" autoAdjust="0"/>
  </p:normalViewPr>
  <p:slideViewPr>
    <p:cSldViewPr snapToGrid="0">
      <p:cViewPr varScale="1">
        <p:scale>
          <a:sx n="65" d="100"/>
          <a:sy n="65" d="100"/>
        </p:scale>
        <p:origin x="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26/9/2022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3457607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941345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8065602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4049232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84691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07157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9714879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5534735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0408467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3035178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2022/9/26</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81282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680812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029200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876123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578060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18362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617060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568793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390944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690094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527299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54830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13434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1541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26/9/2022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9A63BB99-19CA-4490-A151-3D99C7EAA9C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79104" y="424070"/>
            <a:ext cx="1062360" cy="1062360"/>
          </a:xfrm>
          <a:prstGeom prst="rect">
            <a:avLst/>
          </a:prstGeom>
        </p:spPr>
      </p:pic>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26/9/2022</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xmlns="" id="{A66DBCC0-FBEF-47A8-9596-5EAB2D89B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xmlns="" id="{C4EC7B27-34C6-4B3D-A547-1B43571529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EBC2761E-B67A-4620-8EDD-D2420991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44550653-224E-4ED7-820C-700FE3F25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BC000803-70AB-46D3-894B-5B75BEF728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256CEB39-D288-4E54-8528-92D72E5143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8860280E-06F1-4710-9084-45BBD605C1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xmlns="" id="{9068DB3D-A97F-4DBB-A8E7-5E475A0CB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6346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xmlns="" id="{5B658DDC-CEEE-428C-B1E7-0BA47C4C5B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05160" y="21343656"/>
            <a:ext cx="5350509" cy="5352445"/>
          </a:xfrm>
          <a:prstGeom prst="ellipse">
            <a:avLst/>
          </a:prstGeom>
          <a:ln>
            <a:noFill/>
          </a:ln>
          <a:effectLst>
            <a:softEdge rad="112500"/>
          </a:effectLst>
        </p:spPr>
      </p:pic>
      <p:pic>
        <p:nvPicPr>
          <p:cNvPr id="5" name="Picture 4">
            <a:extLst>
              <a:ext uri="{FF2B5EF4-FFF2-40B4-BE49-F238E27FC236}">
                <a16:creationId xmlns:a16="http://schemas.microsoft.com/office/drawing/2014/main" xmlns="" id="{58F6EB5E-7109-4C6F-9B13-53A115F0818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09925" y="-27437159"/>
            <a:ext cx="5350509" cy="5352445"/>
          </a:xfrm>
          <a:prstGeom prst="ellipse">
            <a:avLst/>
          </a:prstGeom>
          <a:ln>
            <a:noFill/>
          </a:ln>
          <a:effectLst>
            <a:softEdge rad="112500"/>
          </a:effectLst>
        </p:spPr>
      </p:pic>
      <p:pic>
        <p:nvPicPr>
          <p:cNvPr id="8" name="Picture 7">
            <a:extLst>
              <a:ext uri="{FF2B5EF4-FFF2-40B4-BE49-F238E27FC236}">
                <a16:creationId xmlns:a16="http://schemas.microsoft.com/office/drawing/2014/main" xmlns="" id="{175A733B-ABF1-4E26-9BF7-C5C21D0A170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2569" y="19912721"/>
            <a:ext cx="5350509" cy="5352445"/>
          </a:xfrm>
          <a:prstGeom prst="ellipse">
            <a:avLst/>
          </a:prstGeom>
          <a:ln>
            <a:noFill/>
          </a:ln>
          <a:effectLst>
            <a:softEdge rad="112500"/>
          </a:effectLst>
        </p:spPr>
      </p:pic>
      <p:pic>
        <p:nvPicPr>
          <p:cNvPr id="9" name="Picture 8">
            <a:extLst>
              <a:ext uri="{FF2B5EF4-FFF2-40B4-BE49-F238E27FC236}">
                <a16:creationId xmlns:a16="http://schemas.microsoft.com/office/drawing/2014/main" xmlns="" id="{0675480C-5A8B-4DFC-AB1A-B4252C34D9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0097" y="28283936"/>
            <a:ext cx="5350509" cy="5352445"/>
          </a:xfrm>
          <a:prstGeom prst="ellipse">
            <a:avLst/>
          </a:prstGeom>
          <a:ln>
            <a:noFill/>
          </a:ln>
          <a:effectLst>
            <a:softEdge rad="112500"/>
          </a:effectLst>
        </p:spPr>
      </p:pic>
      <p:pic>
        <p:nvPicPr>
          <p:cNvPr id="10" name="Picture 9">
            <a:extLst>
              <a:ext uri="{FF2B5EF4-FFF2-40B4-BE49-F238E27FC236}">
                <a16:creationId xmlns:a16="http://schemas.microsoft.com/office/drawing/2014/main" xmlns="" id="{2614998B-20F9-4935-BC17-9C25F5E60B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89085" y="-985142"/>
            <a:ext cx="5350509" cy="5352445"/>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9CAFDF7D-5E58-48F9-A4A8-0EA6CC0FC9A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79096" y="-27437158"/>
            <a:ext cx="5350509" cy="5352445"/>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5F6E37F5-D1E6-452D-B7CD-0B8C378758F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4149" y="-16104443"/>
            <a:ext cx="5350509" cy="5352445"/>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C51A8F9F-FD98-4A0B-9881-D54897D41BD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3883" y="27875829"/>
            <a:ext cx="5350509" cy="5352445"/>
          </a:xfrm>
          <a:prstGeom prst="ellipse">
            <a:avLst/>
          </a:prstGeom>
          <a:ln>
            <a:noFill/>
          </a:ln>
          <a:effectLst>
            <a:softEdge rad="112500"/>
          </a:effectLst>
        </p:spPr>
      </p:pic>
    </p:spTree>
    <p:extLst>
      <p:ext uri="{BB962C8B-B14F-4D97-AF65-F5344CB8AC3E}">
        <p14:creationId xmlns:p14="http://schemas.microsoft.com/office/powerpoint/2010/main" val="338857520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1.xml"/><Relationship Id="rId1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41.png"/><Relationship Id="rId12" Type="http://schemas.openxmlformats.org/officeDocument/2006/relationships/slide" Target="slide20.xml"/><Relationship Id="rId17" Type="http://schemas.openxmlformats.org/officeDocument/2006/relationships/image" Target="../media/image45.png"/><Relationship Id="rId2" Type="http://schemas.openxmlformats.org/officeDocument/2006/relationships/notesSlide" Target="../notesSlides/notesSlide16.xml"/><Relationship Id="rId16"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slide" Target="slide23.xml"/><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2.png"/><Relationship Id="rId14"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1.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5.wav"/><Relationship Id="rId7" Type="http://schemas.openxmlformats.org/officeDocument/2006/relationships/image" Target="../media/image16.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47.png"/><Relationship Id="rId4" Type="http://schemas.openxmlformats.org/officeDocument/2006/relationships/audio" Target="../media/media5.wav"/><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8.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9.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wav"/><Relationship Id="rId7" Type="http://schemas.openxmlformats.org/officeDocument/2006/relationships/image" Target="../media/image30.png"/><Relationship Id="rId12" Type="http://schemas.openxmlformats.org/officeDocument/2006/relationships/image" Target="../media/image48.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0.xml"/><Relationship Id="rId11" Type="http://schemas.openxmlformats.org/officeDocument/2006/relationships/slide" Target="slide19.xml"/><Relationship Id="rId5" Type="http://schemas.openxmlformats.org/officeDocument/2006/relationships/slideLayout" Target="../slideLayouts/slideLayout50.xml"/><Relationship Id="rId10" Type="http://schemas.openxmlformats.org/officeDocument/2006/relationships/image" Target="../media/image16.png"/><Relationship Id="rId4" Type="http://schemas.openxmlformats.org/officeDocument/2006/relationships/audio" Target="../media/media5.wav"/><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5.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slide" Target="slide8.xml"/><Relationship Id="rId5" Type="http://schemas.openxmlformats.org/officeDocument/2006/relationships/slide" Target="slide7.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5.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24.xml"/><Relationship Id="rId10" Type="http://schemas.openxmlformats.org/officeDocument/2006/relationships/image" Target="../media/image16.png"/><Relationship Id="rId4" Type="http://schemas.microsoft.com/office/2007/relationships/media" Target="../media/media3.mp3"/><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00391"/>
            <a:ext cx="12192000" cy="5170646"/>
          </a:xfrm>
          <a:prstGeom prst="rect">
            <a:avLst/>
          </a:prstGeom>
          <a:noFill/>
        </p:spPr>
        <p:txBody>
          <a:bodyPr wrap="square" rtlCol="0">
            <a:spAutoFit/>
          </a:bodyPr>
          <a:lstStyle/>
          <a:p>
            <a:pPr algn="ctr"/>
            <a:r>
              <a:rPr lang="en-US" sz="6600" b="1" dirty="0" smtClean="0">
                <a:solidFill>
                  <a:srgbClr val="FF0000"/>
                </a:solidFill>
                <a:latin typeface="Times New Roman" panose="02020603050405020304" pitchFamily="18" charset="0"/>
                <a:cs typeface="Times New Roman" panose="02020603050405020304" pitchFamily="18" charset="0"/>
              </a:rPr>
              <a:t>TRƯỜNG TIỂU HỌC ÁI MỘ A</a:t>
            </a:r>
          </a:p>
          <a:p>
            <a:pPr algn="ctr"/>
            <a:r>
              <a:rPr lang="en-US" sz="6600" b="1" dirty="0" smtClean="0">
                <a:solidFill>
                  <a:srgbClr val="FF0000"/>
                </a:solidFill>
                <a:latin typeface="Times New Roman" panose="02020603050405020304" pitchFamily="18" charset="0"/>
                <a:cs typeface="Times New Roman" panose="02020603050405020304" pitchFamily="18" charset="0"/>
              </a:rPr>
              <a:t>BÀI GIẢNG ĐIỆN TỬ LỚP 3</a:t>
            </a:r>
          </a:p>
          <a:p>
            <a:pPr algn="ctr"/>
            <a:r>
              <a:rPr lang="en-US" sz="6600" b="1" dirty="0" smtClean="0">
                <a:solidFill>
                  <a:srgbClr val="FF0000"/>
                </a:solidFill>
                <a:latin typeface="Times New Roman" panose="02020603050405020304" pitchFamily="18" charset="0"/>
                <a:cs typeface="Times New Roman" panose="02020603050405020304" pitchFamily="18" charset="0"/>
              </a:rPr>
              <a:t>MÔN: TOÁN</a:t>
            </a:r>
            <a:endParaRPr lang="en-US" sz="6600" b="1" dirty="0">
              <a:solidFill>
                <a:srgbClr val="FF0000"/>
              </a:solidFill>
              <a:latin typeface="Times New Roman" panose="02020603050405020304" pitchFamily="18" charset="0"/>
              <a:cs typeface="Times New Roman" panose="02020603050405020304" pitchFamily="18" charset="0"/>
            </a:endParaRPr>
          </a:p>
          <a:p>
            <a:pPr lvl="0" algn="ctr">
              <a:defRPr/>
            </a:pPr>
            <a:r>
              <a:rPr lang="en-US" sz="6600" b="1" dirty="0" smtClean="0">
                <a:solidFill>
                  <a:srgbClr val="0070C0"/>
                </a:solidFill>
                <a:latin typeface="Times New Roman" panose="02020603050405020304" pitchFamily="18" charset="0"/>
                <a:cs typeface="Times New Roman" panose="02020603050405020304" pitchFamily="18" charset="0"/>
              </a:rPr>
              <a:t>ÔN TẬP CÁC SỐ TRONG PHẠM VI 1000</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450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xmlns=""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xmlns=""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xmlns=""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Calibri"/>
              </a:rPr>
              <a:t>1</a:t>
            </a:r>
          </a:p>
        </p:txBody>
      </p:sp>
      <p:pic>
        <p:nvPicPr>
          <p:cNvPr id="11" name="Picture 10">
            <a:extLst>
              <a:ext uri="{FF2B5EF4-FFF2-40B4-BE49-F238E27FC236}">
                <a16:creationId xmlns:a16="http://schemas.microsoft.com/office/drawing/2014/main" xmlns=""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xmlns=""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xmlns=""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xmlns="" id="{CE0458FF-1485-4AC6-81AE-C9DA29221ED1}"/>
              </a:ext>
            </a:extLst>
          </p:cNvPr>
          <p:cNvSpPr txBox="1"/>
          <p:nvPr/>
        </p:nvSpPr>
        <p:spPr>
          <a:xfrm>
            <a:off x="1215483" y="3401597"/>
            <a:ext cx="3311912" cy="54367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xmlns=""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dirty="0">
                <a:latin typeface="Nunito black" pitchFamily="2" charset="0"/>
              </a:rPr>
              <a:t>100 + 20 = 120</a:t>
            </a:r>
          </a:p>
        </p:txBody>
      </p:sp>
      <p:sp>
        <p:nvSpPr>
          <p:cNvPr id="5" name="Rectangle: Rounded Corners 4">
            <a:extLst>
              <a:ext uri="{FF2B5EF4-FFF2-40B4-BE49-F238E27FC236}">
                <a16:creationId xmlns:a16="http://schemas.microsoft.com/office/drawing/2014/main" xmlns=""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120</a:t>
            </a:r>
          </a:p>
        </p:txBody>
      </p:sp>
      <p:sp>
        <p:nvSpPr>
          <p:cNvPr id="20" name="TextBox 19">
            <a:extLst>
              <a:ext uri="{FF2B5EF4-FFF2-40B4-BE49-F238E27FC236}">
                <a16:creationId xmlns:a16="http://schemas.microsoft.com/office/drawing/2014/main" xmlns=""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dirty="0">
                <a:latin typeface="Nunito black" pitchFamily="2" charset="0"/>
              </a:rPr>
              <a:t>200 + 40 = 240</a:t>
            </a:r>
          </a:p>
        </p:txBody>
      </p:sp>
      <p:sp>
        <p:nvSpPr>
          <p:cNvPr id="21" name="Rectangle: Rounded Corners 20">
            <a:extLst>
              <a:ext uri="{FF2B5EF4-FFF2-40B4-BE49-F238E27FC236}">
                <a16:creationId xmlns:a16="http://schemas.microsoft.com/office/drawing/2014/main" xmlns=""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240</a:t>
            </a:r>
          </a:p>
        </p:txBody>
      </p:sp>
      <p:sp>
        <p:nvSpPr>
          <p:cNvPr id="22" name="TextBox 21">
            <a:extLst>
              <a:ext uri="{FF2B5EF4-FFF2-40B4-BE49-F238E27FC236}">
                <a16:creationId xmlns:a16="http://schemas.microsoft.com/office/drawing/2014/main" xmlns=""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dirty="0">
                <a:latin typeface="Nunito black" pitchFamily="2" charset="0"/>
              </a:rPr>
              <a:t>200 + 30 + 8 = 238</a:t>
            </a:r>
          </a:p>
        </p:txBody>
      </p:sp>
      <p:sp>
        <p:nvSpPr>
          <p:cNvPr id="24" name="TextBox 23">
            <a:extLst>
              <a:ext uri="{FF2B5EF4-FFF2-40B4-BE49-F238E27FC236}">
                <a16:creationId xmlns:a16="http://schemas.microsoft.com/office/drawing/2014/main" xmlns=""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dirty="0">
                <a:latin typeface="Nunito black" pitchFamily="2" charset="0"/>
              </a:rPr>
              <a:t>500 + 30 + 4 = 534</a:t>
            </a:r>
          </a:p>
        </p:txBody>
      </p:sp>
      <p:sp>
        <p:nvSpPr>
          <p:cNvPr id="25" name="Rectangle: Rounded Corners 24">
            <a:extLst>
              <a:ext uri="{FF2B5EF4-FFF2-40B4-BE49-F238E27FC236}">
                <a16:creationId xmlns:a16="http://schemas.microsoft.com/office/drawing/2014/main" xmlns=""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534</a:t>
            </a:r>
          </a:p>
        </p:txBody>
      </p:sp>
      <p:pic>
        <p:nvPicPr>
          <p:cNvPr id="7" name="Picture 6">
            <a:extLst>
              <a:ext uri="{FF2B5EF4-FFF2-40B4-BE49-F238E27FC236}">
                <a16:creationId xmlns:a16="http://schemas.microsoft.com/office/drawing/2014/main" xmlns=""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xmlns=""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238</a:t>
            </a:r>
          </a:p>
        </p:txBody>
      </p:sp>
      <p:grpSp>
        <p:nvGrpSpPr>
          <p:cNvPr id="27" name="Group 26">
            <a:extLst>
              <a:ext uri="{FF2B5EF4-FFF2-40B4-BE49-F238E27FC236}">
                <a16:creationId xmlns:a16="http://schemas.microsoft.com/office/drawing/2014/main" xmlns=""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xmlns=""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grpSp>
          <p:nvGrpSpPr>
            <p:cNvPr id="29" name="Group 28">
              <a:extLst>
                <a:ext uri="{FF2B5EF4-FFF2-40B4-BE49-F238E27FC236}">
                  <a16:creationId xmlns:a16="http://schemas.microsoft.com/office/drawing/2014/main" xmlns=""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xmlns="" id="{28CDB388-6C01-4344-A7E1-9697E6DE13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xmlns=""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kern="1200" dirty="0">
                    <a:solidFill>
                      <a:srgbClr val="DB9231"/>
                    </a:solidFill>
                    <a:latin typeface="Nunito black" pitchFamily="2" charset="0"/>
                  </a:rPr>
                  <a:t>THẢO LUẬN</a:t>
                </a:r>
                <a:br>
                  <a:rPr lang="en-US" sz="2400" kern="1200" dirty="0">
                    <a:solidFill>
                      <a:srgbClr val="DB9231"/>
                    </a:solidFill>
                    <a:latin typeface="Nunito black" pitchFamily="2" charset="0"/>
                  </a:rPr>
                </a:br>
                <a:r>
                  <a:rPr lang="en-US" sz="2400" kern="1200" dirty="0">
                    <a:solidFill>
                      <a:srgbClr val="DB9231"/>
                    </a:solidFill>
                    <a:latin typeface="Nunito black" pitchFamily="2"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xmlns=""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Box 5">
            <a:extLst>
              <a:ext uri="{FF2B5EF4-FFF2-40B4-BE49-F238E27FC236}">
                <a16:creationId xmlns:a16="http://schemas.microsoft.com/office/drawing/2014/main" xmlns=""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dirty="0">
                <a:latin typeface="Nunito black" pitchFamily="2" charset="0"/>
              </a:rPr>
              <a:t>b)</a:t>
            </a:r>
          </a:p>
        </p:txBody>
      </p:sp>
      <p:pic>
        <p:nvPicPr>
          <p:cNvPr id="13" name="Picture 12">
            <a:extLst>
              <a:ext uri="{FF2B5EF4-FFF2-40B4-BE49-F238E27FC236}">
                <a16:creationId xmlns:a16="http://schemas.microsoft.com/office/drawing/2014/main" xmlns=""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xmlns=""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461</a:t>
            </a:r>
          </a:p>
        </p:txBody>
      </p:sp>
      <p:sp>
        <p:nvSpPr>
          <p:cNvPr id="33" name="Rectangle: Rounded Corners 32">
            <a:extLst>
              <a:ext uri="{FF2B5EF4-FFF2-40B4-BE49-F238E27FC236}">
                <a16:creationId xmlns:a16="http://schemas.microsoft.com/office/drawing/2014/main" xmlns=""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465</a:t>
            </a:r>
          </a:p>
        </p:txBody>
      </p:sp>
      <p:sp>
        <p:nvSpPr>
          <p:cNvPr id="36" name="Rectangle: Rounded Corners 35">
            <a:extLst>
              <a:ext uri="{FF2B5EF4-FFF2-40B4-BE49-F238E27FC236}">
                <a16:creationId xmlns:a16="http://schemas.microsoft.com/office/drawing/2014/main" xmlns=""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482</a:t>
            </a:r>
          </a:p>
        </p:txBody>
      </p:sp>
      <p:sp>
        <p:nvSpPr>
          <p:cNvPr id="37" name="Rectangle: Rounded Corners 36">
            <a:extLst>
              <a:ext uri="{FF2B5EF4-FFF2-40B4-BE49-F238E27FC236}">
                <a16:creationId xmlns:a16="http://schemas.microsoft.com/office/drawing/2014/main" xmlns=""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rgbClr val="FF0000"/>
                </a:solidFill>
                <a:latin typeface="Nunito black" pitchFamily="2" charset="0"/>
              </a:rPr>
              <a:t>495</a:t>
            </a:r>
          </a:p>
        </p:txBody>
      </p:sp>
      <p:sp>
        <p:nvSpPr>
          <p:cNvPr id="38" name="TextBox 37">
            <a:extLst>
              <a:ext uri="{FF2B5EF4-FFF2-40B4-BE49-F238E27FC236}">
                <a16:creationId xmlns:a16="http://schemas.microsoft.com/office/drawing/2014/main" xmlns=""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dirty="0">
                <a:latin typeface="Nunito black" pitchFamily="2" charset="0"/>
              </a:rPr>
              <a:t>c)</a:t>
            </a:r>
          </a:p>
        </p:txBody>
      </p:sp>
      <p:grpSp>
        <p:nvGrpSpPr>
          <p:cNvPr id="18" name="Group 17">
            <a:extLst>
              <a:ext uri="{FF2B5EF4-FFF2-40B4-BE49-F238E27FC236}">
                <a16:creationId xmlns:a16="http://schemas.microsoft.com/office/drawing/2014/main" xmlns=""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xmlns=""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dirty="0">
                  <a:effectLst/>
                  <a:latin typeface="Nunito black" pitchFamily="2" charset="0"/>
                  <a:ea typeface="Calibri" panose="020F0502020204030204" pitchFamily="34" charset="0"/>
                </a:rPr>
                <a:t>Số liền trước của số 470 là        . Số liền sau của số 489 là         .</a:t>
              </a:r>
              <a:endParaRPr lang="en-US" sz="2800" dirty="0">
                <a:latin typeface="Nunito black" pitchFamily="2" charset="0"/>
              </a:endParaRPr>
            </a:p>
          </p:txBody>
        </p:sp>
        <p:sp>
          <p:nvSpPr>
            <p:cNvPr id="39" name="Rectangle: Rounded Corners 38">
              <a:extLst>
                <a:ext uri="{FF2B5EF4-FFF2-40B4-BE49-F238E27FC236}">
                  <a16:creationId xmlns:a16="http://schemas.microsoft.com/office/drawing/2014/main" xmlns=""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sp>
          <p:nvSpPr>
            <p:cNvPr id="40" name="Rectangle: Rounded Corners 39">
              <a:extLst>
                <a:ext uri="{FF2B5EF4-FFF2-40B4-BE49-F238E27FC236}">
                  <a16:creationId xmlns:a16="http://schemas.microsoft.com/office/drawing/2014/main" xmlns=""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grpSp>
      <p:sp>
        <p:nvSpPr>
          <p:cNvPr id="46" name="Rectangle: Rounded Corners 45">
            <a:extLst>
              <a:ext uri="{FF2B5EF4-FFF2-40B4-BE49-F238E27FC236}">
                <a16:creationId xmlns:a16="http://schemas.microsoft.com/office/drawing/2014/main" xmlns=""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469</a:t>
            </a:r>
          </a:p>
        </p:txBody>
      </p:sp>
      <p:sp>
        <p:nvSpPr>
          <p:cNvPr id="47" name="Rectangle: Rounded Corners 46">
            <a:extLst>
              <a:ext uri="{FF2B5EF4-FFF2-40B4-BE49-F238E27FC236}">
                <a16:creationId xmlns:a16="http://schemas.microsoft.com/office/drawing/2014/main" xmlns=""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xmlns=""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8" name="TextBox 37">
            <a:extLst>
              <a:ext uri="{FF2B5EF4-FFF2-40B4-BE49-F238E27FC236}">
                <a16:creationId xmlns:a16="http://schemas.microsoft.com/office/drawing/2014/main" xmlns=""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unito black" pitchFamily="2" charset="0"/>
                <a:ea typeface="+mn-ea"/>
                <a:cs typeface="+mn-cs"/>
              </a:rPr>
              <a:t>d)</a:t>
            </a:r>
          </a:p>
        </p:txBody>
      </p:sp>
      <p:grpSp>
        <p:nvGrpSpPr>
          <p:cNvPr id="18" name="Group 17">
            <a:extLst>
              <a:ext uri="{FF2B5EF4-FFF2-40B4-BE49-F238E27FC236}">
                <a16:creationId xmlns:a16="http://schemas.microsoft.com/office/drawing/2014/main" xmlns="" id="{E6BA8F26-53FC-4054-9318-F0B74A45EE20}"/>
              </a:ext>
            </a:extLst>
          </p:cNvPr>
          <p:cNvGrpSpPr/>
          <p:nvPr/>
        </p:nvGrpSpPr>
        <p:grpSpPr>
          <a:xfrm>
            <a:off x="162560" y="2364100"/>
            <a:ext cx="11866880" cy="1064900"/>
            <a:chOff x="271345" y="4026093"/>
            <a:chExt cx="11015462" cy="1064900"/>
          </a:xfrm>
        </p:grpSpPr>
        <p:sp>
          <p:nvSpPr>
            <p:cNvPr id="17" name="TextBox 16">
              <a:extLst>
                <a:ext uri="{FF2B5EF4-FFF2-40B4-BE49-F238E27FC236}">
                  <a16:creationId xmlns:a16="http://schemas.microsoft.com/office/drawing/2014/main" xmlns=""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Nunito black" pitchFamily="2" charset="0"/>
                  <a:ea typeface="Calibri" panose="020F0502020204030204" pitchFamily="34" charset="0"/>
                  <a:cs typeface="+mn-cs"/>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39" name="Rectangle: Rounded Corners 38">
              <a:extLst>
                <a:ext uri="{FF2B5EF4-FFF2-40B4-BE49-F238E27FC236}">
                  <a16:creationId xmlns:a16="http://schemas.microsoft.com/office/drawing/2014/main" xmlns="" id="{7E44A1A9-6CA1-4BDC-844D-6C426C16F803}"/>
                </a:ext>
              </a:extLst>
            </p:cNvPr>
            <p:cNvSpPr/>
            <p:nvPr/>
          </p:nvSpPr>
          <p:spPr>
            <a:xfrm>
              <a:off x="1802972" y="402609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40" name="Rectangle: Rounded Corners 39">
              <a:extLst>
                <a:ext uri="{FF2B5EF4-FFF2-40B4-BE49-F238E27FC236}">
                  <a16:creationId xmlns:a16="http://schemas.microsoft.com/office/drawing/2014/main" xmlns="" id="{F8944E35-04A0-4B6D-90AA-DFCAF2AE0EDF}"/>
                </a:ext>
              </a:extLst>
            </p:cNvPr>
            <p:cNvSpPr/>
            <p:nvPr/>
          </p:nvSpPr>
          <p:spPr>
            <a:xfrm>
              <a:off x="3433580" y="4026094"/>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19" name="Rectangle: Rounded Corners 18">
              <a:extLst>
                <a:ext uri="{FF2B5EF4-FFF2-40B4-BE49-F238E27FC236}">
                  <a16:creationId xmlns:a16="http://schemas.microsoft.com/office/drawing/2014/main" xmlns="" id="{6B5CF64A-6E92-4898-9423-6A7A4720524B}"/>
                </a:ext>
              </a:extLst>
            </p:cNvPr>
            <p:cNvSpPr/>
            <p:nvPr/>
          </p:nvSpPr>
          <p:spPr>
            <a:xfrm>
              <a:off x="4933137"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0" name="Rectangle: Rounded Corners 19">
              <a:extLst>
                <a:ext uri="{FF2B5EF4-FFF2-40B4-BE49-F238E27FC236}">
                  <a16:creationId xmlns:a16="http://schemas.microsoft.com/office/drawing/2014/main" xmlns="" id="{429D408E-B879-4C80-BC12-D25AE91E1F31}"/>
                </a:ext>
              </a:extLst>
            </p:cNvPr>
            <p:cNvSpPr/>
            <p:nvPr/>
          </p:nvSpPr>
          <p:spPr>
            <a:xfrm>
              <a:off x="8673653" y="40260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4" name="Rectangle: Rounded Corners 23">
              <a:extLst>
                <a:ext uri="{FF2B5EF4-FFF2-40B4-BE49-F238E27FC236}">
                  <a16:creationId xmlns:a16="http://schemas.microsoft.com/office/drawing/2014/main" xmlns="" id="{0F7AD723-C681-4E1F-8B1D-C85197B6E887}"/>
                </a:ext>
              </a:extLst>
            </p:cNvPr>
            <p:cNvSpPr/>
            <p:nvPr/>
          </p:nvSpPr>
          <p:spPr>
            <a:xfrm>
              <a:off x="975518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5" name="Rectangle: Rounded Corners 24">
              <a:extLst>
                <a:ext uri="{FF2B5EF4-FFF2-40B4-BE49-F238E27FC236}">
                  <a16:creationId xmlns:a16="http://schemas.microsoft.com/office/drawing/2014/main" xmlns="" id="{45E921A3-8E2B-483B-9602-5F358F1E5C3B}"/>
                </a:ext>
              </a:extLst>
            </p:cNvPr>
            <p:cNvSpPr/>
            <p:nvPr/>
          </p:nvSpPr>
          <p:spPr>
            <a:xfrm>
              <a:off x="1066056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sp>
        <p:nvSpPr>
          <p:cNvPr id="26" name="Rectangle: Rounded Corners 25">
            <a:extLst>
              <a:ext uri="{FF2B5EF4-FFF2-40B4-BE49-F238E27FC236}">
                <a16:creationId xmlns:a16="http://schemas.microsoft.com/office/drawing/2014/main" xmlns="" id="{7BFC098E-4F30-4AC2-B181-C356EFFB431C}"/>
              </a:ext>
            </a:extLst>
          </p:cNvPr>
          <p:cNvSpPr/>
          <p:nvPr/>
        </p:nvSpPr>
        <p:spPr>
          <a:xfrm>
            <a:off x="1812570" y="2364099"/>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27" name="Rectangle: Rounded Corners 26">
            <a:extLst>
              <a:ext uri="{FF2B5EF4-FFF2-40B4-BE49-F238E27FC236}">
                <a16:creationId xmlns:a16="http://schemas.microsoft.com/office/drawing/2014/main" xmlns="" id="{A5071E38-0C83-4508-8ECF-89514EA33AC5}"/>
              </a:ext>
            </a:extLst>
          </p:cNvPr>
          <p:cNvSpPr/>
          <p:nvPr/>
        </p:nvSpPr>
        <p:spPr>
          <a:xfrm>
            <a:off x="3562401" y="2364099"/>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1</a:t>
            </a:r>
          </a:p>
        </p:txBody>
      </p:sp>
      <p:sp>
        <p:nvSpPr>
          <p:cNvPr id="28" name="Rectangle: Rounded Corners 27">
            <a:extLst>
              <a:ext uri="{FF2B5EF4-FFF2-40B4-BE49-F238E27FC236}">
                <a16:creationId xmlns:a16="http://schemas.microsoft.com/office/drawing/2014/main" xmlns="" id="{E59B211A-BC4B-4EBA-91EA-1F31B81654B5}"/>
              </a:ext>
            </a:extLst>
          </p:cNvPr>
          <p:cNvSpPr/>
          <p:nvPr/>
        </p:nvSpPr>
        <p:spPr>
          <a:xfrm>
            <a:off x="5165307" y="2364099"/>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5</a:t>
            </a:r>
          </a:p>
        </p:txBody>
      </p:sp>
      <p:sp>
        <p:nvSpPr>
          <p:cNvPr id="29" name="Rectangle: Rounded Corners 28">
            <a:extLst>
              <a:ext uri="{FF2B5EF4-FFF2-40B4-BE49-F238E27FC236}">
                <a16:creationId xmlns:a16="http://schemas.microsoft.com/office/drawing/2014/main" xmlns="" id="{7D229BFE-E5AE-4A81-A2CB-C7A2366D83CB}"/>
              </a:ext>
            </a:extLst>
          </p:cNvPr>
          <p:cNvSpPr/>
          <p:nvPr/>
        </p:nvSpPr>
        <p:spPr>
          <a:xfrm>
            <a:off x="9214307" y="2371078"/>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30" name="Rectangle: Rounded Corners 29">
            <a:extLst>
              <a:ext uri="{FF2B5EF4-FFF2-40B4-BE49-F238E27FC236}">
                <a16:creationId xmlns:a16="http://schemas.microsoft.com/office/drawing/2014/main" xmlns="" id="{14AFB241-92B0-4E0A-9866-B79C5E7D8D28}"/>
              </a:ext>
            </a:extLst>
          </p:cNvPr>
          <p:cNvSpPr/>
          <p:nvPr/>
        </p:nvSpPr>
        <p:spPr>
          <a:xfrm>
            <a:off x="10379428"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10</a:t>
            </a:r>
          </a:p>
        </p:txBody>
      </p:sp>
      <p:sp>
        <p:nvSpPr>
          <p:cNvPr id="31" name="Rectangle: Rounded Corners 30">
            <a:extLst>
              <a:ext uri="{FF2B5EF4-FFF2-40B4-BE49-F238E27FC236}">
                <a16:creationId xmlns:a16="http://schemas.microsoft.com/office/drawing/2014/main" xmlns="" id="{2C985304-53D7-4B5E-837C-64F5055E1282}"/>
              </a:ext>
            </a:extLst>
          </p:cNvPr>
          <p:cNvSpPr/>
          <p:nvPr/>
        </p:nvSpPr>
        <p:spPr>
          <a:xfrm>
            <a:off x="11355007"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xmlns=""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8" name="Picture 7">
            <a:extLst>
              <a:ext uri="{FF2B5EF4-FFF2-40B4-BE49-F238E27FC236}">
                <a16:creationId xmlns:a16="http://schemas.microsoft.com/office/drawing/2014/main" xmlns=""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xmlns=""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dirty="0">
                <a:latin typeface="Nunito black" pitchFamily="2" charset="0"/>
              </a:rPr>
              <a:t>a) Nêu tên bạn thu gom được nhiều vỏ chai nhựa nhất.</a:t>
            </a:r>
          </a:p>
          <a:p>
            <a:pPr algn="just"/>
            <a:r>
              <a:rPr lang="vi-VN" sz="2800" dirty="0">
                <a:latin typeface="Nunito black" pitchFamily="2"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xmlns=""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dirty="0">
                <a:latin typeface="Nunito black" pitchFamily="2" charset="0"/>
              </a:rPr>
              <a:t>a. B</a:t>
            </a:r>
            <a:r>
              <a:rPr lang="vi-VN" sz="2800" dirty="0">
                <a:latin typeface="Nunito black" pitchFamily="2" charset="0"/>
              </a:rPr>
              <a:t>ạn thu gom được nhiều vỏ chai nhựa nhất là bạn</a:t>
            </a:r>
            <a:r>
              <a:rPr lang="en-US" sz="2800" dirty="0">
                <a:latin typeface="Nunito black" pitchFamily="2" charset="0"/>
              </a:rPr>
              <a:t>: </a:t>
            </a:r>
            <a:r>
              <a:rPr lang="en-US" sz="2800" dirty="0" err="1">
                <a:latin typeface="Nunito black" pitchFamily="2" charset="0"/>
              </a:rPr>
              <a:t>Hương</a:t>
            </a:r>
            <a:endParaRPr lang="en-US" sz="2800" dirty="0">
              <a:latin typeface="Nunito black" pitchFamily="2" charset="0"/>
            </a:endParaRPr>
          </a:p>
        </p:txBody>
      </p:sp>
      <p:sp>
        <p:nvSpPr>
          <p:cNvPr id="16" name="Oval 15">
            <a:extLst>
              <a:ext uri="{FF2B5EF4-FFF2-40B4-BE49-F238E27FC236}">
                <a16:creationId xmlns:a16="http://schemas.microsoft.com/office/drawing/2014/main" xmlns=""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xmlns=""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dirty="0">
                <a:latin typeface="Nunito black" pitchFamily="2" charset="0"/>
              </a:rPr>
              <a:t>Các bạn thu gom số lượng vỏ chai nhựa từ nhiều đến ít là:</a:t>
            </a:r>
            <a:endParaRPr lang="en-US" sz="2800" dirty="0">
              <a:latin typeface="Nunito black" pitchFamily="2" charset="0"/>
            </a:endParaRPr>
          </a:p>
        </p:txBody>
      </p:sp>
      <p:sp>
        <p:nvSpPr>
          <p:cNvPr id="33" name="TextBox 32">
            <a:extLst>
              <a:ext uri="{FF2B5EF4-FFF2-40B4-BE49-F238E27FC236}">
                <a16:creationId xmlns:a16="http://schemas.microsoft.com/office/drawing/2014/main" xmlns=""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dirty="0">
                <a:solidFill>
                  <a:srgbClr val="FF0000"/>
                </a:solidFill>
                <a:latin typeface="Nunito black" pitchFamily="2"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xmlns=""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 name="TextBox 2">
            <a:extLst>
              <a:ext uri="{FF2B5EF4-FFF2-40B4-BE49-F238E27FC236}">
                <a16:creationId xmlns:a16="http://schemas.microsoft.com/office/drawing/2014/main" xmlns="" id="{D6F5ED53-00BF-478D-9B75-1BBF80EBFC5F}"/>
              </a:ext>
            </a:extLst>
          </p:cNvPr>
          <p:cNvSpPr txBox="1"/>
          <p:nvPr/>
        </p:nvSpPr>
        <p:spPr>
          <a:xfrm>
            <a:off x="965200" y="1047668"/>
            <a:ext cx="10759440" cy="523220"/>
          </a:xfrm>
          <a:prstGeom prst="rect">
            <a:avLst/>
          </a:prstGeom>
          <a:noFill/>
        </p:spPr>
        <p:txBody>
          <a:bodyPr wrap="square" rtlCol="0">
            <a:spAutoFit/>
          </a:bodyPr>
          <a:lstStyle/>
          <a:p>
            <a:r>
              <a:rPr lang="vi-VN" sz="2800" dirty="0">
                <a:latin typeface="Nunito black" pitchFamily="2" charset="0"/>
              </a:rPr>
              <a:t>a) Em hãy ước lượng số con ong, số bông hoa trong hình sau:</a:t>
            </a:r>
          </a:p>
        </p:txBody>
      </p:sp>
      <p:pic>
        <p:nvPicPr>
          <p:cNvPr id="5" name="Picture 4">
            <a:extLst>
              <a:ext uri="{FF2B5EF4-FFF2-40B4-BE49-F238E27FC236}">
                <a16:creationId xmlns:a16="http://schemas.microsoft.com/office/drawing/2014/main" xmlns=""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xmlns=""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30 con </a:t>
            </a:r>
            <a:r>
              <a:rPr lang="en-US" sz="3200" dirty="0" err="1">
                <a:latin typeface="Nunito black" pitchFamily="2" charset="0"/>
              </a:rPr>
              <a:t>ong</a:t>
            </a:r>
            <a:r>
              <a:rPr lang="en-US" sz="3200" dirty="0">
                <a:latin typeface="Nunito black" pitchFamily="2" charset="0"/>
              </a:rPr>
              <a:t>.</a:t>
            </a:r>
          </a:p>
        </p:txBody>
      </p:sp>
      <p:sp>
        <p:nvSpPr>
          <p:cNvPr id="15" name="TextBox 14">
            <a:extLst>
              <a:ext uri="{FF2B5EF4-FFF2-40B4-BE49-F238E27FC236}">
                <a16:creationId xmlns:a16="http://schemas.microsoft.com/office/drawing/2014/main" xmlns=""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23 </a:t>
            </a:r>
            <a:r>
              <a:rPr lang="en-US" sz="3200" dirty="0" err="1">
                <a:latin typeface="Nunito black" pitchFamily="2" charset="0"/>
              </a:rPr>
              <a:t>bông</a:t>
            </a:r>
            <a:r>
              <a:rPr lang="en-US" sz="3200" dirty="0">
                <a:latin typeface="Nunito black" pitchFamily="2" charset="0"/>
              </a:rPr>
              <a:t> </a:t>
            </a:r>
            <a:r>
              <a:rPr lang="en-US" sz="3200" dirty="0" err="1">
                <a:latin typeface="Nunito black" pitchFamily="2" charset="0"/>
              </a:rPr>
              <a:t>hoa</a:t>
            </a:r>
            <a:endParaRPr lang="en-US" sz="3200" dirty="0">
              <a:latin typeface="Nunito black" pitchFamily="2" charset="0"/>
            </a:endParaRPr>
          </a:p>
        </p:txBody>
      </p:sp>
      <p:sp>
        <p:nvSpPr>
          <p:cNvPr id="17" name="TextBox 16">
            <a:extLst>
              <a:ext uri="{FF2B5EF4-FFF2-40B4-BE49-F238E27FC236}">
                <a16:creationId xmlns:a16="http://schemas.microsoft.com/office/drawing/2014/main" xmlns=""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dirty="0">
                <a:latin typeface="Nunito black" pitchFamily="2" charset="0"/>
              </a:rPr>
              <a:t>b) Em hãy đếm số con ong, số bông hoa ở hình trên để kiểm tra lại.</a:t>
            </a:r>
          </a:p>
        </p:txBody>
      </p:sp>
      <p:sp>
        <p:nvSpPr>
          <p:cNvPr id="18" name="TextBox 17">
            <a:extLst>
              <a:ext uri="{FF2B5EF4-FFF2-40B4-BE49-F238E27FC236}">
                <a16:creationId xmlns:a16="http://schemas.microsoft.com/office/drawing/2014/main" xmlns=""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dirty="0">
                <a:solidFill>
                  <a:srgbClr val="FF0000"/>
                </a:solidFill>
                <a:latin typeface="Nunito black" pitchFamily="2"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xmlns=""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3</a:t>
            </a:r>
          </a:p>
        </p:txBody>
      </p:sp>
      <p:pic>
        <p:nvPicPr>
          <p:cNvPr id="4" name="Picture 3">
            <a:extLst>
              <a:ext uri="{FF2B5EF4-FFF2-40B4-BE49-F238E27FC236}">
                <a16:creationId xmlns:a16="http://schemas.microsoft.com/office/drawing/2014/main" xmlns=""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xmlns=""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dirty="0" err="1">
                <a:solidFill>
                  <a:srgbClr val="002060"/>
                </a:solidFill>
                <a:latin typeface="Nunito black" pitchFamily="2" charset="0"/>
              </a:rPr>
              <a:t>Bước</a:t>
            </a:r>
            <a:r>
              <a:rPr lang="en-US" sz="2800" dirty="0">
                <a:solidFill>
                  <a:srgbClr val="002060"/>
                </a:solidFill>
                <a:latin typeface="Nunito black" pitchFamily="2" charset="0"/>
              </a:rPr>
              <a:t> 1. </a:t>
            </a:r>
            <a:r>
              <a:rPr lang="en-US" sz="2800" dirty="0" err="1">
                <a:solidFill>
                  <a:srgbClr val="002060"/>
                </a:solidFill>
                <a:latin typeface="Nunito black" pitchFamily="2" charset="0"/>
              </a:rPr>
              <a:t>Bố</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Ngọc</a:t>
            </a:r>
            <a:r>
              <a:rPr lang="en-US" sz="2800" dirty="0">
                <a:solidFill>
                  <a:srgbClr val="002060"/>
                </a:solidFill>
                <a:latin typeface="Nunito black" pitchFamily="2" charset="0"/>
              </a:rPr>
              <a:t> </a:t>
            </a:r>
            <a:r>
              <a:rPr lang="en-US" sz="2800" dirty="0" err="1">
                <a:solidFill>
                  <a:srgbClr val="002060"/>
                </a:solidFill>
                <a:latin typeface="Nunito black" pitchFamily="2" charset="0"/>
              </a:rPr>
              <a:t>kiểm</a:t>
            </a:r>
            <a:r>
              <a:rPr lang="en-US" sz="2800" dirty="0">
                <a:solidFill>
                  <a:srgbClr val="002060"/>
                </a:solidFill>
                <a:latin typeface="Nunito black" pitchFamily="2" charset="0"/>
              </a:rPr>
              <a:t> </a:t>
            </a:r>
            <a:r>
              <a:rPr lang="en-US" sz="2800" dirty="0" err="1">
                <a:solidFill>
                  <a:srgbClr val="002060"/>
                </a:solidFill>
                <a:latin typeface="Nunito black" pitchFamily="2" charset="0"/>
              </a:rPr>
              <a:t>tra</a:t>
            </a:r>
            <a:r>
              <a:rPr lang="en-US" sz="2800" dirty="0">
                <a:solidFill>
                  <a:srgbClr val="002060"/>
                </a:solidFill>
                <a:latin typeface="Nunito black" pitchFamily="2" charset="0"/>
              </a:rPr>
              <a:t> </a:t>
            </a:r>
            <a:r>
              <a:rPr lang="en-US" sz="2800" dirty="0" err="1">
                <a:solidFill>
                  <a:srgbClr val="002060"/>
                </a:solidFill>
                <a:latin typeface="Nunito black" pitchFamily="2" charset="0"/>
              </a:rPr>
              <a:t>lại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a:t>
            </a:r>
            <a:r>
              <a:rPr lang="en-US" sz="2800" dirty="0" err="1">
                <a:solidFill>
                  <a:srgbClr val="002060"/>
                </a:solidFill>
                <a:latin typeface="Nunito black" pitchFamily="2" charset="0"/>
              </a:rPr>
              <a:t>ghế</a:t>
            </a:r>
            <a:r>
              <a:rPr lang="en-US" sz="2800" dirty="0">
                <a:solidFill>
                  <a:srgbClr val="002060"/>
                </a:solidFill>
                <a:latin typeface="Nunito black" pitchFamily="2" charset="0"/>
              </a:rPr>
              <a:t> </a:t>
            </a:r>
            <a:r>
              <a:rPr lang="en-US" sz="2800" dirty="0" err="1">
                <a:solidFill>
                  <a:srgbClr val="002060"/>
                </a:solidFill>
                <a:latin typeface="Nunito black" pitchFamily="2" charset="0"/>
              </a:rPr>
              <a:t>ngồi</a:t>
            </a:r>
            <a:r>
              <a:rPr lang="en-US" sz="2800" dirty="0">
                <a:solidFill>
                  <a:srgbClr val="002060"/>
                </a:solidFill>
                <a:latin typeface="Nunito black" pitchFamily="2" charset="0"/>
              </a:rPr>
              <a:t> </a:t>
            </a:r>
            <a:r>
              <a:rPr lang="en-US" sz="2800" dirty="0" err="1">
                <a:solidFill>
                  <a:srgbClr val="002060"/>
                </a:solidFill>
                <a:latin typeface="Nunito black" pitchFamily="2" charset="0"/>
              </a:rPr>
              <a:t>của</a:t>
            </a:r>
            <a:r>
              <a:rPr lang="en-US" sz="2800" dirty="0">
                <a:solidFill>
                  <a:srgbClr val="002060"/>
                </a:solidFill>
                <a:latin typeface="Nunito black" pitchFamily="2" charset="0"/>
              </a:rPr>
              <a:t> </a:t>
            </a:r>
            <a:r>
              <a:rPr lang="en-US" sz="2800" dirty="0" err="1">
                <a:solidFill>
                  <a:srgbClr val="002060"/>
                </a:solidFill>
                <a:latin typeface="Nunito black" pitchFamily="2" charset="0"/>
              </a:rPr>
              <a:t>mình</a:t>
            </a:r>
            <a:r>
              <a:rPr lang="en-US" sz="2800" dirty="0">
                <a:solidFill>
                  <a:srgbClr val="002060"/>
                </a:solidFill>
                <a:latin typeface="Nunito black" pitchFamily="2" charset="0"/>
              </a:rPr>
              <a:t>.</a:t>
            </a:r>
          </a:p>
        </p:txBody>
      </p:sp>
      <p:sp>
        <p:nvSpPr>
          <p:cNvPr id="23" name="TextBox 22">
            <a:extLst>
              <a:ext uri="{FF2B5EF4-FFF2-40B4-BE49-F238E27FC236}">
                <a16:creationId xmlns:a16="http://schemas.microsoft.com/office/drawing/2014/main" xmlns=""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2. Tiến tới ghế đầu tiên của dãy đầu tiên, kiểm tra số của chiếc ghế đó, số 231 -&gt; Tìm được ghế của bố.</a:t>
            </a:r>
            <a:endParaRPr lang="en-US" sz="2800" dirty="0">
              <a:solidFill>
                <a:srgbClr val="002060"/>
              </a:solidFill>
              <a:latin typeface="Nunito black" pitchFamily="2" charset="0"/>
            </a:endParaRPr>
          </a:p>
        </p:txBody>
      </p:sp>
      <p:sp>
        <p:nvSpPr>
          <p:cNvPr id="32" name="TextBox 31">
            <a:extLst>
              <a:ext uri="{FF2B5EF4-FFF2-40B4-BE49-F238E27FC236}">
                <a16:creationId xmlns:a16="http://schemas.microsoft.com/office/drawing/2014/main" xmlns=""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dirty="0">
                <a:solidFill>
                  <a:srgbClr val="002060"/>
                </a:solidFill>
                <a:latin typeface="Nunito black" pitchFamily="2" charset="0"/>
              </a:rPr>
              <a:t>B</a:t>
            </a:r>
            <a:r>
              <a:rPr lang="en-US" sz="2800" dirty="0" err="1">
                <a:solidFill>
                  <a:srgbClr val="002060"/>
                </a:solidFill>
                <a:latin typeface="Nunito black" pitchFamily="2" charset="0"/>
              </a:rPr>
              <a:t>ước</a:t>
            </a:r>
            <a:r>
              <a:rPr lang="en-US" sz="2800" dirty="0">
                <a:solidFill>
                  <a:srgbClr val="002060"/>
                </a:solidFill>
                <a:latin typeface="Nunito black" pitchFamily="2" charset="0"/>
              </a:rPr>
              <a:t> </a:t>
            </a:r>
            <a:r>
              <a:rPr lang="vi-VN" sz="2800" dirty="0">
                <a:solidFill>
                  <a:srgbClr val="002060"/>
                </a:solidFill>
                <a:latin typeface="Nunito black" pitchFamily="2" charset="0"/>
              </a:rPr>
              <a:t>3. Đọc số ghế bên cạnh của bố là số 232 -&gt; Tìm được ghế của Ngọc.</a:t>
            </a:r>
            <a:endParaRPr lang="en-US" sz="2800" dirty="0">
              <a:solidFill>
                <a:srgbClr val="002060"/>
              </a:solidFill>
              <a:latin typeface="Nunito black" pitchFamily="2"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xmlns=""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xmlns=""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xmlns=""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xmlns=""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xmlns=""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xmlns=""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xmlns=""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xmlns=""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xmlns=""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xmlns=""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xmlns=""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xmlns=""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xmlns=""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xmlns=""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xmlns=""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xmlns=""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xmlns=""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xmlns=""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xmlns=""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xmlns=""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endPar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endParaRPr>
          </a:p>
        </p:txBody>
      </p:sp>
      <p:sp>
        <p:nvSpPr>
          <p:cNvPr id="70" name="Rectangle: Rounded Corners 69">
            <a:hlinkClick r:id="rId14" action="ppaction://hlinksldjump"/>
            <a:extLst>
              <a:ext uri="{FF2B5EF4-FFF2-40B4-BE49-F238E27FC236}">
                <a16:creationId xmlns:a16="http://schemas.microsoft.com/office/drawing/2014/main" xmlns=""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xmlns=""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endPar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endParaRP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xmlns=""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xmlns=""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xmlns=""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xmlns=""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xmlns=""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xmlns=""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xmlns=""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xmlns=""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xmlns=""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xmlns=""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635453" y="29028"/>
            <a:ext cx="609459" cy="609459"/>
          </a:xfrm>
          <a:prstGeom prst="rect">
            <a:avLst/>
          </a:prstGeom>
        </p:spPr>
      </p:pic>
      <p:sp>
        <p:nvSpPr>
          <p:cNvPr id="2" name="Rectangle 1"/>
          <p:cNvSpPr/>
          <p:nvPr/>
        </p:nvSpPr>
        <p:spPr>
          <a:xfrm>
            <a:off x="5766422" y="3244334"/>
            <a:ext cx="659155" cy="369332"/>
          </a:xfrm>
          <a:prstGeom prst="rect">
            <a:avLst/>
          </a:prstGeom>
        </p:spPr>
        <p:txBody>
          <a:bodyPr wrap="none">
            <a:spAutoFit/>
          </a:bodyPr>
          <a:lstStyle/>
          <a:p>
            <a:pPr algn="ctr"/>
            <a:r>
              <a:rPr lang="en-US" dirty="0">
                <a:solidFill>
                  <a:srgbClr val="0070C0"/>
                </a:solidFill>
                <a:latin typeface="Times New Roman" panose="02020603050405020304" pitchFamily="18" charset="0"/>
                <a:cs typeface="Times New Roman" panose="02020603050405020304" pitchFamily="18" charset="0"/>
              </a:rPr>
              <a:t>TRỪ</a:t>
            </a:r>
          </a:p>
        </p:txBody>
      </p:sp>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xmlns=""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xmlns=""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xmlns=""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5" name="Rectangle 4"/>
          <p:cNvSpPr/>
          <p:nvPr/>
        </p:nvSpPr>
        <p:spPr>
          <a:xfrm>
            <a:off x="685001" y="2689477"/>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1.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564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5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6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…?...đ</a:t>
            </a:r>
            <a:r>
              <a:rPr lang="en-US" sz="5400" b="1" dirty="0" err="1">
                <a:solidFill>
                  <a:srgbClr val="002060"/>
                </a:solidFill>
                <a:latin typeface="Nunito black" pitchFamily="2" charset="0"/>
                <a:sym typeface="Arial"/>
              </a:rPr>
              <a:t>vị</a:t>
            </a:r>
            <a:endParaRPr kumimoji="0" lang="en-US" sz="54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xmlns=""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xmlns=""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xmlns="" id="{54C491EE-3A39-4402-8719-C2B2645DA607}"/>
              </a:ext>
            </a:extLst>
          </p:cNvPr>
          <p:cNvSpPr/>
          <p:nvPr/>
        </p:nvSpPr>
        <p:spPr>
          <a:xfrm>
            <a:off x="-126124" y="2778723"/>
            <a:ext cx="6221425" cy="230832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2.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703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được</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a:t>
            </a:r>
            <a:r>
              <a:rPr kumimoji="0" lang="fr-FR" sz="4800" b="1" i="0" u="none" strike="noStrike" kern="1200" cap="none" spc="0" normalizeH="0" baseline="0" noProof="0" dirty="0" err="1">
                <a:ln>
                  <a:noFill/>
                </a:ln>
                <a:solidFill>
                  <a:srgbClr val="002060"/>
                </a:solidFill>
                <a:effectLst/>
                <a:uLnTx/>
                <a:uFillTx/>
                <a:latin typeface="Nunito black" pitchFamily="2" charset="0"/>
                <a:sym typeface="Arial"/>
              </a:rPr>
              <a:t>viết</a:t>
            </a: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Nunito black" pitchFamily="2" charset="0"/>
                <a:sym typeface="Arial"/>
              </a:rPr>
              <a:t>703 = 700  + ..?.. </a:t>
            </a:r>
            <a:endParaRPr kumimoji="0" lang="en-US" sz="4800" b="1" i="0" u="none" strike="noStrike" kern="1200" cap="none" spc="0" normalizeH="0" baseline="0" noProof="0" dirty="0">
              <a:ln>
                <a:noFill/>
              </a:ln>
              <a:solidFill>
                <a:srgbClr val="002060"/>
              </a:solidFill>
              <a:effectLst/>
              <a:uLnTx/>
              <a:uFillTx/>
              <a:latin typeface="Nunito black" pitchFamily="2" charset="0"/>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xmlns=""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xmlns=""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xmlns=""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3.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gồm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8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trăm</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chục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9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đơn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vị</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xmlns=""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xmlns=""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xmlns=""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xmlns=""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xmlns=""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xmlns=""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xmlns=""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xmlns=""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xmlns=""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xmlns=""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xmlns=""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xmlns=""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xmlns=""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xmlns=""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xmlns=""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xmlns=""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xmlns=""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xmlns=""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xmlns=""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xmlns=""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Số</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liền</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trước</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của</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 1000 </a:t>
            </a:r>
            <a:r>
              <a:rPr kumimoji="0" lang="en-US" sz="5400" b="1" i="0" u="none" strike="noStrike" kern="1200" cap="none" spc="0" normalizeH="0" baseline="0" noProof="0" dirty="0" err="1">
                <a:ln>
                  <a:noFill/>
                </a:ln>
                <a:solidFill>
                  <a:srgbClr val="002060"/>
                </a:solidFill>
                <a:effectLst/>
                <a:uLnTx/>
                <a:uFillTx/>
                <a:latin typeface="Nunito black" pitchFamily="2" charset="0"/>
                <a:sym typeface="Arial"/>
              </a:rPr>
              <a:t>là</a:t>
            </a:r>
            <a:r>
              <a:rPr kumimoji="0" lang="en-US" sz="5400" b="1" i="0" u="none" strike="noStrike" kern="1200" cap="none" spc="0" normalizeH="0" baseline="0" noProof="0" dirty="0">
                <a:ln>
                  <a:noFill/>
                </a:ln>
                <a:solidFill>
                  <a:srgbClr val="002060"/>
                </a:solidFill>
                <a:effectLst/>
                <a:uLnTx/>
                <a:uFillTx/>
                <a:latin typeface="Nunito black" pitchFamily="2" charset="0"/>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9" presetClass="exit" presetSubtype="0" accel="100000"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 calcmode="lin" valueType="num">
                                      <p:cBhvr>
                                        <p:cTn id="29" dur="500"/>
                                        <p:tgtEl>
                                          <p:spTgt spid="20"/>
                                        </p:tgtEl>
                                        <p:attrNameLst>
                                          <p:attrName>style.rotation</p:attrName>
                                        </p:attrNameLst>
                                      </p:cBhvr>
                                      <p:tavLst>
                                        <p:tav tm="0">
                                          <p:val>
                                            <p:fltVal val="0"/>
                                          </p:val>
                                        </p:tav>
                                        <p:tav tm="100000">
                                          <p:val>
                                            <p:fltVal val="36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6"/>
                                            </p:cond>
                                          </p:stCondLst>
                                          <p:endCondLst>
                                            <p:cond evt="onStopAudio" delay="0">
                                              <p:tgtEl>
                                                <p:sldTgt/>
                                              </p:tgtEl>
                                            </p:cond>
                                          </p:endCondLst>
                                        </p:cTn>
                                        <p:tgtEl>
                                          <p:sndTgt r:embed="rId3" name="voltage.wav"/>
                                        </p:tgtEl>
                                      </p:cMediaNode>
                                    </p:audio>
                                  </p:subTnLst>
                                </p:cTn>
                              </p:par>
                              <p:par>
                                <p:cTn id="32" presetID="49" presetClass="exit" presetSubtype="0" accel="100000" fill="hold" grpId="0" nodeType="withEffect">
                                  <p:stCondLst>
                                    <p:cond delay="0"/>
                                  </p:stCondLst>
                                  <p:childTnLst>
                                    <p:anim calcmode="lin" valueType="num">
                                      <p:cBhvr>
                                        <p:cTn id="33" dur="500"/>
                                        <p:tgtEl>
                                          <p:spTgt spid="22"/>
                                        </p:tgtEl>
                                        <p:attrNameLst>
                                          <p:attrName>ppt_w</p:attrName>
                                        </p:attrNameLst>
                                      </p:cBhvr>
                                      <p:tavLst>
                                        <p:tav tm="0">
                                          <p:val>
                                            <p:strVal val="ppt_w"/>
                                          </p:val>
                                        </p:tav>
                                        <p:tav tm="100000">
                                          <p:val>
                                            <p:fltVal val="0"/>
                                          </p:val>
                                        </p:tav>
                                      </p:tavLst>
                                    </p:anim>
                                    <p:anim calcmode="lin" valueType="num">
                                      <p:cBhvr>
                                        <p:cTn id="34" dur="500"/>
                                        <p:tgtEl>
                                          <p:spTgt spid="22"/>
                                        </p:tgtEl>
                                        <p:attrNameLst>
                                          <p:attrName>ppt_h</p:attrName>
                                        </p:attrNameLst>
                                      </p:cBhvr>
                                      <p:tavLst>
                                        <p:tav tm="0">
                                          <p:val>
                                            <p:strVal val="ppt_h"/>
                                          </p:val>
                                        </p:tav>
                                        <p:tav tm="100000">
                                          <p:val>
                                            <p:fltVal val="0"/>
                                          </p:val>
                                        </p:tav>
                                      </p:tavLst>
                                    </p:anim>
                                    <p:anim calcmode="lin" valueType="num">
                                      <p:cBhvr>
                                        <p:cTn id="35" dur="500"/>
                                        <p:tgtEl>
                                          <p:spTgt spid="22"/>
                                        </p:tgtEl>
                                        <p:attrNameLst>
                                          <p:attrName>style.rotation</p:attrName>
                                        </p:attrNameLst>
                                      </p:cBhvr>
                                      <p:tavLst>
                                        <p:tav tm="0">
                                          <p:val>
                                            <p:fltVal val="0"/>
                                          </p:val>
                                        </p:tav>
                                        <p:tav tm="100000">
                                          <p:val>
                                            <p:fltVal val="36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49" presetClass="exit" presetSubtype="0" accel="100000" fill="hold" nodeType="clickEffect">
                                  <p:stCondLst>
                                    <p:cond delay="0"/>
                                  </p:stCondLst>
                                  <p:childTnLst>
                                    <p:anim calcmode="lin" valueType="num">
                                      <p:cBhvr>
                                        <p:cTn id="42" dur="500"/>
                                        <p:tgtEl>
                                          <p:spTgt spid="18"/>
                                        </p:tgtEl>
                                        <p:attrNameLst>
                                          <p:attrName>ppt_w</p:attrName>
                                        </p:attrNameLst>
                                      </p:cBhvr>
                                      <p:tavLst>
                                        <p:tav tm="0">
                                          <p:val>
                                            <p:strVal val="ppt_w"/>
                                          </p:val>
                                        </p:tav>
                                        <p:tav tm="100000">
                                          <p:val>
                                            <p:fltVal val="0"/>
                                          </p:val>
                                        </p:tav>
                                      </p:tavLst>
                                    </p:anim>
                                    <p:anim calcmode="lin" valueType="num">
                                      <p:cBhvr>
                                        <p:cTn id="43" dur="500"/>
                                        <p:tgtEl>
                                          <p:spTgt spid="18"/>
                                        </p:tgtEl>
                                        <p:attrNameLst>
                                          <p:attrName>ppt_h</p:attrName>
                                        </p:attrNameLst>
                                      </p:cBhvr>
                                      <p:tavLst>
                                        <p:tav tm="0">
                                          <p:val>
                                            <p:strVal val="ppt_h"/>
                                          </p:val>
                                        </p:tav>
                                        <p:tav tm="100000">
                                          <p:val>
                                            <p:fltVal val="0"/>
                                          </p:val>
                                        </p:tav>
                                      </p:tavLst>
                                    </p:anim>
                                    <p:anim calcmode="lin" valueType="num">
                                      <p:cBhvr>
                                        <p:cTn id="44" dur="500"/>
                                        <p:tgtEl>
                                          <p:spTgt spid="18"/>
                                        </p:tgtEl>
                                        <p:attrNameLst>
                                          <p:attrName>style.rotation</p:attrName>
                                        </p:attrNameLst>
                                      </p:cBhvr>
                                      <p:tavLst>
                                        <p:tav tm="0">
                                          <p:val>
                                            <p:fltVal val="0"/>
                                          </p:val>
                                        </p:tav>
                                        <p:tav tm="100000">
                                          <p:val>
                                            <p:fltVal val="360"/>
                                          </p:val>
                                        </p:tav>
                                      </p:tavLst>
                                    </p:anim>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1"/>
                                            </p:cond>
                                          </p:stCondLst>
                                          <p:endCondLst>
                                            <p:cond evt="onStopAudio" delay="0">
                                              <p:tgtEl>
                                                <p:sldTgt/>
                                              </p:tgtEl>
                                            </p:cond>
                                          </p:endCondLst>
                                        </p:cTn>
                                        <p:tgtEl>
                                          <p:sndTgt r:embed="rId3" name="voltage.wav"/>
                                        </p:tgtEl>
                                      </p:cMediaNode>
                                    </p:audio>
                                  </p:subTnLst>
                                </p:cTn>
                              </p:par>
                              <p:par>
                                <p:cTn id="47" presetID="49" presetClass="exit" presetSubtype="0" accel="100000" fill="hold" grpId="0" nodeType="withEffect">
                                  <p:stCondLst>
                                    <p:cond delay="0"/>
                                  </p:stCondLst>
                                  <p:childTnLst>
                                    <p:anim calcmode="lin" valueType="num">
                                      <p:cBhvr>
                                        <p:cTn id="48" dur="500"/>
                                        <p:tgtEl>
                                          <p:spTgt spid="21"/>
                                        </p:tgtEl>
                                        <p:attrNameLst>
                                          <p:attrName>ppt_w</p:attrName>
                                        </p:attrNameLst>
                                      </p:cBhvr>
                                      <p:tavLst>
                                        <p:tav tm="0">
                                          <p:val>
                                            <p:strVal val="ppt_w"/>
                                          </p:val>
                                        </p:tav>
                                        <p:tav tm="100000">
                                          <p:val>
                                            <p:fltVal val="0"/>
                                          </p:val>
                                        </p:tav>
                                      </p:tavLst>
                                    </p:anim>
                                    <p:anim calcmode="lin" valueType="num">
                                      <p:cBhvr>
                                        <p:cTn id="49" dur="500"/>
                                        <p:tgtEl>
                                          <p:spTgt spid="21"/>
                                        </p:tgtEl>
                                        <p:attrNameLst>
                                          <p:attrName>ppt_h</p:attrName>
                                        </p:attrNameLst>
                                      </p:cBhvr>
                                      <p:tavLst>
                                        <p:tav tm="0">
                                          <p:val>
                                            <p:strVal val="ppt_h"/>
                                          </p:val>
                                        </p:tav>
                                        <p:tav tm="100000">
                                          <p:val>
                                            <p:fltVal val="0"/>
                                          </p:val>
                                        </p:tav>
                                      </p:tavLst>
                                    </p:anim>
                                    <p:anim calcmode="lin" valueType="num">
                                      <p:cBhvr>
                                        <p:cTn id="50" dur="500"/>
                                        <p:tgtEl>
                                          <p:spTgt spid="21"/>
                                        </p:tgtEl>
                                        <p:attrNameLst>
                                          <p:attrName>style.rotation</p:attrName>
                                        </p:attrNameLst>
                                      </p:cBhvr>
                                      <p:tavLst>
                                        <p:tav tm="0">
                                          <p:val>
                                            <p:fltVal val="0"/>
                                          </p:val>
                                        </p:tav>
                                        <p:tav tm="100000">
                                          <p:val>
                                            <p:fltVal val="36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49" presetClass="exit" presetSubtype="0" accel="100000" fill="hold" nodeType="clickEffect">
                                  <p:stCondLst>
                                    <p:cond delay="0"/>
                                  </p:stCondLst>
                                  <p:childTnLst>
                                    <p:anim calcmode="lin" valueType="num">
                                      <p:cBhvr>
                                        <p:cTn id="57" dur="500"/>
                                        <p:tgtEl>
                                          <p:spTgt spid="15"/>
                                        </p:tgtEl>
                                        <p:attrNameLst>
                                          <p:attrName>ppt_w</p:attrName>
                                        </p:attrNameLst>
                                      </p:cBhvr>
                                      <p:tavLst>
                                        <p:tav tm="0">
                                          <p:val>
                                            <p:strVal val="ppt_w"/>
                                          </p:val>
                                        </p:tav>
                                        <p:tav tm="100000">
                                          <p:val>
                                            <p:fltVal val="0"/>
                                          </p:val>
                                        </p:tav>
                                      </p:tavLst>
                                    </p:anim>
                                    <p:anim calcmode="lin" valueType="num">
                                      <p:cBhvr>
                                        <p:cTn id="58" dur="500"/>
                                        <p:tgtEl>
                                          <p:spTgt spid="15"/>
                                        </p:tgtEl>
                                        <p:attrNameLst>
                                          <p:attrName>ppt_h</p:attrName>
                                        </p:attrNameLst>
                                      </p:cBhvr>
                                      <p:tavLst>
                                        <p:tav tm="0">
                                          <p:val>
                                            <p:strVal val="ppt_h"/>
                                          </p:val>
                                        </p:tav>
                                        <p:tav tm="100000">
                                          <p:val>
                                            <p:fltVal val="0"/>
                                          </p:val>
                                        </p:tav>
                                      </p:tavLst>
                                    </p:anim>
                                    <p:anim calcmode="lin" valueType="num">
                                      <p:cBhvr>
                                        <p:cTn id="59" dur="500"/>
                                        <p:tgtEl>
                                          <p:spTgt spid="15"/>
                                        </p:tgtEl>
                                        <p:attrNameLst>
                                          <p:attrName>style.rotation</p:attrName>
                                        </p:attrNameLst>
                                      </p:cBhvr>
                                      <p:tavLst>
                                        <p:tav tm="0">
                                          <p:val>
                                            <p:fltVal val="0"/>
                                          </p:val>
                                        </p:tav>
                                        <p:tav tm="100000">
                                          <p:val>
                                            <p:fltVal val="360"/>
                                          </p:val>
                                        </p:tav>
                                      </p:tavLst>
                                    </p:anim>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6"/>
                                            </p:cond>
                                          </p:stCondLst>
                                          <p:endCondLst>
                                            <p:cond evt="onStopAudio" delay="0">
                                              <p:tgtEl>
                                                <p:sldTgt/>
                                              </p:tgtEl>
                                            </p:cond>
                                          </p:endCondLst>
                                        </p:cTn>
                                        <p:tgtEl>
                                          <p:sndTgt r:embed="rId3" name="voltage.wav"/>
                                        </p:tgtEl>
                                      </p:cMediaNode>
                                    </p:audio>
                                  </p:subTnLst>
                                </p:cTn>
                              </p:par>
                              <p:par>
                                <p:cTn id="62" presetID="49" presetClass="exit" presetSubtype="0" accel="100000" fill="hold" grpId="0" nodeType="withEffect">
                                  <p:stCondLst>
                                    <p:cond delay="0"/>
                                  </p:stCondLst>
                                  <p:childTnLst>
                                    <p:anim calcmode="lin" valueType="num">
                                      <p:cBhvr>
                                        <p:cTn id="63" dur="500"/>
                                        <p:tgtEl>
                                          <p:spTgt spid="23"/>
                                        </p:tgtEl>
                                        <p:attrNameLst>
                                          <p:attrName>ppt_w</p:attrName>
                                        </p:attrNameLst>
                                      </p:cBhvr>
                                      <p:tavLst>
                                        <p:tav tm="0">
                                          <p:val>
                                            <p:strVal val="ppt_w"/>
                                          </p:val>
                                        </p:tav>
                                        <p:tav tm="100000">
                                          <p:val>
                                            <p:fltVal val="0"/>
                                          </p:val>
                                        </p:tav>
                                      </p:tavLst>
                                    </p:anim>
                                    <p:anim calcmode="lin" valueType="num">
                                      <p:cBhvr>
                                        <p:cTn id="64" dur="500"/>
                                        <p:tgtEl>
                                          <p:spTgt spid="23"/>
                                        </p:tgtEl>
                                        <p:attrNameLst>
                                          <p:attrName>ppt_h</p:attrName>
                                        </p:attrNameLst>
                                      </p:cBhvr>
                                      <p:tavLst>
                                        <p:tav tm="0">
                                          <p:val>
                                            <p:strVal val="ppt_h"/>
                                          </p:val>
                                        </p:tav>
                                        <p:tav tm="100000">
                                          <p:val>
                                            <p:fltVal val="0"/>
                                          </p:val>
                                        </p:tav>
                                      </p:tavLst>
                                    </p:anim>
                                    <p:anim calcmode="lin" valueType="num">
                                      <p:cBhvr>
                                        <p:cTn id="65" dur="500"/>
                                        <p:tgtEl>
                                          <p:spTgt spid="23"/>
                                        </p:tgtEl>
                                        <p:attrNameLst>
                                          <p:attrName>style.rotation</p:attrName>
                                        </p:attrNameLst>
                                      </p:cBhvr>
                                      <p:tavLst>
                                        <p:tav tm="0">
                                          <p:val>
                                            <p:fltVal val="0"/>
                                          </p:val>
                                        </p:tav>
                                        <p:tav tm="100000">
                                          <p:val>
                                            <p:fltVal val="360"/>
                                          </p:val>
                                        </p:tav>
                                      </p:tavLst>
                                    </p:anim>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xmlns=""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xmlns=""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xmlns=""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xmlns=""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xmlns=""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xmlns="" id="{BA793BDA-B42E-46A3-AD30-134A1BA0DB74}"/>
              </a:ext>
            </a:extLst>
          </p:cNvPr>
          <p:cNvPicPr>
            <a:picLocks noChangeAspect="1"/>
          </p:cNvPicPr>
          <p:nvPr/>
        </p:nvPicPr>
        <p:blipFill>
          <a:blip r:embed="rId5"/>
          <a:stretch>
            <a:fillRect/>
          </a:stretch>
        </p:blipFill>
        <p:spPr>
          <a:xfrm>
            <a:off x="2188126" y="3011687"/>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806</Words>
  <Application>Microsoft Office PowerPoint</Application>
  <PresentationFormat>Widescreen</PresentationFormat>
  <Paragraphs>173</Paragraphs>
  <Slides>24</Slides>
  <Notes>21</Notes>
  <HiddenSlides>0</HiddenSlides>
  <MMClips>11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24</vt:i4>
      </vt:variant>
    </vt:vector>
  </HeadingPairs>
  <TitlesOfParts>
    <vt:vector size="47" baseType="lpstr">
      <vt:lpstr>宋体</vt:lpstr>
      <vt:lpstr>#9Slide02 Noi dung dai</vt:lpstr>
      <vt:lpstr>Algerian</vt:lpstr>
      <vt:lpstr>Anaheim</vt:lpstr>
      <vt:lpstr>Annie Use Your Telescope</vt:lpstr>
      <vt:lpstr>Arial</vt:lpstr>
      <vt:lpstr>Calibri</vt:lpstr>
      <vt:lpstr>Exo</vt:lpstr>
      <vt:lpstr>ITC Avant Garde Std Bk</vt:lpstr>
      <vt:lpstr>Lato</vt:lpstr>
      <vt:lpstr>Nunito black</vt:lpstr>
      <vt:lpstr>Open Sans</vt:lpstr>
      <vt:lpstr>RocknRoll One</vt:lpstr>
      <vt:lpstr>Tahoma</vt:lpstr>
      <vt:lpstr>Times New Roman</vt:lpstr>
      <vt:lpstr>印品黑体</vt:lpstr>
      <vt:lpstr>字魂107号-萌趣欢乐体</vt:lpstr>
      <vt:lpstr>等线</vt:lpstr>
      <vt:lpstr>等线 Light</vt:lpstr>
      <vt:lpstr>1_Office Theme</vt:lpstr>
      <vt:lpstr>9_Office Theme</vt:lpstr>
      <vt:lpstr>Office 主题​​</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2022-08-24T23:13:24Z</dcterms:created>
  <dcterms:modified xsi:type="dcterms:W3CDTF">2022-09-26T05:28:28Z</dcterms:modified>
</cp:coreProperties>
</file>