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77" r:id="rId4"/>
    <p:sldId id="258" r:id="rId5"/>
    <p:sldId id="278" r:id="rId6"/>
    <p:sldId id="259" r:id="rId7"/>
    <p:sldId id="260" r:id="rId8"/>
    <p:sldId id="261" r:id="rId9"/>
    <p:sldId id="275" r:id="rId10"/>
    <p:sldId id="263" r:id="rId11"/>
    <p:sldId id="264" r:id="rId12"/>
    <p:sldId id="265" r:id="rId13"/>
    <p:sldId id="262" r:id="rId14"/>
    <p:sldId id="283" r:id="rId15"/>
    <p:sldId id="266" r:id="rId16"/>
    <p:sldId id="281" r:id="rId17"/>
    <p:sldId id="284" r:id="rId18"/>
    <p:sldId id="267" r:id="rId19"/>
    <p:sldId id="268" r:id="rId20"/>
    <p:sldId id="282" r:id="rId21"/>
    <p:sldId id="269" r:id="rId22"/>
    <p:sldId id="271" r:id="rId23"/>
    <p:sldId id="288" r:id="rId24"/>
    <p:sldId id="285" r:id="rId25"/>
    <p:sldId id="286" r:id="rId26"/>
    <p:sldId id="272" r:id="rId27"/>
    <p:sldId id="273" r:id="rId28"/>
    <p:sldId id="276" r:id="rId29"/>
    <p:sldId id="289" r:id="rId30"/>
    <p:sldId id="27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000" autoAdjust="0"/>
  </p:normalViewPr>
  <p:slideViewPr>
    <p:cSldViewPr snapToGrid="0">
      <p:cViewPr varScale="1">
        <p:scale>
          <a:sx n="54" d="100"/>
          <a:sy n="54" d="100"/>
        </p:scale>
        <p:origin x="138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6D129-200B-4FE1-8B8C-3E101CDCECE6}" type="datetimeFigureOut">
              <a:rPr lang="en-US" smtClean="0"/>
              <a:t>09/20/2022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57FE96-D366-492B-B8C1-BB9FCB7F2A5A}" type="slidenum">
              <a:rPr lang="en-US" smtClean="0"/>
              <a:t>‹#›</a:t>
            </a:fld>
            <a:endParaRPr lang="en-US"/>
          </a:p>
        </p:txBody>
      </p:sp>
    </p:spTree>
    <p:extLst>
      <p:ext uri="{BB962C8B-B14F-4D97-AF65-F5344CB8AC3E}">
        <p14:creationId xmlns:p14="http://schemas.microsoft.com/office/powerpoint/2010/main" val="199848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Lần</a:t>
            </a:r>
            <a:r>
              <a:rPr lang="en-US" baseline="0" dirty="0"/>
              <a:t> 1 </a:t>
            </a:r>
            <a:r>
              <a:rPr lang="en-US" dirty="0"/>
              <a:t>GV </a:t>
            </a:r>
            <a:r>
              <a:rPr lang="en-US" dirty="0" err="1"/>
              <a:t>kích</a:t>
            </a:r>
            <a:r>
              <a:rPr lang="en-US" baseline="0" dirty="0"/>
              <a:t> </a:t>
            </a:r>
            <a:r>
              <a:rPr lang="en-US" baseline="0" dirty="0" err="1"/>
              <a:t>vào</a:t>
            </a:r>
            <a:r>
              <a:rPr lang="en-US" baseline="0" dirty="0"/>
              <a:t> </a:t>
            </a:r>
            <a:r>
              <a:rPr lang="en-US" baseline="0" dirty="0" err="1"/>
              <a:t>ngôi</a:t>
            </a:r>
            <a:r>
              <a:rPr lang="en-US" baseline="0" dirty="0"/>
              <a:t> </a:t>
            </a:r>
            <a:r>
              <a:rPr lang="en-US" baseline="0" dirty="0" err="1"/>
              <a:t>sao</a:t>
            </a:r>
            <a:r>
              <a:rPr lang="en-US" baseline="0" dirty="0"/>
              <a:t> </a:t>
            </a:r>
            <a:r>
              <a:rPr lang="en-US" baseline="0" dirty="0" err="1"/>
              <a:t>bất</a:t>
            </a:r>
            <a:r>
              <a:rPr lang="en-US" baseline="0" dirty="0"/>
              <a:t> </a:t>
            </a:r>
            <a:r>
              <a:rPr lang="en-US" baseline="0" dirty="0" err="1"/>
              <a:t>kì</a:t>
            </a:r>
            <a:r>
              <a:rPr lang="en-US" baseline="0" dirty="0"/>
              <a:t> </a:t>
            </a:r>
            <a:r>
              <a:rPr lang="en-US" baseline="0" dirty="0" err="1"/>
              <a:t>theo</a:t>
            </a:r>
            <a:r>
              <a:rPr lang="en-US" baseline="0" dirty="0"/>
              <a:t> HS </a:t>
            </a:r>
            <a:r>
              <a:rPr lang="en-US" baseline="0" dirty="0" err="1"/>
              <a:t>chọn</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hỏi</a:t>
            </a:r>
            <a:r>
              <a:rPr lang="en-US" baseline="0" dirty="0"/>
              <a:t>, </a:t>
            </a:r>
            <a:r>
              <a:rPr lang="en-US" baseline="0" dirty="0" err="1"/>
              <a:t>sau</a:t>
            </a:r>
            <a:r>
              <a:rPr lang="en-US" baseline="0" dirty="0"/>
              <a:t> </a:t>
            </a:r>
            <a:r>
              <a:rPr lang="en-US" baseline="0" dirty="0" err="1"/>
              <a:t>đó</a:t>
            </a:r>
            <a:r>
              <a:rPr lang="en-US" baseline="0" dirty="0"/>
              <a:t> </a:t>
            </a:r>
            <a:r>
              <a:rPr lang="en-US" baseline="0" dirty="0" err="1"/>
              <a:t>kích</a:t>
            </a:r>
            <a:r>
              <a:rPr lang="en-US" baseline="0" dirty="0"/>
              <a:t> </a:t>
            </a:r>
            <a:r>
              <a:rPr lang="en-US" baseline="0" dirty="0" err="1"/>
              <a:t>lại</a:t>
            </a:r>
            <a:r>
              <a:rPr lang="en-US" baseline="0" dirty="0"/>
              <a:t> </a:t>
            </a:r>
            <a:r>
              <a:rPr lang="en-US" baseline="0" dirty="0" err="1"/>
              <a:t>vào</a:t>
            </a:r>
            <a:r>
              <a:rPr lang="en-US" baseline="0" dirty="0"/>
              <a:t> </a:t>
            </a:r>
            <a:r>
              <a:rPr lang="en-US" baseline="0" dirty="0" err="1"/>
              <a:t>ngôi</a:t>
            </a:r>
            <a:r>
              <a:rPr lang="en-US" baseline="0" dirty="0"/>
              <a:t> </a:t>
            </a:r>
            <a:r>
              <a:rPr lang="en-US" baseline="0" dirty="0" err="1"/>
              <a:t>sao</a:t>
            </a:r>
            <a:r>
              <a:rPr lang="en-US" baseline="0" dirty="0"/>
              <a:t> </a:t>
            </a:r>
            <a:r>
              <a:rPr lang="en-US" baseline="0" dirty="0" err="1"/>
              <a:t>đó</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đáp</a:t>
            </a:r>
            <a:r>
              <a:rPr lang="en-US" baseline="0" dirty="0"/>
              <a:t> </a:t>
            </a:r>
            <a:r>
              <a:rPr lang="en-US" baseline="0" dirty="0" err="1"/>
              <a:t>án</a:t>
            </a:r>
            <a:r>
              <a:rPr lang="en-US" baseline="0" dirty="0"/>
              <a:t>. </a:t>
            </a:r>
            <a:r>
              <a:rPr lang="en-US" baseline="0" dirty="0" err="1"/>
              <a:t>Kích</a:t>
            </a:r>
            <a:r>
              <a:rPr lang="en-US" baseline="0" dirty="0"/>
              <a:t> </a:t>
            </a:r>
            <a:r>
              <a:rPr lang="en-US" baseline="0" dirty="0" err="1"/>
              <a:t>vào</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a:t>
            </a:r>
            <a:r>
              <a:rPr lang="en-US" baseline="0" dirty="0" err="1"/>
              <a:t>hiện</a:t>
            </a:r>
            <a:r>
              <a:rPr lang="en-US" baseline="0" dirty="0"/>
              <a:t> ô </a:t>
            </a:r>
            <a:r>
              <a:rPr lang="en-US" baseline="0" dirty="0" err="1"/>
              <a:t>chữ</a:t>
            </a:r>
            <a:r>
              <a:rPr lang="en-US" baseline="0" dirty="0"/>
              <a:t> hang </a:t>
            </a:r>
            <a:r>
              <a:rPr lang="en-US" baseline="0" dirty="0" err="1"/>
              <a:t>dọc</a:t>
            </a:r>
            <a:endParaRPr lang="en-US" dirty="0"/>
          </a:p>
        </p:txBody>
      </p:sp>
      <p:sp>
        <p:nvSpPr>
          <p:cNvPr id="4" name="Slide Number Placeholder 3"/>
          <p:cNvSpPr>
            <a:spLocks noGrp="1"/>
          </p:cNvSpPr>
          <p:nvPr>
            <p:ph type="sldNum" sz="quarter" idx="10"/>
          </p:nvPr>
        </p:nvSpPr>
        <p:spPr/>
        <p:txBody>
          <a:bodyPr/>
          <a:lstStyle/>
          <a:p>
            <a:fld id="{7357FE96-D366-492B-B8C1-BB9FCB7F2A5A}" type="slidenum">
              <a:rPr lang="en-US" smtClean="0"/>
              <a:t>2</a:t>
            </a:fld>
            <a:endParaRPr lang="en-US"/>
          </a:p>
        </p:txBody>
      </p:sp>
    </p:spTree>
    <p:extLst>
      <p:ext uri="{BB962C8B-B14F-4D97-AF65-F5344CB8AC3E}">
        <p14:creationId xmlns:p14="http://schemas.microsoft.com/office/powerpoint/2010/main" val="247955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từ</a:t>
            </a:r>
            <a:r>
              <a:rPr lang="en-US" baseline="0" dirty="0"/>
              <a:t> </a:t>
            </a:r>
            <a:r>
              <a:rPr lang="en-US" baseline="0" dirty="0" err="1"/>
              <a:t>bên</a:t>
            </a:r>
            <a:r>
              <a:rPr lang="en-US" baseline="0" dirty="0"/>
              <a:t> </a:t>
            </a:r>
            <a:r>
              <a:rPr lang="en-US" baseline="0" dirty="0" err="1"/>
              <a:t>tay</a:t>
            </a:r>
            <a:r>
              <a:rPr lang="en-US" baseline="0" dirty="0"/>
              <a:t> </a:t>
            </a:r>
            <a:r>
              <a:rPr lang="en-US" baseline="0" dirty="0" err="1"/>
              <a:t>phải</a:t>
            </a:r>
            <a:r>
              <a:rPr lang="en-US" baseline="0" dirty="0"/>
              <a:t> </a:t>
            </a:r>
            <a:r>
              <a:rPr lang="en-US" baseline="0" dirty="0" err="1"/>
              <a:t>để</a:t>
            </a:r>
            <a:r>
              <a:rPr lang="en-US" baseline="0" dirty="0"/>
              <a:t> </a:t>
            </a:r>
            <a:r>
              <a:rPr lang="en-US" baseline="0" dirty="0" err="1"/>
              <a:t>các</a:t>
            </a:r>
            <a:r>
              <a:rPr lang="en-US" baseline="0" dirty="0"/>
              <a:t> </a:t>
            </a:r>
            <a:r>
              <a:rPr lang="en-US" baseline="0" dirty="0" err="1"/>
              <a:t>từ</a:t>
            </a:r>
            <a:r>
              <a:rPr lang="en-US" baseline="0" dirty="0"/>
              <a:t> </a:t>
            </a:r>
            <a:r>
              <a:rPr lang="en-US" baseline="0" dirty="0" err="1"/>
              <a:t>xuất</a:t>
            </a:r>
            <a:r>
              <a:rPr lang="en-US" baseline="0" dirty="0"/>
              <a:t> </a:t>
            </a:r>
            <a:r>
              <a:rPr lang="en-US" baseline="0" dirty="0" err="1"/>
              <a:t>hiện</a:t>
            </a:r>
            <a:r>
              <a:rPr lang="en-US" baseline="0" dirty="0"/>
              <a:t> </a:t>
            </a:r>
            <a:r>
              <a:rPr lang="en-US" baseline="0" dirty="0" err="1"/>
              <a:t>trong</a:t>
            </a:r>
            <a:r>
              <a:rPr lang="en-US" baseline="0" dirty="0"/>
              <a:t> </a:t>
            </a:r>
            <a:r>
              <a:rPr lang="en-US" baseline="0" dirty="0" err="1"/>
              <a:t>bảng</a:t>
            </a:r>
            <a:r>
              <a:rPr lang="en-US" baseline="0" dirty="0"/>
              <a:t>.</a:t>
            </a:r>
            <a:endParaRPr lang="en-US" dirty="0"/>
          </a:p>
        </p:txBody>
      </p:sp>
      <p:sp>
        <p:nvSpPr>
          <p:cNvPr id="4" name="Slide Number Placeholder 3"/>
          <p:cNvSpPr>
            <a:spLocks noGrp="1"/>
          </p:cNvSpPr>
          <p:nvPr>
            <p:ph type="sldNum" sz="quarter" idx="10"/>
          </p:nvPr>
        </p:nvSpPr>
        <p:spPr/>
        <p:txBody>
          <a:bodyPr/>
          <a:lstStyle/>
          <a:p>
            <a:fld id="{7357FE96-D366-492B-B8C1-BB9FCB7F2A5A}" type="slidenum">
              <a:rPr lang="en-US" smtClean="0"/>
              <a:t>15</a:t>
            </a:fld>
            <a:endParaRPr lang="en-US"/>
          </a:p>
        </p:txBody>
      </p:sp>
    </p:spTree>
    <p:extLst>
      <p:ext uri="{BB962C8B-B14F-4D97-AF65-F5344CB8AC3E}">
        <p14:creationId xmlns:p14="http://schemas.microsoft.com/office/powerpoint/2010/main" val="199439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từ</a:t>
            </a:r>
            <a:r>
              <a:rPr lang="en-US" baseline="0" dirty="0"/>
              <a:t> </a:t>
            </a:r>
            <a:r>
              <a:rPr lang="en-US" baseline="0" dirty="0" err="1"/>
              <a:t>bên</a:t>
            </a:r>
            <a:r>
              <a:rPr lang="en-US" baseline="0" dirty="0"/>
              <a:t> </a:t>
            </a:r>
            <a:r>
              <a:rPr lang="en-US" baseline="0" dirty="0" err="1"/>
              <a:t>tay</a:t>
            </a:r>
            <a:r>
              <a:rPr lang="en-US" baseline="0" dirty="0"/>
              <a:t> </a:t>
            </a:r>
            <a:r>
              <a:rPr lang="en-US" baseline="0" dirty="0" err="1"/>
              <a:t>phải</a:t>
            </a:r>
            <a:r>
              <a:rPr lang="en-US" baseline="0" dirty="0"/>
              <a:t> </a:t>
            </a:r>
            <a:r>
              <a:rPr lang="en-US" baseline="0" dirty="0" err="1"/>
              <a:t>để</a:t>
            </a:r>
            <a:r>
              <a:rPr lang="en-US" baseline="0" dirty="0"/>
              <a:t> </a:t>
            </a:r>
            <a:r>
              <a:rPr lang="en-US" baseline="0" dirty="0" err="1"/>
              <a:t>các</a:t>
            </a:r>
            <a:r>
              <a:rPr lang="en-US" baseline="0" dirty="0"/>
              <a:t> </a:t>
            </a:r>
            <a:r>
              <a:rPr lang="en-US" baseline="0" dirty="0" err="1"/>
              <a:t>từ</a:t>
            </a:r>
            <a:r>
              <a:rPr lang="en-US" baseline="0" dirty="0"/>
              <a:t> </a:t>
            </a:r>
            <a:r>
              <a:rPr lang="en-US" baseline="0" dirty="0" err="1"/>
              <a:t>xuất</a:t>
            </a:r>
            <a:r>
              <a:rPr lang="en-US" baseline="0" dirty="0"/>
              <a:t> </a:t>
            </a:r>
            <a:r>
              <a:rPr lang="en-US" baseline="0" dirty="0" err="1"/>
              <a:t>hiện</a:t>
            </a:r>
            <a:r>
              <a:rPr lang="en-US" baseline="0" dirty="0"/>
              <a:t> </a:t>
            </a:r>
            <a:r>
              <a:rPr lang="en-US" baseline="0" dirty="0" err="1"/>
              <a:t>trong</a:t>
            </a:r>
            <a:r>
              <a:rPr lang="en-US" baseline="0" dirty="0"/>
              <a:t> </a:t>
            </a:r>
            <a:r>
              <a:rPr lang="en-US" baseline="0" dirty="0" err="1"/>
              <a:t>bảng</a:t>
            </a:r>
            <a:r>
              <a:rPr lang="en-US" baseline="0" dirty="0"/>
              <a:t>.</a:t>
            </a:r>
            <a:endParaRPr lang="en-US" dirty="0"/>
          </a:p>
        </p:txBody>
      </p:sp>
      <p:sp>
        <p:nvSpPr>
          <p:cNvPr id="4" name="Slide Number Placeholder 3"/>
          <p:cNvSpPr>
            <a:spLocks noGrp="1"/>
          </p:cNvSpPr>
          <p:nvPr>
            <p:ph type="sldNum" sz="quarter" idx="10"/>
          </p:nvPr>
        </p:nvSpPr>
        <p:spPr/>
        <p:txBody>
          <a:bodyPr/>
          <a:lstStyle/>
          <a:p>
            <a:fld id="{7357FE96-D366-492B-B8C1-BB9FCB7F2A5A}" type="slidenum">
              <a:rPr lang="en-US" smtClean="0"/>
              <a:t>17</a:t>
            </a:fld>
            <a:endParaRPr lang="en-US"/>
          </a:p>
        </p:txBody>
      </p:sp>
    </p:spTree>
    <p:extLst>
      <p:ext uri="{BB962C8B-B14F-4D97-AF65-F5344CB8AC3E}">
        <p14:creationId xmlns:p14="http://schemas.microsoft.com/office/powerpoint/2010/main" val="3544139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57FE96-D366-492B-B8C1-BB9FCB7F2A5A}" type="slidenum">
              <a:rPr lang="en-US" smtClean="0"/>
              <a:t>18</a:t>
            </a:fld>
            <a:endParaRPr lang="en-US"/>
          </a:p>
        </p:txBody>
      </p:sp>
    </p:spTree>
    <p:extLst>
      <p:ext uri="{BB962C8B-B14F-4D97-AF65-F5344CB8AC3E}">
        <p14:creationId xmlns:p14="http://schemas.microsoft.com/office/powerpoint/2010/main" val="207624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ChangeArrowheads="1" noTextEdit="1"/>
          </p:cNvSpPr>
          <p:nvPr>
            <p:ph type="sldImg" idx="4294967295"/>
          </p:nvPr>
        </p:nvSpPr>
        <p:spPr>
          <a:ln/>
        </p:spPr>
      </p:sp>
      <p:sp>
        <p:nvSpPr>
          <p:cNvPr id="16386" name="Text Placeholder 2"/>
          <p:cNvSpPr>
            <a:spLocks noGrp="1" noChangeArrowheads="1"/>
          </p:cNvSpPr>
          <p:nvPr>
            <p:ph type="body" idx="4294967295"/>
          </p:nvPr>
        </p:nvSpPr>
        <p:spPr/>
        <p:txBody>
          <a:bodyPr>
            <a:prstTxWarp prst="textNoShape">
              <a:avLst/>
            </a:prstTxWarp>
          </a:bodyPr>
          <a:lstStyle/>
          <a:p>
            <a:r>
              <a:rPr lang="en-US" altLang="zh-CN" dirty="0"/>
              <a:t>GV</a:t>
            </a:r>
            <a:r>
              <a:rPr lang="en-US" altLang="zh-CN" baseline="0" dirty="0"/>
              <a:t> </a:t>
            </a:r>
            <a:r>
              <a:rPr lang="en-US" altLang="zh-CN" baseline="0" dirty="0" err="1"/>
              <a:t>yêu</a:t>
            </a:r>
            <a:r>
              <a:rPr lang="en-US" altLang="zh-CN" baseline="0" dirty="0"/>
              <a:t> </a:t>
            </a:r>
            <a:r>
              <a:rPr lang="en-US" altLang="zh-CN" baseline="0" dirty="0" err="1"/>
              <a:t>cầu</a:t>
            </a:r>
            <a:r>
              <a:rPr lang="en-US" altLang="zh-CN" baseline="0" dirty="0"/>
              <a:t> HS </a:t>
            </a:r>
            <a:r>
              <a:rPr lang="en-US" altLang="zh-CN" baseline="0" dirty="0" err="1"/>
              <a:t>giải</a:t>
            </a:r>
            <a:r>
              <a:rPr lang="en-US" altLang="zh-CN" baseline="0" dirty="0"/>
              <a:t> </a:t>
            </a:r>
            <a:r>
              <a:rPr lang="en-US" altLang="zh-CN" baseline="0" dirty="0" err="1"/>
              <a:t>nghĩa</a:t>
            </a:r>
            <a:r>
              <a:rPr lang="en-US" altLang="zh-CN" baseline="0" dirty="0"/>
              <a:t> </a:t>
            </a:r>
            <a:r>
              <a:rPr lang="en-US" altLang="zh-CN" baseline="0" dirty="0" err="1"/>
              <a:t>từ</a:t>
            </a:r>
            <a:r>
              <a:rPr lang="en-US" altLang="zh-CN" baseline="0" dirty="0"/>
              <a:t> “</a:t>
            </a:r>
            <a:r>
              <a:rPr lang="en-US" altLang="zh-CN" baseline="0" dirty="0" err="1"/>
              <a:t>tập</a:t>
            </a:r>
            <a:r>
              <a:rPr lang="en-US" altLang="zh-CN" baseline="0" dirty="0"/>
              <a:t> </a:t>
            </a:r>
            <a:r>
              <a:rPr lang="en-US" altLang="zh-CN" baseline="0" dirty="0" err="1"/>
              <a:t>quán</a:t>
            </a:r>
            <a:r>
              <a:rPr lang="en-US" altLang="zh-CN" baseline="0" dirty="0"/>
              <a:t>” </a:t>
            </a:r>
            <a:r>
              <a:rPr lang="en-US" altLang="zh-CN" baseline="0" dirty="0" err="1"/>
              <a:t>và</a:t>
            </a:r>
            <a:r>
              <a:rPr lang="en-US" altLang="zh-CN" baseline="0" dirty="0"/>
              <a:t> “ </a:t>
            </a:r>
            <a:r>
              <a:rPr lang="en-US" altLang="zh-CN" baseline="0" dirty="0" err="1"/>
              <a:t>đồng</a:t>
            </a:r>
            <a:r>
              <a:rPr lang="en-US" altLang="zh-CN" baseline="0" dirty="0"/>
              <a:t> </a:t>
            </a:r>
            <a:r>
              <a:rPr lang="en-US" altLang="zh-CN" baseline="0" dirty="0" err="1"/>
              <a:t>bào</a:t>
            </a:r>
            <a:r>
              <a:rPr lang="en-US" altLang="zh-CN"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err="1">
                <a:latin typeface="Times New Roman" panose="02020603050405020304" pitchFamily="18" charset="0"/>
              </a:rPr>
              <a:t>Tập</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quán</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thói</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quen</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đã</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thành</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nếp</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trong</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đời</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sống</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của</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cộng</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đồng</a:t>
            </a:r>
            <a:r>
              <a:rPr lang="en-US" altLang="zh-CN" sz="1200" dirty="0">
                <a:latin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err="1">
                <a:latin typeface="Times New Roman" panose="02020603050405020304" pitchFamily="18" charset="0"/>
              </a:rPr>
              <a:t>Đồng</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bào</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những</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người</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cùng</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giống</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nòi</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cùng</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đất</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nước</a:t>
            </a:r>
            <a:r>
              <a:rPr lang="en-US" altLang="zh-CN" sz="1200" dirty="0">
                <a:latin typeface="Times New Roman" panose="02020603050405020304" pitchFamily="18" charset="0"/>
              </a:rPr>
              <a:t> ( </a:t>
            </a:r>
            <a:r>
              <a:rPr lang="en-US" altLang="zh-CN" sz="1200" dirty="0" err="1">
                <a:latin typeface="Times New Roman" panose="02020603050405020304" pitchFamily="18" charset="0"/>
              </a:rPr>
              <a:t>đồng</a:t>
            </a:r>
            <a:r>
              <a:rPr lang="en-US" altLang="zh-CN" sz="1200" dirty="0">
                <a:latin typeface="Times New Roman" panose="02020603050405020304" pitchFamily="18" charset="0"/>
              </a:rPr>
              <a:t> : </a:t>
            </a:r>
            <a:r>
              <a:rPr lang="en-US" altLang="zh-CN" sz="1200" dirty="0" err="1">
                <a:latin typeface="Times New Roman" panose="02020603050405020304" pitchFamily="18" charset="0"/>
              </a:rPr>
              <a:t>cùng,bào</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màng</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bọc</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thai</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nhi</a:t>
            </a:r>
            <a:r>
              <a:rPr lang="en-US" altLang="zh-CN" sz="1200" dirty="0">
                <a:latin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Times New Roman" panose="02020603050405020304" pitchFamily="18" charset="0"/>
            </a:endParaRPr>
          </a:p>
          <a:p>
            <a:endParaRPr lang="en-US" altLang="zh-CN" dirty="0"/>
          </a:p>
        </p:txBody>
      </p:sp>
    </p:spTree>
    <p:extLst>
      <p:ext uri="{BB962C8B-B14F-4D97-AF65-F5344CB8AC3E}">
        <p14:creationId xmlns:p14="http://schemas.microsoft.com/office/powerpoint/2010/main" val="1725052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Ngoài</a:t>
            </a:r>
            <a:r>
              <a:rPr lang="en-US" baseline="0" dirty="0"/>
              <a:t> </a:t>
            </a:r>
            <a:r>
              <a:rPr lang="en-US" baseline="0" dirty="0" err="1"/>
              <a:t>các</a:t>
            </a:r>
            <a:r>
              <a:rPr lang="en-US" baseline="0" dirty="0"/>
              <a:t> </a:t>
            </a:r>
            <a:r>
              <a:rPr lang="en-US" baseline="0" dirty="0" err="1"/>
              <a:t>từ</a:t>
            </a:r>
            <a:r>
              <a:rPr lang="en-US" baseline="0" dirty="0"/>
              <a:t> </a:t>
            </a:r>
            <a:r>
              <a:rPr lang="en-US" baseline="0" dirty="0" err="1"/>
              <a:t>trên</a:t>
            </a:r>
            <a:r>
              <a:rPr lang="en-US" baseline="0" dirty="0"/>
              <a:t>, GV </a:t>
            </a:r>
            <a:r>
              <a:rPr lang="en-US" baseline="0" dirty="0" err="1"/>
              <a:t>có</a:t>
            </a:r>
            <a:r>
              <a:rPr lang="en-US" baseline="0" dirty="0"/>
              <a:t> </a:t>
            </a:r>
            <a:r>
              <a:rPr lang="en-US" baseline="0" dirty="0" err="1"/>
              <a:t>thể</a:t>
            </a:r>
            <a:r>
              <a:rPr lang="en-US" baseline="0" dirty="0"/>
              <a:t> </a:t>
            </a:r>
            <a:r>
              <a:rPr lang="en-US" baseline="0" dirty="0" err="1"/>
              <a:t>cho</a:t>
            </a:r>
            <a:r>
              <a:rPr lang="en-US" baseline="0" dirty="0"/>
              <a:t> HS </a:t>
            </a:r>
            <a:r>
              <a:rPr lang="en-US" baseline="0" dirty="0" err="1"/>
              <a:t>tìm</a:t>
            </a:r>
            <a:r>
              <a:rPr lang="en-US" baseline="0" dirty="0"/>
              <a:t> </a:t>
            </a:r>
            <a:r>
              <a:rPr lang="en-US" baseline="0" dirty="0" err="1"/>
              <a:t>thêm</a:t>
            </a:r>
            <a:r>
              <a:rPr lang="en-US" baseline="0" dirty="0"/>
              <a:t> </a:t>
            </a:r>
            <a:r>
              <a:rPr lang="en-US" baseline="0" dirty="0" err="1"/>
              <a:t>các</a:t>
            </a:r>
            <a:r>
              <a:rPr lang="en-US" baseline="0" dirty="0"/>
              <a:t> </a:t>
            </a:r>
            <a:r>
              <a:rPr lang="en-US" baseline="0" dirty="0" err="1"/>
              <a:t>từ</a:t>
            </a:r>
            <a:r>
              <a:rPr lang="en-US" baseline="0" dirty="0"/>
              <a:t> </a:t>
            </a:r>
            <a:r>
              <a:rPr lang="en-US" baseline="0" dirty="0" err="1"/>
              <a:t>khác</a:t>
            </a:r>
            <a:r>
              <a:rPr lang="en-US" baseline="0" dirty="0"/>
              <a:t> </a:t>
            </a:r>
            <a:r>
              <a:rPr lang="en-US" baseline="0" dirty="0" err="1"/>
              <a:t>và</a:t>
            </a:r>
            <a:r>
              <a:rPr lang="en-US" baseline="0" dirty="0"/>
              <a:t> </a:t>
            </a:r>
            <a:r>
              <a:rPr lang="en-US" baseline="0" dirty="0" err="1"/>
              <a:t>giải</a:t>
            </a:r>
            <a:r>
              <a:rPr lang="en-US" baseline="0" dirty="0"/>
              <a:t> </a:t>
            </a:r>
            <a:r>
              <a:rPr lang="en-US" baseline="0" dirty="0" err="1"/>
              <a:t>nghĩa</a:t>
            </a:r>
            <a:r>
              <a:rPr lang="en-US" baseline="0" dirty="0"/>
              <a:t>.</a:t>
            </a:r>
            <a:endParaRPr lang="en-US" dirty="0"/>
          </a:p>
          <a:p>
            <a:r>
              <a:rPr lang="en-US" dirty="0"/>
              <a:t>GV </a:t>
            </a:r>
            <a:r>
              <a:rPr lang="en-US" dirty="0" err="1"/>
              <a:t>dựa</a:t>
            </a:r>
            <a:r>
              <a:rPr lang="en-US" baseline="0" dirty="0"/>
              <a:t> </a:t>
            </a:r>
            <a:r>
              <a:rPr lang="en-US" baseline="0" dirty="0" err="1"/>
              <a:t>vào</a:t>
            </a:r>
            <a:r>
              <a:rPr lang="en-US" baseline="0" dirty="0"/>
              <a:t> SGV </a:t>
            </a:r>
            <a:r>
              <a:rPr lang="en-US" baseline="0" dirty="0" err="1"/>
              <a:t>để</a:t>
            </a:r>
            <a:r>
              <a:rPr lang="en-US" baseline="0" dirty="0"/>
              <a:t> </a:t>
            </a:r>
            <a:r>
              <a:rPr lang="en-US" baseline="0" dirty="0" err="1"/>
              <a:t>giải</a:t>
            </a:r>
            <a:r>
              <a:rPr lang="en-US" baseline="0" dirty="0"/>
              <a:t> </a:t>
            </a:r>
            <a:r>
              <a:rPr lang="en-US" baseline="0" dirty="0" err="1"/>
              <a:t>nghĩa</a:t>
            </a:r>
            <a:r>
              <a:rPr lang="en-US" baseline="0" dirty="0"/>
              <a:t> </a:t>
            </a:r>
            <a:r>
              <a:rPr lang="en-US" baseline="0" dirty="0" err="1"/>
              <a:t>những</a:t>
            </a:r>
            <a:r>
              <a:rPr lang="en-US" baseline="0" dirty="0"/>
              <a:t> </a:t>
            </a:r>
            <a:r>
              <a:rPr lang="en-US" baseline="0" dirty="0" err="1"/>
              <a:t>từ</a:t>
            </a:r>
            <a:r>
              <a:rPr lang="en-US" baseline="0" dirty="0"/>
              <a:t> </a:t>
            </a:r>
            <a:r>
              <a:rPr lang="en-US" baseline="0" dirty="0" err="1"/>
              <a:t>mà</a:t>
            </a:r>
            <a:r>
              <a:rPr lang="en-US" baseline="0" dirty="0"/>
              <a:t> HS </a:t>
            </a:r>
            <a:r>
              <a:rPr lang="en-US" baseline="0" dirty="0" err="1"/>
              <a:t>ko</a:t>
            </a:r>
            <a:r>
              <a:rPr lang="en-US" baseline="0" dirty="0"/>
              <a:t> </a:t>
            </a:r>
            <a:r>
              <a:rPr lang="en-US" baseline="0" dirty="0" err="1"/>
              <a:t>hiểu</a:t>
            </a:r>
            <a:r>
              <a:rPr lang="en-US" baseline="0" dirty="0"/>
              <a:t> </a:t>
            </a:r>
            <a:r>
              <a:rPr lang="en-US" baseline="0" dirty="0" err="1"/>
              <a:t>nghĩa</a:t>
            </a:r>
            <a:r>
              <a:rPr lang="en-US" baseline="0" dirty="0"/>
              <a:t>.</a:t>
            </a:r>
            <a:endParaRPr lang="en-US" dirty="0"/>
          </a:p>
        </p:txBody>
      </p:sp>
      <p:sp>
        <p:nvSpPr>
          <p:cNvPr id="4" name="Slide Number Placeholder 3"/>
          <p:cNvSpPr>
            <a:spLocks noGrp="1"/>
          </p:cNvSpPr>
          <p:nvPr>
            <p:ph type="sldNum" sz="quarter" idx="10"/>
          </p:nvPr>
        </p:nvSpPr>
        <p:spPr/>
        <p:txBody>
          <a:bodyPr/>
          <a:lstStyle/>
          <a:p>
            <a:fld id="{7357FE96-D366-492B-B8C1-BB9FCB7F2A5A}" type="slidenum">
              <a:rPr lang="en-US" smtClean="0"/>
              <a:t>26</a:t>
            </a:fld>
            <a:endParaRPr lang="en-US"/>
          </a:p>
        </p:txBody>
      </p:sp>
    </p:spTree>
    <p:extLst>
      <p:ext uri="{BB962C8B-B14F-4D97-AF65-F5344CB8AC3E}">
        <p14:creationId xmlns:p14="http://schemas.microsoft.com/office/powerpoint/2010/main" val="745222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từ</a:t>
            </a:r>
            <a:r>
              <a:rPr lang="en-US" baseline="0" dirty="0"/>
              <a:t> </a:t>
            </a:r>
            <a:r>
              <a:rPr lang="en-US" baseline="0" dirty="0" err="1"/>
              <a:t>bên</a:t>
            </a:r>
            <a:r>
              <a:rPr lang="en-US" baseline="0" dirty="0"/>
              <a:t> </a:t>
            </a:r>
            <a:r>
              <a:rPr lang="en-US" baseline="0" dirty="0" err="1"/>
              <a:t>tay</a:t>
            </a:r>
            <a:r>
              <a:rPr lang="en-US" baseline="0" dirty="0"/>
              <a:t> </a:t>
            </a:r>
            <a:r>
              <a:rPr lang="en-US" baseline="0" dirty="0" err="1"/>
              <a:t>phải</a:t>
            </a:r>
            <a:r>
              <a:rPr lang="en-US" baseline="0" dirty="0"/>
              <a:t> </a:t>
            </a:r>
            <a:r>
              <a:rPr lang="en-US" baseline="0" dirty="0" err="1"/>
              <a:t>để</a:t>
            </a:r>
            <a:r>
              <a:rPr lang="en-US" baseline="0" dirty="0"/>
              <a:t> </a:t>
            </a:r>
            <a:r>
              <a:rPr lang="en-US" baseline="0" dirty="0" err="1"/>
              <a:t>các</a:t>
            </a:r>
            <a:r>
              <a:rPr lang="en-US" baseline="0" dirty="0"/>
              <a:t> </a:t>
            </a:r>
            <a:r>
              <a:rPr lang="en-US" baseline="0" dirty="0" err="1"/>
              <a:t>từ</a:t>
            </a:r>
            <a:r>
              <a:rPr lang="en-US" baseline="0" dirty="0"/>
              <a:t> </a:t>
            </a:r>
            <a:r>
              <a:rPr lang="en-US" baseline="0" dirty="0" err="1"/>
              <a:t>xuất</a:t>
            </a:r>
            <a:r>
              <a:rPr lang="en-US" baseline="0" dirty="0"/>
              <a:t> </a:t>
            </a:r>
            <a:r>
              <a:rPr lang="en-US" baseline="0" dirty="0" err="1"/>
              <a:t>hiện</a:t>
            </a:r>
            <a:r>
              <a:rPr lang="en-US" baseline="0" dirty="0"/>
              <a:t> </a:t>
            </a:r>
            <a:r>
              <a:rPr lang="en-US" baseline="0" dirty="0" err="1"/>
              <a:t>trong</a:t>
            </a:r>
            <a:r>
              <a:rPr lang="en-US" baseline="0" dirty="0"/>
              <a:t> </a:t>
            </a:r>
            <a:r>
              <a:rPr lang="en-US" baseline="0" dirty="0" err="1"/>
              <a:t>bảng</a:t>
            </a:r>
            <a:r>
              <a:rPr lang="en-US" baseline="0" dirty="0"/>
              <a:t>.</a:t>
            </a:r>
            <a:endParaRPr lang="en-US" dirty="0"/>
          </a:p>
        </p:txBody>
      </p:sp>
      <p:sp>
        <p:nvSpPr>
          <p:cNvPr id="4" name="Slide Number Placeholder 3"/>
          <p:cNvSpPr>
            <a:spLocks noGrp="1"/>
          </p:cNvSpPr>
          <p:nvPr>
            <p:ph type="sldNum" sz="quarter" idx="10"/>
          </p:nvPr>
        </p:nvSpPr>
        <p:spPr/>
        <p:txBody>
          <a:bodyPr/>
          <a:lstStyle/>
          <a:p>
            <a:fld id="{7357FE96-D366-492B-B8C1-BB9FCB7F2A5A}" type="slidenum">
              <a:rPr lang="en-US" smtClean="0"/>
              <a:t>30</a:t>
            </a:fld>
            <a:endParaRPr lang="en-US"/>
          </a:p>
        </p:txBody>
      </p:sp>
    </p:spTree>
    <p:extLst>
      <p:ext uri="{BB962C8B-B14F-4D97-AF65-F5344CB8AC3E}">
        <p14:creationId xmlns:p14="http://schemas.microsoft.com/office/powerpoint/2010/main" val="2234149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961AD44-1CE1-427C-B70F-F5068905E7F4}" type="datetimeFigureOut">
              <a:rPr lang="en-US" smtClean="0"/>
              <a:t>09/20/2022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1035261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61AD44-1CE1-427C-B70F-F5068905E7F4}" type="datetimeFigureOut">
              <a:rPr lang="en-US" smtClean="0"/>
              <a:t>09/20/2022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100554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61AD44-1CE1-427C-B70F-F5068905E7F4}" type="datetimeFigureOut">
              <a:rPr lang="en-US" smtClean="0"/>
              <a:t>09/20/2022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2866629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61AD44-1CE1-427C-B70F-F5068905E7F4}" type="datetimeFigureOut">
              <a:rPr lang="en-US" smtClean="0"/>
              <a:t>09/20/2022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57975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61AD44-1CE1-427C-B70F-F5068905E7F4}" type="datetimeFigureOut">
              <a:rPr lang="en-US" smtClean="0"/>
              <a:t>09/20/2022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63688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61AD44-1CE1-427C-B70F-F5068905E7F4}" type="datetimeFigureOut">
              <a:rPr lang="en-US" smtClean="0"/>
              <a:t>09/20/2022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1677397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61AD44-1CE1-427C-B70F-F5068905E7F4}" type="datetimeFigureOut">
              <a:rPr lang="en-US" smtClean="0"/>
              <a:t>09/20/2022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64998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61AD44-1CE1-427C-B70F-F5068905E7F4}" type="datetimeFigureOut">
              <a:rPr lang="en-US" smtClean="0"/>
              <a:t>09/20/2022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224105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1AD44-1CE1-427C-B70F-F5068905E7F4}" type="datetimeFigureOut">
              <a:rPr lang="en-US" smtClean="0"/>
              <a:t>09/20/2022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2082557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61AD44-1CE1-427C-B70F-F5068905E7F4}" type="datetimeFigureOut">
              <a:rPr lang="en-US" smtClean="0"/>
              <a:t>09/20/2022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1177640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61AD44-1CE1-427C-B70F-F5068905E7F4}" type="datetimeFigureOut">
              <a:rPr lang="en-US" smtClean="0"/>
              <a:t>09/20/2022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88005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1AD44-1CE1-427C-B70F-F5068905E7F4}" type="datetimeFigureOut">
              <a:rPr lang="en-US" smtClean="0"/>
              <a:t>09/20/2022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CE92F-7B00-49F0-A61F-0FBA6F709039}" type="slidenum">
              <a:rPr lang="en-US" smtClean="0"/>
              <a:t>‹#›</a:t>
            </a:fld>
            <a:endParaRPr lang="en-US"/>
          </a:p>
        </p:txBody>
      </p:sp>
    </p:spTree>
    <p:extLst>
      <p:ext uri="{BB962C8B-B14F-4D97-AF65-F5344CB8AC3E}">
        <p14:creationId xmlns:p14="http://schemas.microsoft.com/office/powerpoint/2010/main" val="1446249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slide" Target="slide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6549276" y="2546011"/>
            <a:ext cx="4019050" cy="1015663"/>
          </a:xfrm>
          <a:prstGeom prst="rect">
            <a:avLst/>
          </a:prstGeom>
          <a:noFill/>
        </p:spPr>
        <p:txBody>
          <a:bodyPr wrap="none" lIns="91440" tIns="45720" rIns="91440" bIns="45720">
            <a:spAutoFit/>
          </a:bodyPr>
          <a:lstStyle/>
          <a:p>
            <a:pPr algn="ctr"/>
            <a:r>
              <a:rPr lang="en-US" sz="6000" b="1" dirty="0">
                <a:ln w="22225">
                  <a:solidFill>
                    <a:schemeClr val="accent2"/>
                  </a:solidFill>
                  <a:prstDash val="solid"/>
                </a:ln>
                <a:solidFill>
                  <a:schemeClr val="accent2">
                    <a:lumMod val="40000"/>
                    <a:lumOff val="60000"/>
                  </a:schemeClr>
                </a:solidFill>
              </a:rPr>
              <a:t>KHỞI ĐỘNG</a:t>
            </a:r>
          </a:p>
        </p:txBody>
      </p:sp>
    </p:spTree>
    <p:extLst>
      <p:ext uri="{BB962C8B-B14F-4D97-AF65-F5344CB8AC3E}">
        <p14:creationId xmlns:p14="http://schemas.microsoft.com/office/powerpoint/2010/main" val="4085224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pic>
        <p:nvPicPr>
          <p:cNvPr id="8199" name="Picture 13"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357257"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trung si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7256" y="0"/>
            <a:ext cx="5834744"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0" y="5632991"/>
            <a:ext cx="12221028" cy="548620"/>
            <a:chOff x="29034" y="2895602"/>
            <a:chExt cx="12221028" cy="548620"/>
          </a:xfrm>
        </p:grpSpPr>
        <p:sp>
          <p:nvSpPr>
            <p:cNvPr id="10" name="Text Box 9"/>
            <p:cNvSpPr txBox="1">
              <a:spLocks noChangeArrowheads="1"/>
            </p:cNvSpPr>
            <p:nvPr/>
          </p:nvSpPr>
          <p:spPr bwMode="auto">
            <a:xfrm>
              <a:off x="29034" y="2921002"/>
              <a:ext cx="1993900" cy="523220"/>
            </a:xfrm>
            <a:prstGeom prst="rect">
              <a:avLst/>
            </a:prstGeom>
            <a:noFill/>
            <a:ln>
              <a:noFill/>
            </a:ln>
          </p:spPr>
          <p:txBody>
            <a:bodyPr wrap="square">
              <a:spAutoFit/>
            </a:bodyPr>
            <a:lstStyle/>
            <a:p>
              <a:pPr>
                <a:spcBef>
                  <a:spcPct val="50000"/>
                </a:spcBef>
              </a:pPr>
              <a:r>
                <a:rPr lang="en-US" altLang="zh-CN" sz="2800" b="1" dirty="0" err="1">
                  <a:latin typeface="Times New Roman" panose="02020603050405020304" pitchFamily="18" charset="0"/>
                </a:rPr>
                <a:t>Quân</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nhân</a:t>
              </a:r>
              <a:r>
                <a:rPr lang="en-US" altLang="zh-CN" sz="2800" b="1" dirty="0">
                  <a:latin typeface="Times New Roman" panose="02020603050405020304" pitchFamily="18" charset="0"/>
                </a:rPr>
                <a:t>:</a:t>
              </a:r>
            </a:p>
          </p:txBody>
        </p:sp>
        <p:sp>
          <p:nvSpPr>
            <p:cNvPr id="11" name="Text Box 17"/>
            <p:cNvSpPr txBox="1"/>
            <p:nvPr/>
          </p:nvSpPr>
          <p:spPr>
            <a:xfrm>
              <a:off x="1956713" y="2895602"/>
              <a:ext cx="10293349" cy="523220"/>
            </a:xfrm>
            <a:prstGeom prst="rect">
              <a:avLst/>
            </a:prstGeom>
            <a:noFill/>
            <a:ln w="9525">
              <a:noFill/>
            </a:ln>
          </p:spPr>
          <p:txBody>
            <a:bodyPr wrap="square">
              <a:spAutoFit/>
            </a:bodyPr>
            <a:lstStyle/>
            <a:p>
              <a:r>
                <a:rPr lang="en-US" altLang="zh-CN" sz="2800" dirty="0" err="1">
                  <a:latin typeface="Times New Roman" panose="02020603050405020304" pitchFamily="18" charset="0"/>
                </a:rPr>
                <a:t>Là</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những</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người</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phục</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vụ</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trong</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quân</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đội</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giữ</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những</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cấp</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bậc</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khác</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nhau</a:t>
              </a:r>
              <a:r>
                <a:rPr lang="en-US" altLang="zh-CN" sz="2800" dirty="0">
                  <a:latin typeface="Times New Roman" panose="02020603050405020304" pitchFamily="18" charset="0"/>
                </a:rPr>
                <a:t>.</a:t>
              </a:r>
            </a:p>
          </p:txBody>
        </p:sp>
      </p:grpSp>
    </p:spTree>
    <p:extLst>
      <p:ext uri="{BB962C8B-B14F-4D97-AF65-F5344CB8AC3E}">
        <p14:creationId xmlns:p14="http://schemas.microsoft.com/office/powerpoint/2010/main" val="78820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pic>
        <p:nvPicPr>
          <p:cNvPr id="9219" name="Picture 6" descr="bac s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5086"/>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3"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595086"/>
            <a:ext cx="4092268" cy="313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7868" y="595086"/>
            <a:ext cx="3934131" cy="3133724"/>
          </a:xfrm>
          <a:prstGeom prst="rect">
            <a:avLst/>
          </a:prstGeom>
        </p:spPr>
      </p:pic>
      <p:sp>
        <p:nvSpPr>
          <p:cNvPr id="10" name="Text Box 17"/>
          <p:cNvSpPr txBox="1"/>
          <p:nvPr/>
        </p:nvSpPr>
        <p:spPr>
          <a:xfrm>
            <a:off x="-61067" y="4140534"/>
            <a:ext cx="12588347" cy="1569660"/>
          </a:xfrm>
          <a:prstGeom prst="rect">
            <a:avLst/>
          </a:prstGeom>
          <a:noFill/>
          <a:ln w="9525">
            <a:noFill/>
          </a:ln>
        </p:spPr>
        <p:txBody>
          <a:bodyPr wrap="square">
            <a:spAutoFit/>
          </a:bodyPr>
          <a:lstStyle/>
          <a:p>
            <a:pPr>
              <a:lnSpc>
                <a:spcPct val="150000"/>
              </a:lnSpc>
            </a:pPr>
            <a:r>
              <a:rPr lang="en-US" altLang="zh-CN" sz="3200" b="1" i="1" dirty="0" err="1">
                <a:latin typeface="Times New Roman" panose="02020603050405020304" pitchFamily="18" charset="0"/>
              </a:rPr>
              <a:t>Trí</a:t>
            </a:r>
            <a:r>
              <a:rPr lang="en-US" altLang="zh-CN" sz="3200" b="1" i="1" dirty="0">
                <a:latin typeface="Times New Roman" panose="02020603050405020304" pitchFamily="18" charset="0"/>
              </a:rPr>
              <a:t> </a:t>
            </a:r>
            <a:r>
              <a:rPr lang="en-US" altLang="zh-CN" sz="3200" b="1" i="1" dirty="0" err="1">
                <a:latin typeface="Times New Roman" panose="02020603050405020304" pitchFamily="18" charset="0"/>
              </a:rPr>
              <a:t>thức</a:t>
            </a:r>
            <a:r>
              <a:rPr lang="en-US" altLang="zh-CN" sz="3200" b="1" i="1" dirty="0">
                <a:latin typeface="Times New Roman" panose="02020603050405020304" pitchFamily="18" charset="0"/>
              </a:rPr>
              <a:t>: </a:t>
            </a:r>
            <a:r>
              <a:rPr lang="en-US" altLang="zh-CN" sz="3200" dirty="0" err="1">
                <a:latin typeface="Times New Roman" panose="02020603050405020304" pitchFamily="18" charset="0"/>
              </a:rPr>
              <a:t>Là</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những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người</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làm</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việc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lao</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động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trí</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óc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có</a:t>
            </a:r>
            <a:r>
              <a:rPr lang="en-US" altLang="zh-CN" sz="3200" dirty="0">
                <a:latin typeface="Times New Roman" panose="02020603050405020304" pitchFamily="18" charset="0"/>
              </a:rPr>
              <a:t> tri </a:t>
            </a:r>
            <a:r>
              <a:rPr lang="en-US" altLang="zh-CN" sz="3200" dirty="0" err="1">
                <a:latin typeface="Times New Roman" panose="02020603050405020304" pitchFamily="18" charset="0"/>
              </a:rPr>
              <a:t>thức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chuyên</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môn</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cần</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thiết</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cho</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nghề</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nghiệp</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của</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mình</a:t>
            </a:r>
            <a:r>
              <a:rPr lang="en-US" altLang="zh-CN" sz="3200" dirty="0">
                <a:latin typeface="Times New Roman" panose="02020603050405020304" pitchFamily="18" charset="0"/>
              </a:rPr>
              <a:t>.</a:t>
            </a:r>
          </a:p>
        </p:txBody>
      </p:sp>
    </p:spTree>
    <p:extLst>
      <p:ext uri="{BB962C8B-B14F-4D97-AF65-F5344CB8AC3E}">
        <p14:creationId xmlns:p14="http://schemas.microsoft.com/office/powerpoint/2010/main" val="116344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10243" name="AutoShape 17" descr="Káº¿t quáº£ hÃ¬nh áº£nh cho áº¢nh chá»¥p vá» há»c sinh trong nhÃ  trÆ°á»ng"/>
          <p:cNvSpPr>
            <a:spLocks noChangeAspect="1" noChangeArrowheads="1"/>
          </p:cNvSpPr>
          <p:nvPr/>
        </p:nvSpPr>
        <p:spPr bwMode="auto">
          <a:xfrm>
            <a:off x="5943600" y="385572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244" name="AutoShape 19" descr="Káº¿t quáº£ hÃ¬nh áº£nh cho áº¢nh chá»¥p vá» há»c sinh trong nhÃ  trÆ°á»ng"/>
          <p:cNvSpPr>
            <a:spLocks noChangeAspect="1" noChangeArrowheads="1"/>
          </p:cNvSpPr>
          <p:nvPr/>
        </p:nvSpPr>
        <p:spPr bwMode="auto">
          <a:xfrm>
            <a:off x="5943600" y="385572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245" name="AutoShape 21" descr="Káº¿t quáº£ hÃ¬nh áº£nh cho áº¢nh chá»¥p vá» há»c sinh trong nhÃ  trÆ°á»ng"/>
          <p:cNvSpPr>
            <a:spLocks noChangeAspect="1" noChangeArrowheads="1"/>
          </p:cNvSpPr>
          <p:nvPr/>
        </p:nvSpPr>
        <p:spPr bwMode="auto">
          <a:xfrm>
            <a:off x="5943600" y="385572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9119"/>
            <a:ext cx="6386286" cy="399142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285" y="579120"/>
            <a:ext cx="5805715" cy="3991428"/>
          </a:xfrm>
          <a:prstGeom prst="rect">
            <a:avLst/>
          </a:prstGeom>
        </p:spPr>
      </p:pic>
      <p:sp>
        <p:nvSpPr>
          <p:cNvPr id="12" name="Text Box 17"/>
          <p:cNvSpPr txBox="1"/>
          <p:nvPr/>
        </p:nvSpPr>
        <p:spPr>
          <a:xfrm>
            <a:off x="2735943" y="5058121"/>
            <a:ext cx="8976360" cy="584775"/>
          </a:xfrm>
          <a:prstGeom prst="rect">
            <a:avLst/>
          </a:prstGeom>
          <a:noFill/>
          <a:ln w="9525">
            <a:noFill/>
          </a:ln>
        </p:spPr>
        <p:txBody>
          <a:bodyPr wrap="square">
            <a:spAutoFit/>
          </a:bodyPr>
          <a:lstStyle/>
          <a:p>
            <a:r>
              <a:rPr lang="en-US" sz="3200" b="1" i="1" noProof="1">
                <a:latin typeface="Times New Roman" panose="02020603050405020304" pitchFamily="18" charset="0"/>
                <a:cs typeface="Times New Roman" panose="02020603050405020304" pitchFamily="18" charset="0"/>
              </a:rPr>
              <a:t>Học sinh: </a:t>
            </a:r>
            <a:r>
              <a:rPr lang="en-US" sz="3200" noProof="1">
                <a:latin typeface="Times New Roman" panose="02020603050405020304" pitchFamily="18" charset="0"/>
                <a:cs typeface="Times New Roman" panose="02020603050405020304" pitchFamily="18" charset="0"/>
              </a:rPr>
              <a:t>Là người học trong các nhà trường.</a:t>
            </a:r>
          </a:p>
        </p:txBody>
      </p:sp>
    </p:spTree>
    <p:extLst>
      <p:ext uri="{BB962C8B-B14F-4D97-AF65-F5344CB8AC3E}">
        <p14:creationId xmlns:p14="http://schemas.microsoft.com/office/powerpoint/2010/main" val="93623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243"/>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10244"/>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102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P spid="10245" grpId="0"/>
      <p:bldP spid="12" grpId="0"/>
      <p:bldP spid="1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7170" name="Text Box 7">
            <a:hlinkClick r:id="rId3" action="ppaction://hlinksldjump"/>
          </p:cNvPr>
          <p:cNvSpPr txBox="1">
            <a:spLocks noChangeArrowheads="1"/>
          </p:cNvSpPr>
          <p:nvPr/>
        </p:nvSpPr>
        <p:spPr bwMode="auto">
          <a:xfrm>
            <a:off x="2438400" y="6286500"/>
            <a:ext cx="2538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sz="1800">
              <a:latin typeface="Arial" panose="020B0604020202020204" pitchFamily="34" charset="0"/>
            </a:endParaRPr>
          </a:p>
        </p:txBody>
      </p:sp>
      <p:pic>
        <p:nvPicPr>
          <p:cNvPr id="7172" name="Picture 8"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1" y="920621"/>
            <a:ext cx="3789423" cy="328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0"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098" y="932413"/>
            <a:ext cx="4334902" cy="326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4" descr="Kết quả hình ảnh cho tiểu thươ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0837" y="915178"/>
            <a:ext cx="4039841" cy="326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7"/>
          <p:cNvSpPr txBox="1"/>
          <p:nvPr/>
        </p:nvSpPr>
        <p:spPr>
          <a:xfrm>
            <a:off x="2753997" y="4752078"/>
            <a:ext cx="6405243" cy="584775"/>
          </a:xfrm>
          <a:prstGeom prst="rect">
            <a:avLst/>
          </a:prstGeom>
          <a:noFill/>
          <a:ln w="9525">
            <a:noFill/>
          </a:ln>
        </p:spPr>
        <p:txBody>
          <a:bodyPr wrap="square">
            <a:spAutoFit/>
          </a:bodyPr>
          <a:lstStyle/>
          <a:p>
            <a:r>
              <a:rPr lang="en-US" sz="3200" b="1" i="1" noProof="1">
                <a:latin typeface="Times New Roman" panose="02020603050405020304" pitchFamily="18" charset="0"/>
                <a:cs typeface="Times New Roman" panose="02020603050405020304" pitchFamily="18" charset="0"/>
              </a:rPr>
              <a:t>tiểu thương: </a:t>
            </a:r>
            <a:r>
              <a:rPr lang="en-US" sz="3200" noProof="1">
                <a:latin typeface="Times New Roman" panose="02020603050405020304" pitchFamily="18" charset="0"/>
                <a:cs typeface="Times New Roman" panose="02020603050405020304" pitchFamily="18" charset="0"/>
              </a:rPr>
              <a:t>Là người buôn bán nhỏ</a:t>
            </a:r>
          </a:p>
        </p:txBody>
      </p:sp>
    </p:spTree>
    <p:extLst>
      <p:ext uri="{BB962C8B-B14F-4D97-AF65-F5344CB8AC3E}">
        <p14:creationId xmlns:p14="http://schemas.microsoft.com/office/powerpoint/2010/main" val="428478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6185" name="Text Box 6184"/>
          <p:cNvSpPr txBox="1">
            <a:spLocks noChangeArrowheads="1"/>
          </p:cNvSpPr>
          <p:nvPr/>
        </p:nvSpPr>
        <p:spPr bwMode="auto">
          <a:xfrm>
            <a:off x="1371600" y="6349998"/>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a:latin typeface="Times New Roman" panose="02020603050405020304" pitchFamily="18" charset="0"/>
              </a:rPr>
              <a:t>,</a:t>
            </a:r>
          </a:p>
        </p:txBody>
      </p:sp>
      <p:sp>
        <p:nvSpPr>
          <p:cNvPr id="22" name="Text Box 4"/>
          <p:cNvSpPr txBox="1"/>
          <p:nvPr/>
        </p:nvSpPr>
        <p:spPr>
          <a:xfrm>
            <a:off x="23585" y="1047849"/>
            <a:ext cx="12444186" cy="5847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26" tIns="45714" rIns="91426" bIns="45714">
            <a:spAutoFit/>
          </a:bodyPr>
          <a:lstStyle/>
          <a:p>
            <a:r>
              <a:rPr sz="3200" b="1" noProof="1">
                <a:solidFill>
                  <a:schemeClr val="tx1"/>
                </a:solidFill>
                <a:latin typeface="Times New Roman" panose="02020603050405020304" pitchFamily="18" charset="0"/>
              </a:rPr>
              <a:t>1.</a:t>
            </a:r>
            <a:r>
              <a:rPr lang="en-US" sz="3200" b="1" noProof="1">
                <a:solidFill>
                  <a:schemeClr val="tx1"/>
                </a:solidFill>
                <a:latin typeface="Times New Roman" panose="02020603050405020304" pitchFamily="18" charset="0"/>
              </a:rPr>
              <a:t> </a:t>
            </a:r>
            <a:r>
              <a:rPr sz="3200" b="1" noProof="1">
                <a:solidFill>
                  <a:schemeClr val="tx1"/>
                </a:solidFill>
                <a:latin typeface="Times New Roman" panose="02020603050405020304" pitchFamily="18" charset="0"/>
              </a:rPr>
              <a:t>Xếp các từ ngữ trong ngoặc đơn vào nhóm thích hợp nêu dưới đây:</a:t>
            </a:r>
          </a:p>
        </p:txBody>
      </p:sp>
      <p:sp>
        <p:nvSpPr>
          <p:cNvPr id="23" name="Text Box 15"/>
          <p:cNvSpPr txBox="1">
            <a:spLocks noChangeArrowheads="1"/>
          </p:cNvSpPr>
          <p:nvPr/>
        </p:nvSpPr>
        <p:spPr bwMode="auto">
          <a:xfrm>
            <a:off x="967014" y="1978568"/>
            <a:ext cx="5354638"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dirty="0">
                <a:solidFill>
                  <a:srgbClr val="0000CC"/>
                </a:solidFill>
                <a:latin typeface="Times New Roman" panose="02020603050405020304" pitchFamily="18" charset="0"/>
              </a:rPr>
              <a:t>a. </a:t>
            </a:r>
            <a:r>
              <a:rPr lang="en-US" altLang="zh-CN" sz="3000" dirty="0" err="1">
                <a:solidFill>
                  <a:srgbClr val="0000CC"/>
                </a:solidFill>
                <a:latin typeface="Times New Roman" panose="02020603050405020304" pitchFamily="18" charset="0"/>
              </a:rPr>
              <a:t>Công</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nhân</a:t>
            </a:r>
            <a:r>
              <a:rPr lang="en-US" altLang="zh-CN" sz="3000" dirty="0">
                <a:solidFill>
                  <a:srgbClr val="0000CC"/>
                </a:solidFill>
                <a:latin typeface="Times New Roman" panose="02020603050405020304" pitchFamily="18" charset="0"/>
              </a:rPr>
              <a:t>:</a:t>
            </a:r>
          </a:p>
        </p:txBody>
      </p:sp>
      <p:sp>
        <p:nvSpPr>
          <p:cNvPr id="24" name="Text Box 16"/>
          <p:cNvSpPr txBox="1">
            <a:spLocks noChangeArrowheads="1"/>
          </p:cNvSpPr>
          <p:nvPr/>
        </p:nvSpPr>
        <p:spPr bwMode="auto">
          <a:xfrm>
            <a:off x="967014" y="2656429"/>
            <a:ext cx="457200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b. Nông dân:</a:t>
            </a:r>
          </a:p>
        </p:txBody>
      </p:sp>
      <p:sp>
        <p:nvSpPr>
          <p:cNvPr id="25" name="Text Box 17"/>
          <p:cNvSpPr txBox="1">
            <a:spLocks noChangeArrowheads="1"/>
          </p:cNvSpPr>
          <p:nvPr/>
        </p:nvSpPr>
        <p:spPr bwMode="auto">
          <a:xfrm>
            <a:off x="967015" y="3240629"/>
            <a:ext cx="5751513"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dirty="0">
                <a:solidFill>
                  <a:srgbClr val="0000CC"/>
                </a:solidFill>
                <a:latin typeface="Times New Roman" panose="02020603050405020304" pitchFamily="18" charset="0"/>
              </a:rPr>
              <a:t>c. </a:t>
            </a:r>
            <a:r>
              <a:rPr lang="en-US" altLang="zh-CN" sz="3000" dirty="0" err="1">
                <a:solidFill>
                  <a:srgbClr val="0000CC"/>
                </a:solidFill>
                <a:latin typeface="Times New Roman" panose="02020603050405020304" pitchFamily="18" charset="0"/>
              </a:rPr>
              <a:t>Doanh</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nhân</a:t>
            </a:r>
            <a:r>
              <a:rPr lang="en-US" altLang="zh-CN" sz="3000" dirty="0">
                <a:solidFill>
                  <a:srgbClr val="0000CC"/>
                </a:solidFill>
                <a:latin typeface="Times New Roman" panose="02020603050405020304" pitchFamily="18" charset="0"/>
              </a:rPr>
              <a:t>:</a:t>
            </a:r>
          </a:p>
        </p:txBody>
      </p:sp>
      <p:sp>
        <p:nvSpPr>
          <p:cNvPr id="26" name="Text Box 18"/>
          <p:cNvSpPr txBox="1">
            <a:spLocks noChangeArrowheads="1"/>
          </p:cNvSpPr>
          <p:nvPr/>
        </p:nvSpPr>
        <p:spPr bwMode="auto">
          <a:xfrm>
            <a:off x="6920139" y="2013493"/>
            <a:ext cx="473075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d. Quân nhân:</a:t>
            </a:r>
          </a:p>
        </p:txBody>
      </p:sp>
      <p:sp>
        <p:nvSpPr>
          <p:cNvPr id="27" name="Text Box 21"/>
          <p:cNvSpPr txBox="1">
            <a:spLocks noChangeArrowheads="1"/>
          </p:cNvSpPr>
          <p:nvPr/>
        </p:nvSpPr>
        <p:spPr bwMode="auto">
          <a:xfrm>
            <a:off x="285670" y="4140571"/>
            <a:ext cx="11171224" cy="147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p>
            <a:pPr algn="ctr">
              <a:lnSpc>
                <a:spcPct val="150000"/>
              </a:lnSpc>
              <a:spcBef>
                <a:spcPct val="50000"/>
              </a:spcBef>
            </a:pPr>
            <a:r>
              <a:rPr lang="en-US" altLang="zh-CN" sz="3000" dirty="0">
                <a:latin typeface="Times New Roman" panose="02020603050405020304" pitchFamily="18" charset="0"/>
              </a:rPr>
              <a:t>( </a:t>
            </a:r>
            <a:r>
              <a:rPr lang="en-US" altLang="zh-CN" sz="3000" dirty="0" err="1">
                <a:latin typeface="Times New Roman" panose="02020603050405020304" pitchFamily="18" charset="0"/>
              </a:rPr>
              <a:t>giáo</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viên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đại</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úy</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trung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điện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cơ</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khí</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cấy</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cày</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sinh</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tiểu</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sinh</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trung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bác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kĩ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sư</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tiểu</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thương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chủ</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tiệm</a:t>
            </a:r>
            <a:r>
              <a:rPr lang="en-US" altLang="zh-CN" sz="3000" dirty="0">
                <a:latin typeface="Times New Roman" panose="02020603050405020304" pitchFamily="18" charset="0"/>
              </a:rPr>
              <a:t>)</a:t>
            </a:r>
          </a:p>
        </p:txBody>
      </p:sp>
      <p:sp>
        <p:nvSpPr>
          <p:cNvPr id="14" name="Text Box 18"/>
          <p:cNvSpPr txBox="1">
            <a:spLocks noChangeArrowheads="1"/>
          </p:cNvSpPr>
          <p:nvPr/>
        </p:nvSpPr>
        <p:spPr bwMode="auto">
          <a:xfrm>
            <a:off x="6940777" y="2656429"/>
            <a:ext cx="473075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e. Trí thức:</a:t>
            </a:r>
          </a:p>
        </p:txBody>
      </p:sp>
      <p:sp>
        <p:nvSpPr>
          <p:cNvPr id="15" name="Text Box 18"/>
          <p:cNvSpPr txBox="1">
            <a:spLocks noChangeArrowheads="1"/>
          </p:cNvSpPr>
          <p:nvPr/>
        </p:nvSpPr>
        <p:spPr bwMode="auto">
          <a:xfrm>
            <a:off x="6899502" y="3240629"/>
            <a:ext cx="473075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dirty="0">
                <a:solidFill>
                  <a:srgbClr val="0000CC"/>
                </a:solidFill>
                <a:latin typeface="Times New Roman" panose="02020603050405020304" pitchFamily="18" charset="0"/>
              </a:rPr>
              <a:t>g. </a:t>
            </a:r>
            <a:r>
              <a:rPr lang="en-US" altLang="zh-CN" sz="3000" dirty="0" err="1">
                <a:solidFill>
                  <a:srgbClr val="0000CC"/>
                </a:solidFill>
                <a:latin typeface="Times New Roman" panose="02020603050405020304" pitchFamily="18" charset="0"/>
              </a:rPr>
              <a:t>Học</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sinh</a:t>
            </a:r>
            <a:r>
              <a:rPr lang="en-US" altLang="zh-CN" sz="3000" dirty="0">
                <a:solidFill>
                  <a:srgbClr val="0000CC"/>
                </a:solidFill>
                <a:latin typeface="Times New Roman" panose="02020603050405020304" pitchFamily="18" charset="0"/>
              </a:rPr>
              <a:t>:</a:t>
            </a:r>
          </a:p>
        </p:txBody>
      </p:sp>
      <p:pic>
        <p:nvPicPr>
          <p:cNvPr id="13" name="Picture 13" descr="Question premium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5" y="22549"/>
            <a:ext cx="1043669" cy="104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55954" y="3775517"/>
            <a:ext cx="412292" cy="707886"/>
          </a:xfrm>
          <a:prstGeom prst="rect">
            <a:avLst/>
          </a:prstGeom>
        </p:spPr>
        <p:txBody>
          <a:bodyPr wrap="none">
            <a:spAutoFit/>
          </a:bodyPr>
          <a:lstStyle/>
          <a:p>
            <a:r>
              <a:rPr lang="en-US" altLang="zh-CN" sz="4000" b="1" dirty="0">
                <a:solidFill>
                  <a:srgbClr val="FF0000"/>
                </a:solidFill>
                <a:latin typeface="Times New Roman" panose="02020603050405020304" pitchFamily="18" charset="0"/>
              </a:rPr>
              <a:t>e</a:t>
            </a:r>
            <a:endParaRPr lang="en-US" sz="4000" b="1" dirty="0">
              <a:solidFill>
                <a:srgbClr val="FF0000"/>
              </a:solidFill>
            </a:endParaRPr>
          </a:p>
        </p:txBody>
      </p:sp>
    </p:spTree>
    <p:extLst>
      <p:ext uri="{BB962C8B-B14F-4D97-AF65-F5344CB8AC3E}">
        <p14:creationId xmlns:p14="http://schemas.microsoft.com/office/powerpoint/2010/main" val="1159720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5" grpId="0"/>
      <p:bldP spid="22" grpId="0"/>
      <p:bldP spid="23" grpId="0"/>
      <p:bldP spid="24" grpId="0"/>
      <p:bldP spid="25" grpId="0"/>
      <p:bldP spid="26" grpId="0"/>
      <p:bldP spid="27" grpId="0"/>
      <p:bldP spid="14" grpId="0"/>
      <p:bldP spid="15"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1DB3DB8F-99C7-4953-9924-1B89476E5059}"/>
              </a:ext>
            </a:extLst>
          </p:cNvPr>
          <p:cNvPicPr>
            <a:picLocks noChangeAspect="1"/>
          </p:cNvPicPr>
          <p:nvPr/>
        </p:nvPicPr>
        <p:blipFill>
          <a:blip r:embed="rId3"/>
          <a:stretch>
            <a:fillRect/>
          </a:stretch>
        </p:blipFill>
        <p:spPr>
          <a:xfrm>
            <a:off x="-26237" y="0"/>
            <a:ext cx="12192000" cy="6858000"/>
          </a:xfrm>
          <a:prstGeom prst="rect">
            <a:avLst/>
          </a:prstGeom>
        </p:spPr>
      </p:pic>
      <p:graphicFrame>
        <p:nvGraphicFramePr>
          <p:cNvPr id="12" name="Group 111"/>
          <p:cNvGraphicFramePr>
            <a:graphicFrameLocks noGrp="1"/>
          </p:cNvGraphicFramePr>
          <p:nvPr>
            <p:extLst>
              <p:ext uri="{D42A27DB-BD31-4B8C-83A1-F6EECF244321}">
                <p14:modId xmlns:p14="http://schemas.microsoft.com/office/powerpoint/2010/main" val="799739646"/>
              </p:ext>
            </p:extLst>
          </p:nvPr>
        </p:nvGraphicFramePr>
        <p:xfrm>
          <a:off x="2791088" y="972497"/>
          <a:ext cx="7826771" cy="4635050"/>
        </p:xfrm>
        <a:graphic>
          <a:graphicData uri="http://schemas.openxmlformats.org/drawingml/2006/table">
            <a:tbl>
              <a:tblPr/>
              <a:tblGrid>
                <a:gridCol w="2325856">
                  <a:extLst>
                    <a:ext uri="{9D8B030D-6E8A-4147-A177-3AD203B41FA5}">
                      <a16:colId xmlns:a16="http://schemas.microsoft.com/office/drawing/2014/main" val="20000"/>
                    </a:ext>
                  </a:extLst>
                </a:gridCol>
                <a:gridCol w="5500915">
                  <a:extLst>
                    <a:ext uri="{9D8B030D-6E8A-4147-A177-3AD203B41FA5}">
                      <a16:colId xmlns:a16="http://schemas.microsoft.com/office/drawing/2014/main" val="20001"/>
                    </a:ext>
                  </a:extLst>
                </a:gridCol>
              </a:tblGrid>
              <a:tr h="66412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2600" b="1" i="0" u="none" strike="noStrike" cap="none" normalizeH="0" baseline="0" dirty="0" err="1">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Nhóm</a:t>
                      </a:r>
                      <a:r>
                        <a:rPr kumimoji="0" lang="en-US" altLang="ko-KR" sz="2600" b="1" i="0" u="none" strike="noStrike" cap="none" normalizeH="0" baseline="0" dirty="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ko-KR" sz="2600" b="1" i="0" u="none" strike="noStrike" cap="none" normalizeH="0" baseline="0" dirty="0" err="1">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từ</a:t>
                      </a:r>
                      <a:endParaRPr kumimoji="0" lang="en-US" altLang="ko-KR" sz="2600" b="1" i="0" u="none" strike="noStrike" cap="none" normalizeH="0" baseline="0" dirty="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2600" b="1" i="0" u="none" strike="noStrike" cap="none" normalizeH="0" baseline="0" dirty="0" err="1">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Từ</a:t>
                      </a:r>
                      <a:r>
                        <a:rPr kumimoji="0" lang="en-US" altLang="ko-KR" sz="2600" b="1" i="0" u="none" strike="noStrike" cap="none" normalizeH="0" baseline="0" dirty="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ko-KR" sz="2600" b="1" i="0" u="none" strike="noStrike" cap="none" normalizeH="0" baseline="0" dirty="0" err="1">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ngữ</a:t>
                      </a:r>
                      <a:endParaRPr kumimoji="0" lang="en-US" altLang="ko-KR" sz="2600" b="1" i="0" u="none" strike="noStrike" cap="none" normalizeH="0" baseline="0" dirty="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0179">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4121">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8208">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4121">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0179">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64121">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3" name="Text Box 15"/>
          <p:cNvSpPr txBox="1">
            <a:spLocks noChangeArrowheads="1"/>
          </p:cNvSpPr>
          <p:nvPr/>
        </p:nvSpPr>
        <p:spPr bwMode="auto">
          <a:xfrm>
            <a:off x="2812518" y="1711395"/>
            <a:ext cx="2249488"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a:solidFill>
                  <a:srgbClr val="FF0000"/>
                </a:solidFill>
                <a:latin typeface="Times New Roman" panose="02020603050405020304" pitchFamily="18" charset="0"/>
              </a:rPr>
              <a:t>a) </a:t>
            </a:r>
            <a:r>
              <a:rPr lang="en-US" altLang="en-US" sz="2600" b="1" dirty="0" err="1">
                <a:solidFill>
                  <a:srgbClr val="FF0000"/>
                </a:solidFill>
                <a:latin typeface="Times New Roman" panose="02020603050405020304" pitchFamily="18" charset="0"/>
              </a:rPr>
              <a:t>Công</a:t>
            </a:r>
            <a:r>
              <a:rPr lang="en-US" altLang="en-US" sz="2600" b="1" dirty="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nhân</a:t>
            </a:r>
            <a:endParaRPr lang="en-US" altLang="en-US" sz="2600" b="1" dirty="0">
              <a:solidFill>
                <a:srgbClr val="FF0000"/>
              </a:solidFill>
              <a:latin typeface="Times New Roman" panose="02020603050405020304" pitchFamily="18" charset="0"/>
            </a:endParaRPr>
          </a:p>
        </p:txBody>
      </p:sp>
      <p:sp>
        <p:nvSpPr>
          <p:cNvPr id="16" name="Text Box 16"/>
          <p:cNvSpPr txBox="1">
            <a:spLocks noChangeArrowheads="1"/>
          </p:cNvSpPr>
          <p:nvPr/>
        </p:nvSpPr>
        <p:spPr bwMode="auto">
          <a:xfrm>
            <a:off x="2696801" y="2390058"/>
            <a:ext cx="2133600"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a:solidFill>
                  <a:srgbClr val="FF0000"/>
                </a:solidFill>
                <a:latin typeface="Times New Roman" panose="02020603050405020304" pitchFamily="18" charset="0"/>
              </a:rPr>
              <a:t> b) </a:t>
            </a:r>
            <a:r>
              <a:rPr lang="en-US" altLang="en-US" sz="2600" b="1" dirty="0" err="1">
                <a:solidFill>
                  <a:srgbClr val="FF0000"/>
                </a:solidFill>
                <a:latin typeface="Times New Roman" panose="02020603050405020304" pitchFamily="18" charset="0"/>
              </a:rPr>
              <a:t>Nông</a:t>
            </a:r>
            <a:r>
              <a:rPr lang="en-US" altLang="en-US" sz="2600" b="1" dirty="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dân</a:t>
            </a:r>
            <a:endParaRPr lang="en-US" altLang="en-US" sz="2600" b="1" dirty="0">
              <a:solidFill>
                <a:srgbClr val="FF0000"/>
              </a:solidFill>
              <a:latin typeface="Times New Roman" panose="02020603050405020304" pitchFamily="18" charset="0"/>
            </a:endParaRPr>
          </a:p>
        </p:txBody>
      </p:sp>
      <p:sp>
        <p:nvSpPr>
          <p:cNvPr id="17" name="Text Box 17"/>
          <p:cNvSpPr txBox="1">
            <a:spLocks noChangeArrowheads="1"/>
          </p:cNvSpPr>
          <p:nvPr/>
        </p:nvSpPr>
        <p:spPr bwMode="auto">
          <a:xfrm>
            <a:off x="2787231" y="3022376"/>
            <a:ext cx="2565910"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a:solidFill>
                  <a:srgbClr val="FF0000"/>
                </a:solidFill>
                <a:latin typeface="Times New Roman" panose="02020603050405020304" pitchFamily="18" charset="0"/>
              </a:rPr>
              <a:t>c) </a:t>
            </a:r>
            <a:r>
              <a:rPr lang="en-US" altLang="en-US" sz="2600" b="1" dirty="0" err="1">
                <a:solidFill>
                  <a:srgbClr val="FF0000"/>
                </a:solidFill>
                <a:latin typeface="Times New Roman" panose="02020603050405020304" pitchFamily="18" charset="0"/>
              </a:rPr>
              <a:t>Doanh</a:t>
            </a:r>
            <a:r>
              <a:rPr lang="en-US" altLang="en-US" sz="2600" b="1" dirty="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nhân</a:t>
            </a:r>
            <a:endParaRPr lang="en-US" altLang="en-US" sz="2600" b="1" dirty="0">
              <a:solidFill>
                <a:srgbClr val="FF0000"/>
              </a:solidFill>
              <a:latin typeface="Times New Roman" panose="02020603050405020304" pitchFamily="18" charset="0"/>
            </a:endParaRPr>
          </a:p>
        </p:txBody>
      </p:sp>
      <p:sp>
        <p:nvSpPr>
          <p:cNvPr id="18" name="Text Box 16"/>
          <p:cNvSpPr txBox="1">
            <a:spLocks noChangeArrowheads="1"/>
          </p:cNvSpPr>
          <p:nvPr/>
        </p:nvSpPr>
        <p:spPr bwMode="auto">
          <a:xfrm>
            <a:off x="2787231" y="3701039"/>
            <a:ext cx="2207588"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a:solidFill>
                  <a:srgbClr val="FF0000"/>
                </a:solidFill>
                <a:latin typeface="Times New Roman" panose="02020603050405020304" pitchFamily="18" charset="0"/>
              </a:rPr>
              <a:t>d) </a:t>
            </a:r>
            <a:r>
              <a:rPr lang="en-US" altLang="en-US" sz="2600" b="1" dirty="0" err="1">
                <a:solidFill>
                  <a:srgbClr val="FF0000"/>
                </a:solidFill>
                <a:latin typeface="Times New Roman" panose="02020603050405020304" pitchFamily="18" charset="0"/>
              </a:rPr>
              <a:t>Quân</a:t>
            </a:r>
            <a:r>
              <a:rPr lang="en-US" altLang="en-US" sz="2600" b="1" dirty="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nhân</a:t>
            </a:r>
            <a:endParaRPr lang="en-US" altLang="en-US" sz="2600" b="1" dirty="0">
              <a:solidFill>
                <a:srgbClr val="FF0000"/>
              </a:solidFill>
              <a:latin typeface="Times New Roman" panose="02020603050405020304" pitchFamily="18" charset="0"/>
            </a:endParaRPr>
          </a:p>
        </p:txBody>
      </p:sp>
      <p:sp>
        <p:nvSpPr>
          <p:cNvPr id="19" name="Text Box 16"/>
          <p:cNvSpPr txBox="1">
            <a:spLocks noChangeArrowheads="1"/>
          </p:cNvSpPr>
          <p:nvPr/>
        </p:nvSpPr>
        <p:spPr bwMode="auto">
          <a:xfrm>
            <a:off x="2812518" y="4373488"/>
            <a:ext cx="1774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a:solidFill>
                  <a:srgbClr val="FF0000"/>
                </a:solidFill>
                <a:latin typeface="Times New Roman" panose="02020603050405020304" pitchFamily="18" charset="0"/>
              </a:rPr>
              <a:t>e) </a:t>
            </a:r>
            <a:r>
              <a:rPr lang="en-US" altLang="en-US" sz="2600" b="1" dirty="0" err="1">
                <a:solidFill>
                  <a:srgbClr val="FF0000"/>
                </a:solidFill>
                <a:latin typeface="Times New Roman" panose="02020603050405020304" pitchFamily="18" charset="0"/>
              </a:rPr>
              <a:t>Trí</a:t>
            </a:r>
            <a:r>
              <a:rPr lang="en-US" altLang="en-US" sz="2600" b="1" dirty="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thức</a:t>
            </a:r>
            <a:endParaRPr lang="en-US" altLang="en-US" sz="2600" b="1" dirty="0">
              <a:solidFill>
                <a:srgbClr val="FF0000"/>
              </a:solidFill>
              <a:latin typeface="Times New Roman" panose="02020603050405020304" pitchFamily="18" charset="0"/>
            </a:endParaRPr>
          </a:p>
        </p:txBody>
      </p:sp>
      <p:sp>
        <p:nvSpPr>
          <p:cNvPr id="20" name="Text Box 16"/>
          <p:cNvSpPr txBox="1">
            <a:spLocks noChangeArrowheads="1"/>
          </p:cNvSpPr>
          <p:nvPr/>
        </p:nvSpPr>
        <p:spPr bwMode="auto">
          <a:xfrm>
            <a:off x="2812518" y="5037049"/>
            <a:ext cx="1956876"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a:solidFill>
                  <a:srgbClr val="FF0000"/>
                </a:solidFill>
                <a:latin typeface="Times New Roman" panose="02020603050405020304" pitchFamily="18" charset="0"/>
              </a:rPr>
              <a:t>d) </a:t>
            </a:r>
            <a:r>
              <a:rPr lang="en-US" altLang="en-US" sz="2600" b="1" dirty="0" err="1">
                <a:solidFill>
                  <a:srgbClr val="FF0000"/>
                </a:solidFill>
                <a:latin typeface="Times New Roman" panose="02020603050405020304" pitchFamily="18" charset="0"/>
              </a:rPr>
              <a:t>Học</a:t>
            </a:r>
            <a:r>
              <a:rPr lang="en-US" altLang="en-US" sz="2600" b="1" dirty="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sinh</a:t>
            </a:r>
            <a:endParaRPr lang="en-US" altLang="en-US" sz="2600" b="1" dirty="0">
              <a:solidFill>
                <a:srgbClr val="FF0000"/>
              </a:solidFill>
              <a:latin typeface="Times New Roman" panose="02020603050405020304" pitchFamily="18" charset="0"/>
            </a:endParaRPr>
          </a:p>
        </p:txBody>
      </p:sp>
      <p:sp>
        <p:nvSpPr>
          <p:cNvPr id="24" name="TextBox 23"/>
          <p:cNvSpPr txBox="1"/>
          <p:nvPr/>
        </p:nvSpPr>
        <p:spPr>
          <a:xfrm>
            <a:off x="5147136" y="4369407"/>
            <a:ext cx="1435752" cy="476250"/>
          </a:xfrm>
          <a:prstGeom prst="rect">
            <a:avLst/>
          </a:prstGeom>
          <a:solidFill>
            <a:schemeClr val="accent6">
              <a:lumMod val="40000"/>
              <a:lumOff val="60000"/>
            </a:schemeClr>
          </a:solidFill>
        </p:spPr>
        <p:txBody>
          <a:bodyPr wrap="square">
            <a:spAutoFit/>
          </a:bodyPr>
          <a:lstStyle/>
          <a:p>
            <a:pPr>
              <a:defRPr/>
            </a:pPr>
            <a:r>
              <a:rPr lang="en-US" sz="2500" b="1" dirty="0" err="1">
                <a:latin typeface="Times New Roman" panose="02020603050405020304" pitchFamily="18" charset="0"/>
                <a:cs typeface="Times New Roman" panose="02020603050405020304" pitchFamily="18" charset="0"/>
              </a:rPr>
              <a:t>giáo</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viên</a:t>
            </a:r>
            <a:endParaRPr lang="en-US" sz="25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5175003" y="3717219"/>
            <a:ext cx="1039015"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đại úy</a:t>
            </a:r>
          </a:p>
        </p:txBody>
      </p:sp>
      <p:sp>
        <p:nvSpPr>
          <p:cNvPr id="27" name="TextBox 26"/>
          <p:cNvSpPr txBox="1"/>
          <p:nvPr/>
        </p:nvSpPr>
        <p:spPr>
          <a:xfrm>
            <a:off x="6394202" y="3717219"/>
            <a:ext cx="1308952"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trung</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sĩ</a:t>
            </a:r>
            <a:endParaRPr lang="en-US" altLang="en-US" sz="25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5160487" y="1754794"/>
            <a:ext cx="1494972"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điện</a:t>
            </a:r>
          </a:p>
        </p:txBody>
      </p:sp>
      <p:sp>
        <p:nvSpPr>
          <p:cNvPr id="29" name="TextBox 28"/>
          <p:cNvSpPr txBox="1"/>
          <p:nvPr/>
        </p:nvSpPr>
        <p:spPr>
          <a:xfrm>
            <a:off x="6766471" y="1754794"/>
            <a:ext cx="1679348"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cơ khí</a:t>
            </a:r>
          </a:p>
        </p:txBody>
      </p:sp>
      <p:sp>
        <p:nvSpPr>
          <p:cNvPr id="30" name="TextBox 29"/>
          <p:cNvSpPr txBox="1"/>
          <p:nvPr/>
        </p:nvSpPr>
        <p:spPr>
          <a:xfrm>
            <a:off x="5147136" y="2420219"/>
            <a:ext cx="1185863"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thợ</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cấy</a:t>
            </a:r>
            <a:endParaRPr lang="en-US" altLang="en-US" sz="25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6566278" y="2405196"/>
            <a:ext cx="1198109" cy="477838"/>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thợ</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cày</a:t>
            </a:r>
            <a:endParaRPr lang="en-US" altLang="en-US" sz="25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5157540" y="5053229"/>
            <a:ext cx="2535691"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học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sinh</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tiểu</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học</a:t>
            </a:r>
            <a:endParaRPr lang="en-US" altLang="en-US" sz="25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7792675" y="5053711"/>
            <a:ext cx="2782434"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học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sinh</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trung</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học</a:t>
            </a:r>
            <a:endParaRPr lang="en-US" altLang="en-US" sz="25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6770442" y="4369407"/>
            <a:ext cx="1043101"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bác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sĩ</a:t>
            </a:r>
            <a:endParaRPr lang="en-US" altLang="en-US" sz="2500" b="1"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7977085" y="4379044"/>
            <a:ext cx="934187" cy="477838"/>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kĩ</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sư</a:t>
            </a:r>
            <a:endParaRPr lang="en-US" altLang="en-US" sz="2500" b="1"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5214691" y="3068719"/>
            <a:ext cx="1853520" cy="476250"/>
          </a:xfrm>
          <a:prstGeom prst="rect">
            <a:avLst/>
          </a:prstGeom>
          <a:solidFill>
            <a:schemeClr val="accent6">
              <a:lumMod val="40000"/>
              <a:lumOff val="60000"/>
            </a:schemeClr>
          </a:solidFill>
        </p:spPr>
        <p:txBody>
          <a:bodyPr wrap="square">
            <a:spAutoFit/>
          </a:bodyPr>
          <a:lstStyle/>
          <a:p>
            <a:pPr>
              <a:defRPr/>
            </a:pPr>
            <a:r>
              <a:rPr lang="en-US" sz="2500" b="1" dirty="0" err="1">
                <a:latin typeface="Times New Roman" panose="02020603050405020304" pitchFamily="18" charset="0"/>
                <a:cs typeface="Times New Roman" panose="02020603050405020304" pitchFamily="18" charset="0"/>
              </a:rPr>
              <a:t>tiểu</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thương</a:t>
            </a:r>
            <a:endParaRPr lang="en-US" sz="2500" b="1"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7432536" y="3073995"/>
            <a:ext cx="1451429"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chủ</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tiệm</a:t>
            </a:r>
            <a:endParaRPr lang="en-US" altLang="en-US"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76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914400" y="2130425"/>
            <a:ext cx="10363200" cy="1470025"/>
          </a:xfrm>
        </p:spPr>
        <p:txBody>
          <a:bodyPr/>
          <a:lstStyle/>
          <a:p>
            <a:endParaRPr lang="en-US" altLang="en-US"/>
          </a:p>
        </p:txBody>
      </p:sp>
      <p:sp>
        <p:nvSpPr>
          <p:cNvPr id="3" name="Subtitle 2"/>
          <p:cNvSpPr>
            <a:spLocks noGrp="1"/>
          </p:cNvSpPr>
          <p:nvPr>
            <p:ph type="subTitle" idx="1"/>
          </p:nvPr>
        </p:nvSpPr>
        <p:spPr/>
        <p:txBody>
          <a:bodyPr/>
          <a:lstStyle/>
          <a:p>
            <a:pPr>
              <a:defRPr/>
            </a:pPr>
            <a:endParaRPr lang="en-US"/>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rc_mi" descr="3296975720130416080212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8" y="0"/>
            <a:ext cx="3554413"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thợ điệ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82900"/>
            <a:ext cx="3554413"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6"/>
          <p:cNvSpPr txBox="1">
            <a:spLocks noChangeArrowheads="1"/>
          </p:cNvSpPr>
          <p:nvPr/>
        </p:nvSpPr>
        <p:spPr bwMode="auto">
          <a:xfrm>
            <a:off x="152400" y="2354263"/>
            <a:ext cx="281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a:solidFill>
                  <a:srgbClr val="0000FF"/>
                </a:solidFill>
                <a:latin typeface="Times New Roman" panose="02020603050405020304" pitchFamily="18" charset="0"/>
                <a:cs typeface="Times New Roman" panose="02020603050405020304" pitchFamily="18" charset="0"/>
              </a:rPr>
              <a:t>thợ c</a:t>
            </a:r>
            <a:r>
              <a:rPr lang="vi-VN" altLang="en-US" sz="2400" b="1">
                <a:solidFill>
                  <a:srgbClr val="0000FF"/>
                </a:solidFill>
                <a:latin typeface="Times New Roman" panose="02020603050405020304" pitchFamily="18" charset="0"/>
                <a:cs typeface="Times New Roman" panose="02020603050405020304" pitchFamily="18" charset="0"/>
              </a:rPr>
              <a:t>ơ</a:t>
            </a:r>
            <a:r>
              <a:rPr lang="en-US" altLang="en-US" sz="2400" b="1">
                <a:solidFill>
                  <a:srgbClr val="0000FF"/>
                </a:solidFill>
                <a:latin typeface="Times New Roman" panose="02020603050405020304" pitchFamily="18" charset="0"/>
                <a:cs typeface="Times New Roman" panose="02020603050405020304" pitchFamily="18" charset="0"/>
              </a:rPr>
              <a:t> khí</a:t>
            </a:r>
          </a:p>
        </p:txBody>
      </p:sp>
      <p:pic>
        <p:nvPicPr>
          <p:cNvPr id="21" name="Picture 14" descr="thợ cấ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0" y="11113"/>
            <a:ext cx="3662363"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2" descr="D:\boi duong hs gioi\toan\Downloads\tho ca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9475" y="2835275"/>
            <a:ext cx="3662363"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9"/>
          <p:cNvSpPr txBox="1">
            <a:spLocks noChangeArrowheads="1"/>
          </p:cNvSpPr>
          <p:nvPr/>
        </p:nvSpPr>
        <p:spPr bwMode="auto">
          <a:xfrm>
            <a:off x="9001125" y="6083300"/>
            <a:ext cx="2895600"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Nông dân</a:t>
            </a:r>
          </a:p>
        </p:txBody>
      </p:sp>
      <p:sp>
        <p:nvSpPr>
          <p:cNvPr id="24" name="Text Box 6"/>
          <p:cNvSpPr txBox="1">
            <a:spLocks noChangeArrowheads="1"/>
          </p:cNvSpPr>
          <p:nvPr/>
        </p:nvSpPr>
        <p:spPr bwMode="auto">
          <a:xfrm>
            <a:off x="244475" y="5249863"/>
            <a:ext cx="281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a:solidFill>
                  <a:srgbClr val="0000FF"/>
                </a:solidFill>
                <a:latin typeface="Times New Roman" panose="02020603050405020304" pitchFamily="18" charset="0"/>
                <a:cs typeface="Times New Roman" panose="02020603050405020304" pitchFamily="18" charset="0"/>
              </a:rPr>
              <a:t>thợ điện</a:t>
            </a:r>
          </a:p>
        </p:txBody>
      </p:sp>
      <p:sp>
        <p:nvSpPr>
          <p:cNvPr id="27" name="Text Box 6"/>
          <p:cNvSpPr txBox="1">
            <a:spLocks noChangeArrowheads="1"/>
          </p:cNvSpPr>
          <p:nvPr/>
        </p:nvSpPr>
        <p:spPr bwMode="auto">
          <a:xfrm>
            <a:off x="9072563" y="2343150"/>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a:solidFill>
                  <a:srgbClr val="0000FF"/>
                </a:solidFill>
                <a:latin typeface="Times New Roman" panose="02020603050405020304" pitchFamily="18" charset="0"/>
                <a:cs typeface="Times New Roman" panose="02020603050405020304" pitchFamily="18" charset="0"/>
              </a:rPr>
              <a:t>thợ cấy</a:t>
            </a:r>
          </a:p>
        </p:txBody>
      </p:sp>
      <p:sp>
        <p:nvSpPr>
          <p:cNvPr id="28" name="Text Box 6"/>
          <p:cNvSpPr txBox="1">
            <a:spLocks noChangeArrowheads="1"/>
          </p:cNvSpPr>
          <p:nvPr/>
        </p:nvSpPr>
        <p:spPr bwMode="auto">
          <a:xfrm>
            <a:off x="9123363" y="5157788"/>
            <a:ext cx="281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a:solidFill>
                  <a:srgbClr val="0000FF"/>
                </a:solidFill>
                <a:latin typeface="Times New Roman" panose="02020603050405020304" pitchFamily="18" charset="0"/>
                <a:cs typeface="Times New Roman" panose="02020603050405020304" pitchFamily="18" charset="0"/>
              </a:rPr>
              <a:t>thợ cày</a:t>
            </a:r>
          </a:p>
        </p:txBody>
      </p:sp>
      <p:sp>
        <p:nvSpPr>
          <p:cNvPr id="29" name="Text Box 9"/>
          <p:cNvSpPr txBox="1">
            <a:spLocks noChangeArrowheads="1"/>
          </p:cNvSpPr>
          <p:nvPr/>
        </p:nvSpPr>
        <p:spPr bwMode="auto">
          <a:xfrm>
            <a:off x="203200" y="5889625"/>
            <a:ext cx="2895600"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Công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nhân</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4" name="Speech Bubble: Rectangle with Corners Rounded 3"/>
          <p:cNvSpPr/>
          <p:nvPr/>
        </p:nvSpPr>
        <p:spPr>
          <a:xfrm>
            <a:off x="4008438" y="11113"/>
            <a:ext cx="4038600" cy="1658937"/>
          </a:xfrm>
          <a:prstGeom prst="wedgeRoundRectCallout">
            <a:avLst>
              <a:gd name="adj1" fmla="val -63852"/>
              <a:gd name="adj2" fmla="val 1120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xếp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30" name="Speech Bubble: Rectangle with Corners Rounded 29"/>
          <p:cNvSpPr/>
          <p:nvPr/>
        </p:nvSpPr>
        <p:spPr>
          <a:xfrm>
            <a:off x="4008438" y="-14288"/>
            <a:ext cx="4038600" cy="2200276"/>
          </a:xfrm>
          <a:prstGeom prst="wedgeRoundRectCallout">
            <a:avLst>
              <a:gd name="adj1" fmla="val -63349"/>
              <a:gd name="adj2" fmla="val 723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atin typeface="Times New Roman" panose="02020603050405020304" pitchFamily="18" charset="0"/>
                <a:cs typeface="Times New Roman" panose="02020603050405020304" pitchFamily="18" charset="0"/>
              </a:rPr>
              <a:t>Xếp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ng</a:t>
            </a:r>
            <a:r>
              <a:rPr lang="vi-VN" sz="2800" b="1" dirty="0">
                <a:latin typeface="Times New Roman" panose="02020603050405020304" pitchFamily="18" charset="0"/>
                <a:cs typeface="Times New Roman" panose="02020603050405020304" pitchFamily="18" charset="0"/>
              </a:rPr>
              <a:t>ư</a:t>
            </a:r>
            <a:r>
              <a:rPr lang="en-US" sz="2800" b="1" dirty="0" err="1">
                <a:latin typeface="Times New Roman" panose="02020603050405020304" pitchFamily="18" charset="0"/>
                <a:cs typeface="Times New Roman" panose="02020603050405020304" pitchFamily="18" charset="0"/>
              </a:rPr>
              <a:t>ời</a:t>
            </a:r>
            <a:r>
              <a:rPr lang="en-US" sz="2800" b="1" dirty="0">
                <a:latin typeface="Times New Roman" panose="02020603050405020304" pitchFamily="18" charset="0"/>
                <a:cs typeface="Times New Roman" panose="02020603050405020304" pitchFamily="18" charset="0"/>
              </a:rPr>
              <a:t> lao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ăn</a:t>
            </a:r>
            <a:r>
              <a:rPr lang="en-US" sz="2800" b="1" dirty="0">
                <a:latin typeface="Times New Roman" panose="02020603050405020304" pitchFamily="18" charset="0"/>
                <a:cs typeface="Times New Roman" panose="02020603050405020304" pitchFamily="18" charset="0"/>
              </a:rPr>
              <a:t> l</a:t>
            </a:r>
            <a:r>
              <a:rPr lang="vi-VN" sz="2800" b="1" dirty="0">
                <a:latin typeface="Times New Roman" panose="02020603050405020304" pitchFamily="18" charset="0"/>
                <a:cs typeface="Times New Roman" panose="02020603050405020304" pitchFamily="18" charset="0"/>
              </a:rPr>
              <a:t>ư</a:t>
            </a:r>
            <a:r>
              <a:rPr lang="en-US" sz="2800" b="1" dirty="0" err="1">
                <a:latin typeface="Times New Roman" panose="02020603050405020304" pitchFamily="18" charset="0"/>
                <a:cs typeface="Times New Roman" panose="02020603050405020304" pitchFamily="18" charset="0"/>
              </a:rPr>
              <a:t>ơng</a:t>
            </a:r>
            <a:endParaRPr lang="en-US" b="1" dirty="0">
              <a:latin typeface="Times New Roman" panose="02020603050405020304" pitchFamily="18" charset="0"/>
              <a:cs typeface="Times New Roman" panose="02020603050405020304" pitchFamily="18" charset="0"/>
            </a:endParaRPr>
          </a:p>
        </p:txBody>
      </p:sp>
      <p:sp>
        <p:nvSpPr>
          <p:cNvPr id="7" name="Speech Bubble: Oval 6"/>
          <p:cNvSpPr/>
          <p:nvPr/>
        </p:nvSpPr>
        <p:spPr>
          <a:xfrm>
            <a:off x="3559175" y="3248025"/>
            <a:ext cx="4940300" cy="2198688"/>
          </a:xfrm>
          <a:prstGeom prst="wedgeEllipseCallout">
            <a:avLst>
              <a:gd name="adj1" fmla="val 55191"/>
              <a:gd name="adj2" fmla="val -8190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r>
              <a:rPr lang="en-US" sz="2800"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31" name="Speech Bubble: Oval 30"/>
          <p:cNvSpPr/>
          <p:nvPr/>
        </p:nvSpPr>
        <p:spPr>
          <a:xfrm>
            <a:off x="3595688" y="2438400"/>
            <a:ext cx="4938712" cy="3889375"/>
          </a:xfrm>
          <a:prstGeom prst="wedgeEllipseCallout">
            <a:avLst>
              <a:gd name="adj1" fmla="val 54985"/>
              <a:gd name="adj2" fmla="val -4759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thợ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lao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ruộng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ruộng</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2871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barn(inVertical)">
                                      <p:cBhvr>
                                        <p:cTn id="61" dur="500"/>
                                        <p:tgtEl>
                                          <p:spTgt spid="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6" presetClass="exit" presetSubtype="32" fill="hold" grpId="1" nodeType="clickEffect">
                                  <p:stCondLst>
                                    <p:cond delay="0"/>
                                  </p:stCondLst>
                                  <p:childTnLst>
                                    <p:animEffect transition="out" filter="circle(out)">
                                      <p:cBhvr>
                                        <p:cTn id="65" dur="2000"/>
                                        <p:tgtEl>
                                          <p:spTgt spid="4"/>
                                        </p:tgtEl>
                                      </p:cBhvr>
                                    </p:animEffect>
                                    <p:set>
                                      <p:cBhvr>
                                        <p:cTn id="66" dur="1" fill="hold">
                                          <p:stCondLst>
                                            <p:cond delay="1999"/>
                                          </p:stCondLst>
                                        </p:cTn>
                                        <p:tgtEl>
                                          <p:spTgt spid="4"/>
                                        </p:tgtEl>
                                        <p:attrNameLst>
                                          <p:attrName>style.visibility</p:attrName>
                                        </p:attrNameLst>
                                      </p:cBhvr>
                                      <p:to>
                                        <p:strVal val="hidden"/>
                                      </p:to>
                                    </p:set>
                                  </p:childTnLst>
                                </p:cTn>
                              </p:par>
                              <p:par>
                                <p:cTn id="67" presetID="14" presetClass="entr" presetSubtype="1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randombar(horizontal)">
                                      <p:cBhvr>
                                        <p:cTn id="69" dur="500"/>
                                        <p:tgtEl>
                                          <p:spTgt spid="3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barn(inVertical)">
                                      <p:cBhvr>
                                        <p:cTn id="74" dur="500"/>
                                        <p:tgtEl>
                                          <p:spTgt spid="7"/>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6" presetClass="exit" presetSubtype="32" fill="hold" grpId="1" nodeType="clickEffect">
                                  <p:stCondLst>
                                    <p:cond delay="0"/>
                                  </p:stCondLst>
                                  <p:childTnLst>
                                    <p:animEffect transition="out" filter="circle(out)">
                                      <p:cBhvr>
                                        <p:cTn id="78" dur="2000"/>
                                        <p:tgtEl>
                                          <p:spTgt spid="7"/>
                                        </p:tgtEl>
                                      </p:cBhvr>
                                    </p:animEffect>
                                    <p:set>
                                      <p:cBhvr>
                                        <p:cTn id="79" dur="1" fill="hold">
                                          <p:stCondLst>
                                            <p:cond delay="1999"/>
                                          </p:stCondLst>
                                        </p:cTn>
                                        <p:tgtEl>
                                          <p:spTgt spid="7"/>
                                        </p:tgtEl>
                                        <p:attrNameLst>
                                          <p:attrName>style.visibility</p:attrName>
                                        </p:attrNameLst>
                                      </p:cBhvr>
                                      <p:to>
                                        <p:strVal val="hidden"/>
                                      </p:to>
                                    </p:set>
                                  </p:childTnLst>
                                </p:cTn>
                              </p:par>
                              <p:par>
                                <p:cTn id="80" presetID="14" presetClass="entr" presetSubtype="1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randombar(horizontal)">
                                      <p:cBhvr>
                                        <p:cTn id="8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24" grpId="0"/>
      <p:bldP spid="27" grpId="0"/>
      <p:bldP spid="28" grpId="0"/>
      <p:bldP spid="29" grpId="0" animBg="1"/>
      <p:bldP spid="4" grpId="0" animBg="1"/>
      <p:bldP spid="4" grpId="1" animBg="1"/>
      <p:bldP spid="30" grpId="0" animBg="1"/>
      <p:bldP spid="7" grpId="0" animBg="1"/>
      <p:bldP spid="7" grpId="1"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1DB3DB8F-99C7-4953-9924-1B89476E5059}"/>
              </a:ext>
            </a:extLst>
          </p:cNvPr>
          <p:cNvPicPr>
            <a:picLocks noChangeAspect="1"/>
          </p:cNvPicPr>
          <p:nvPr/>
        </p:nvPicPr>
        <p:blipFill>
          <a:blip r:embed="rId3"/>
          <a:stretch>
            <a:fillRect/>
          </a:stretch>
        </p:blipFill>
        <p:spPr>
          <a:xfrm>
            <a:off x="-26237" y="0"/>
            <a:ext cx="12192000" cy="6858000"/>
          </a:xfrm>
          <a:prstGeom prst="rect">
            <a:avLst/>
          </a:prstGeom>
        </p:spPr>
      </p:pic>
      <p:graphicFrame>
        <p:nvGraphicFramePr>
          <p:cNvPr id="12" name="Group 111"/>
          <p:cNvGraphicFramePr>
            <a:graphicFrameLocks noGrp="1"/>
          </p:cNvGraphicFramePr>
          <p:nvPr>
            <p:extLst>
              <p:ext uri="{D42A27DB-BD31-4B8C-83A1-F6EECF244321}">
                <p14:modId xmlns:p14="http://schemas.microsoft.com/office/powerpoint/2010/main" val="1568738439"/>
              </p:ext>
            </p:extLst>
          </p:nvPr>
        </p:nvGraphicFramePr>
        <p:xfrm>
          <a:off x="2791088" y="85804"/>
          <a:ext cx="7826771" cy="4635050"/>
        </p:xfrm>
        <a:graphic>
          <a:graphicData uri="http://schemas.openxmlformats.org/drawingml/2006/table">
            <a:tbl>
              <a:tblPr/>
              <a:tblGrid>
                <a:gridCol w="2325856">
                  <a:extLst>
                    <a:ext uri="{9D8B030D-6E8A-4147-A177-3AD203B41FA5}">
                      <a16:colId xmlns:a16="http://schemas.microsoft.com/office/drawing/2014/main" val="20000"/>
                    </a:ext>
                  </a:extLst>
                </a:gridCol>
                <a:gridCol w="5500915">
                  <a:extLst>
                    <a:ext uri="{9D8B030D-6E8A-4147-A177-3AD203B41FA5}">
                      <a16:colId xmlns:a16="http://schemas.microsoft.com/office/drawing/2014/main" val="20001"/>
                    </a:ext>
                  </a:extLst>
                </a:gridCol>
              </a:tblGrid>
              <a:tr h="66412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2600" b="1" i="0" u="none" strike="noStrike" cap="none" normalizeH="0" baseline="0" dirty="0" err="1">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Nhóm</a:t>
                      </a:r>
                      <a:r>
                        <a:rPr kumimoji="0" lang="en-US" altLang="ko-KR" sz="2600" b="1" i="0" u="none" strike="noStrike" cap="none" normalizeH="0" baseline="0" dirty="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ko-KR" sz="2600" b="1" i="0" u="none" strike="noStrike" cap="none" normalizeH="0" baseline="0" dirty="0" err="1">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từ</a:t>
                      </a:r>
                      <a:endParaRPr kumimoji="0" lang="en-US" altLang="ko-KR" sz="2600" b="1" i="0" u="none" strike="noStrike" cap="none" normalizeH="0" baseline="0" dirty="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2600" b="1" i="0" u="none" strike="noStrike" cap="none" normalizeH="0" baseline="0" dirty="0" err="1">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Từ</a:t>
                      </a:r>
                      <a:r>
                        <a:rPr kumimoji="0" lang="en-US" altLang="ko-KR" sz="2600" b="1" i="0" u="none" strike="noStrike" cap="none" normalizeH="0" baseline="0" dirty="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ko-KR" sz="2600" b="1" i="0" u="none" strike="noStrike" cap="none" normalizeH="0" baseline="0" dirty="0" err="1">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ngữ</a:t>
                      </a:r>
                      <a:endParaRPr kumimoji="0" lang="en-US" altLang="ko-KR" sz="2600" b="1" i="0" u="none" strike="noStrike" cap="none" normalizeH="0" baseline="0" dirty="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0179">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4121">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8208">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4121">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0179">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64121">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3" name="Text Box 15"/>
          <p:cNvSpPr txBox="1">
            <a:spLocks noChangeArrowheads="1"/>
          </p:cNvSpPr>
          <p:nvPr/>
        </p:nvSpPr>
        <p:spPr bwMode="auto">
          <a:xfrm>
            <a:off x="2812518" y="824702"/>
            <a:ext cx="2249488"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a:solidFill>
                  <a:srgbClr val="FF0000"/>
                </a:solidFill>
                <a:latin typeface="Times New Roman" panose="02020603050405020304" pitchFamily="18" charset="0"/>
              </a:rPr>
              <a:t>a) </a:t>
            </a:r>
            <a:r>
              <a:rPr lang="en-US" altLang="en-US" sz="2600" b="1" dirty="0" err="1">
                <a:solidFill>
                  <a:srgbClr val="FF0000"/>
                </a:solidFill>
                <a:latin typeface="Times New Roman" panose="02020603050405020304" pitchFamily="18" charset="0"/>
              </a:rPr>
              <a:t>Công</a:t>
            </a:r>
            <a:r>
              <a:rPr lang="en-US" altLang="en-US" sz="2600" b="1" dirty="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nhân</a:t>
            </a:r>
            <a:endParaRPr lang="en-US" altLang="en-US" sz="2600" b="1" dirty="0">
              <a:solidFill>
                <a:srgbClr val="FF0000"/>
              </a:solidFill>
              <a:latin typeface="Times New Roman" panose="02020603050405020304" pitchFamily="18" charset="0"/>
            </a:endParaRPr>
          </a:p>
        </p:txBody>
      </p:sp>
      <p:sp>
        <p:nvSpPr>
          <p:cNvPr id="16" name="Text Box 16"/>
          <p:cNvSpPr txBox="1">
            <a:spLocks noChangeArrowheads="1"/>
          </p:cNvSpPr>
          <p:nvPr/>
        </p:nvSpPr>
        <p:spPr bwMode="auto">
          <a:xfrm>
            <a:off x="2696801" y="1503365"/>
            <a:ext cx="2133600"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a:solidFill>
                  <a:srgbClr val="FF0000"/>
                </a:solidFill>
                <a:latin typeface="Times New Roman" panose="02020603050405020304" pitchFamily="18" charset="0"/>
              </a:rPr>
              <a:t> b) </a:t>
            </a:r>
            <a:r>
              <a:rPr lang="en-US" altLang="en-US" sz="2600" b="1" dirty="0" err="1">
                <a:solidFill>
                  <a:srgbClr val="FF0000"/>
                </a:solidFill>
                <a:latin typeface="Times New Roman" panose="02020603050405020304" pitchFamily="18" charset="0"/>
              </a:rPr>
              <a:t>Nông</a:t>
            </a:r>
            <a:r>
              <a:rPr lang="en-US" altLang="en-US" sz="2600" b="1" dirty="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dân</a:t>
            </a:r>
            <a:endParaRPr lang="en-US" altLang="en-US" sz="2600" b="1" dirty="0">
              <a:solidFill>
                <a:srgbClr val="FF0000"/>
              </a:solidFill>
              <a:latin typeface="Times New Roman" panose="02020603050405020304" pitchFamily="18" charset="0"/>
            </a:endParaRPr>
          </a:p>
        </p:txBody>
      </p:sp>
      <p:sp>
        <p:nvSpPr>
          <p:cNvPr id="17" name="Text Box 17"/>
          <p:cNvSpPr txBox="1">
            <a:spLocks noChangeArrowheads="1"/>
          </p:cNvSpPr>
          <p:nvPr/>
        </p:nvSpPr>
        <p:spPr bwMode="auto">
          <a:xfrm>
            <a:off x="2787231" y="2135683"/>
            <a:ext cx="2565910"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a:solidFill>
                  <a:srgbClr val="FF0000"/>
                </a:solidFill>
                <a:latin typeface="Times New Roman" panose="02020603050405020304" pitchFamily="18" charset="0"/>
              </a:rPr>
              <a:t>c) </a:t>
            </a:r>
            <a:r>
              <a:rPr lang="en-US" altLang="en-US" sz="2600" b="1" dirty="0" err="1">
                <a:solidFill>
                  <a:srgbClr val="FF0000"/>
                </a:solidFill>
                <a:latin typeface="Times New Roman" panose="02020603050405020304" pitchFamily="18" charset="0"/>
              </a:rPr>
              <a:t>Doanh</a:t>
            </a:r>
            <a:r>
              <a:rPr lang="en-US" altLang="en-US" sz="2600" b="1" dirty="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nhân</a:t>
            </a:r>
            <a:endParaRPr lang="en-US" altLang="en-US" sz="2600" b="1" dirty="0">
              <a:solidFill>
                <a:srgbClr val="FF0000"/>
              </a:solidFill>
              <a:latin typeface="Times New Roman" panose="02020603050405020304" pitchFamily="18" charset="0"/>
            </a:endParaRPr>
          </a:p>
        </p:txBody>
      </p:sp>
      <p:sp>
        <p:nvSpPr>
          <p:cNvPr id="18" name="Text Box 16"/>
          <p:cNvSpPr txBox="1">
            <a:spLocks noChangeArrowheads="1"/>
          </p:cNvSpPr>
          <p:nvPr/>
        </p:nvSpPr>
        <p:spPr bwMode="auto">
          <a:xfrm>
            <a:off x="2787231" y="2814346"/>
            <a:ext cx="2207588"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a:solidFill>
                  <a:srgbClr val="FF0000"/>
                </a:solidFill>
                <a:latin typeface="Times New Roman" panose="02020603050405020304" pitchFamily="18" charset="0"/>
              </a:rPr>
              <a:t>d) </a:t>
            </a:r>
            <a:r>
              <a:rPr lang="en-US" altLang="en-US" sz="2600" b="1" dirty="0" err="1">
                <a:solidFill>
                  <a:srgbClr val="FF0000"/>
                </a:solidFill>
                <a:latin typeface="Times New Roman" panose="02020603050405020304" pitchFamily="18" charset="0"/>
              </a:rPr>
              <a:t>Quân</a:t>
            </a:r>
            <a:r>
              <a:rPr lang="en-US" altLang="en-US" sz="2600" b="1" dirty="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nhân</a:t>
            </a:r>
            <a:endParaRPr lang="en-US" altLang="en-US" sz="2600" b="1" dirty="0">
              <a:solidFill>
                <a:srgbClr val="FF0000"/>
              </a:solidFill>
              <a:latin typeface="Times New Roman" panose="02020603050405020304" pitchFamily="18" charset="0"/>
            </a:endParaRPr>
          </a:p>
        </p:txBody>
      </p:sp>
      <p:sp>
        <p:nvSpPr>
          <p:cNvPr id="19" name="Text Box 16"/>
          <p:cNvSpPr txBox="1">
            <a:spLocks noChangeArrowheads="1"/>
          </p:cNvSpPr>
          <p:nvPr/>
        </p:nvSpPr>
        <p:spPr bwMode="auto">
          <a:xfrm>
            <a:off x="2812518" y="3486795"/>
            <a:ext cx="1774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a:solidFill>
                  <a:srgbClr val="FF0000"/>
                </a:solidFill>
                <a:latin typeface="Times New Roman" panose="02020603050405020304" pitchFamily="18" charset="0"/>
              </a:rPr>
              <a:t>e) </a:t>
            </a:r>
            <a:r>
              <a:rPr lang="en-US" altLang="en-US" sz="2600" b="1" dirty="0" err="1">
                <a:solidFill>
                  <a:srgbClr val="FF0000"/>
                </a:solidFill>
                <a:latin typeface="Times New Roman" panose="02020603050405020304" pitchFamily="18" charset="0"/>
              </a:rPr>
              <a:t>Trí</a:t>
            </a:r>
            <a:r>
              <a:rPr lang="en-US" altLang="en-US" sz="2600" b="1" dirty="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thức</a:t>
            </a:r>
            <a:endParaRPr lang="en-US" altLang="en-US" sz="2600" b="1" dirty="0">
              <a:solidFill>
                <a:srgbClr val="FF0000"/>
              </a:solidFill>
              <a:latin typeface="Times New Roman" panose="02020603050405020304" pitchFamily="18" charset="0"/>
            </a:endParaRPr>
          </a:p>
        </p:txBody>
      </p:sp>
      <p:sp>
        <p:nvSpPr>
          <p:cNvPr id="20" name="Text Box 16"/>
          <p:cNvSpPr txBox="1">
            <a:spLocks noChangeArrowheads="1"/>
          </p:cNvSpPr>
          <p:nvPr/>
        </p:nvSpPr>
        <p:spPr bwMode="auto">
          <a:xfrm>
            <a:off x="2812518" y="4150356"/>
            <a:ext cx="1956876"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a:solidFill>
                  <a:srgbClr val="FF0000"/>
                </a:solidFill>
                <a:latin typeface="Times New Roman" panose="02020603050405020304" pitchFamily="18" charset="0"/>
              </a:rPr>
              <a:t>d) </a:t>
            </a:r>
            <a:r>
              <a:rPr lang="en-US" altLang="en-US" sz="2600" b="1" dirty="0" err="1">
                <a:solidFill>
                  <a:srgbClr val="FF0000"/>
                </a:solidFill>
                <a:latin typeface="Times New Roman" panose="02020603050405020304" pitchFamily="18" charset="0"/>
              </a:rPr>
              <a:t>Học</a:t>
            </a:r>
            <a:r>
              <a:rPr lang="en-US" altLang="en-US" sz="2600" b="1" dirty="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sinh</a:t>
            </a:r>
            <a:endParaRPr lang="en-US" altLang="en-US" sz="2600" b="1" dirty="0">
              <a:solidFill>
                <a:srgbClr val="FF0000"/>
              </a:solidFill>
              <a:latin typeface="Times New Roman" panose="02020603050405020304" pitchFamily="18" charset="0"/>
            </a:endParaRPr>
          </a:p>
        </p:txBody>
      </p:sp>
      <p:sp>
        <p:nvSpPr>
          <p:cNvPr id="24" name="TextBox 23"/>
          <p:cNvSpPr txBox="1"/>
          <p:nvPr/>
        </p:nvSpPr>
        <p:spPr>
          <a:xfrm>
            <a:off x="5147136" y="3482714"/>
            <a:ext cx="1435752" cy="476250"/>
          </a:xfrm>
          <a:prstGeom prst="rect">
            <a:avLst/>
          </a:prstGeom>
          <a:solidFill>
            <a:schemeClr val="accent6">
              <a:lumMod val="40000"/>
              <a:lumOff val="60000"/>
            </a:schemeClr>
          </a:solidFill>
        </p:spPr>
        <p:txBody>
          <a:bodyPr wrap="square">
            <a:spAutoFit/>
          </a:bodyPr>
          <a:lstStyle/>
          <a:p>
            <a:pPr>
              <a:defRPr/>
            </a:pPr>
            <a:r>
              <a:rPr lang="en-US" sz="2500" b="1" dirty="0" err="1">
                <a:latin typeface="Times New Roman" panose="02020603050405020304" pitchFamily="18" charset="0"/>
                <a:cs typeface="Times New Roman" panose="02020603050405020304" pitchFamily="18" charset="0"/>
              </a:rPr>
              <a:t>giáo</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viên</a:t>
            </a:r>
            <a:endParaRPr lang="en-US" sz="25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5175003" y="2830526"/>
            <a:ext cx="1039015"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đại úy</a:t>
            </a:r>
          </a:p>
        </p:txBody>
      </p:sp>
      <p:sp>
        <p:nvSpPr>
          <p:cNvPr id="27" name="TextBox 26"/>
          <p:cNvSpPr txBox="1"/>
          <p:nvPr/>
        </p:nvSpPr>
        <p:spPr>
          <a:xfrm>
            <a:off x="6394202" y="2830526"/>
            <a:ext cx="1308952"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trung</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sĩ</a:t>
            </a:r>
            <a:endParaRPr lang="en-US" altLang="en-US" sz="25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5160487" y="868101"/>
            <a:ext cx="1494972"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điện</a:t>
            </a:r>
          </a:p>
        </p:txBody>
      </p:sp>
      <p:sp>
        <p:nvSpPr>
          <p:cNvPr id="29" name="TextBox 28"/>
          <p:cNvSpPr txBox="1"/>
          <p:nvPr/>
        </p:nvSpPr>
        <p:spPr>
          <a:xfrm>
            <a:off x="6766471" y="868101"/>
            <a:ext cx="1679348"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cơ khí</a:t>
            </a:r>
          </a:p>
        </p:txBody>
      </p:sp>
      <p:sp>
        <p:nvSpPr>
          <p:cNvPr id="30" name="TextBox 29"/>
          <p:cNvSpPr txBox="1"/>
          <p:nvPr/>
        </p:nvSpPr>
        <p:spPr>
          <a:xfrm>
            <a:off x="5147136" y="1533526"/>
            <a:ext cx="1185863"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thợ</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cấy</a:t>
            </a:r>
            <a:endParaRPr lang="en-US" altLang="en-US" sz="25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6566278" y="1518503"/>
            <a:ext cx="1198109" cy="477838"/>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thợ</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cày</a:t>
            </a:r>
            <a:endParaRPr lang="en-US" altLang="en-US" sz="25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5157540" y="4166536"/>
            <a:ext cx="2535691"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học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sinh</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tiểu</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học</a:t>
            </a:r>
            <a:endParaRPr lang="en-US" altLang="en-US" sz="25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7792675" y="4167018"/>
            <a:ext cx="2782434"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học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sinh</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trung</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học</a:t>
            </a:r>
            <a:endParaRPr lang="en-US" altLang="en-US" sz="25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6770442" y="3482714"/>
            <a:ext cx="1043101"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bác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sĩ</a:t>
            </a:r>
            <a:endParaRPr lang="en-US" altLang="en-US" sz="2500" b="1"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7977085" y="3492351"/>
            <a:ext cx="934187" cy="477838"/>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kĩ</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sư</a:t>
            </a:r>
            <a:endParaRPr lang="en-US" altLang="en-US" sz="2500" b="1"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5214691" y="2182026"/>
            <a:ext cx="1853520" cy="476250"/>
          </a:xfrm>
          <a:prstGeom prst="rect">
            <a:avLst/>
          </a:prstGeom>
          <a:solidFill>
            <a:schemeClr val="accent6">
              <a:lumMod val="40000"/>
              <a:lumOff val="60000"/>
            </a:schemeClr>
          </a:solidFill>
        </p:spPr>
        <p:txBody>
          <a:bodyPr wrap="square">
            <a:spAutoFit/>
          </a:bodyPr>
          <a:lstStyle/>
          <a:p>
            <a:pPr>
              <a:defRPr/>
            </a:pPr>
            <a:r>
              <a:rPr lang="en-US" sz="2500" b="1" dirty="0" err="1">
                <a:latin typeface="Times New Roman" panose="02020603050405020304" pitchFamily="18" charset="0"/>
                <a:cs typeface="Times New Roman" panose="02020603050405020304" pitchFamily="18" charset="0"/>
              </a:rPr>
              <a:t>tiểu</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thương</a:t>
            </a:r>
            <a:endParaRPr lang="en-US" sz="2500" b="1"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7432536" y="2187302"/>
            <a:ext cx="1451429"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chủ</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tiệm</a:t>
            </a:r>
            <a:endParaRPr lang="en-US" altLang="en-US" sz="2500" b="1" dirty="0">
              <a:latin typeface="Times New Roman" panose="02020603050405020304" pitchFamily="18" charset="0"/>
              <a:cs typeface="Times New Roman" panose="02020603050405020304" pitchFamily="18" charset="0"/>
            </a:endParaRPr>
          </a:p>
        </p:txBody>
      </p:sp>
      <p:sp>
        <p:nvSpPr>
          <p:cNvPr id="23" name="Rectangle: Rounded Corners 2"/>
          <p:cNvSpPr/>
          <p:nvPr/>
        </p:nvSpPr>
        <p:spPr>
          <a:xfrm>
            <a:off x="721186" y="4956258"/>
            <a:ext cx="11223625" cy="112712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vi-VN" sz="2800" b="1" dirty="0">
                <a:latin typeface="+mj-lt"/>
              </a:rPr>
              <a:t>Xã hội có nhiều tầng lớp nhân dân thuộc những ngành nghề khác nhau, tầng lớp nào cũng quan trọng và</a:t>
            </a:r>
            <a:r>
              <a:rPr lang="en-US" sz="2800" b="1" dirty="0">
                <a:latin typeface="+mj-lt"/>
              </a:rPr>
              <a:t> </a:t>
            </a:r>
            <a:r>
              <a:rPr lang="en-US" sz="2800" b="1" dirty="0" err="1">
                <a:latin typeface="Times New Roman" panose="02020603050405020304" pitchFamily="18" charset="0"/>
                <a:cs typeface="Times New Roman" panose="02020603050405020304" pitchFamily="18" charset="0"/>
              </a:rPr>
              <a:t>đều</a:t>
            </a:r>
            <a:r>
              <a:rPr lang="vi-VN" sz="2800" b="1" dirty="0">
                <a:latin typeface="+mj-lt"/>
              </a:rPr>
              <a:t> góp phần xây dựng xã hội</a:t>
            </a:r>
            <a:r>
              <a:rPr lang="en-US" sz="2800" b="1" dirty="0">
                <a:latin typeface="+mj-lt"/>
              </a:rPr>
              <a:t>.</a:t>
            </a:r>
            <a:endParaRPr lang="en-US" b="1" dirty="0">
              <a:latin typeface="+mj-lt"/>
            </a:endParaRPr>
          </a:p>
        </p:txBody>
      </p:sp>
    </p:spTree>
    <p:extLst>
      <p:ext uri="{BB962C8B-B14F-4D97-AF65-F5344CB8AC3E}">
        <p14:creationId xmlns:p14="http://schemas.microsoft.com/office/powerpoint/2010/main" val="2730370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B3DB8F-99C7-4953-9924-1B89476E5059}"/>
              </a:ext>
            </a:extLst>
          </p:cNvPr>
          <p:cNvPicPr>
            <a:picLocks noChangeAspect="1"/>
          </p:cNvPicPr>
          <p:nvPr/>
        </p:nvPicPr>
        <p:blipFill>
          <a:blip r:embed="rId3"/>
          <a:stretch>
            <a:fillRect/>
          </a:stretch>
        </p:blipFill>
        <p:spPr>
          <a:xfrm>
            <a:off x="0" y="0"/>
            <a:ext cx="12192000" cy="6858000"/>
          </a:xfrm>
          <a:prstGeom prst="rect">
            <a:avLst/>
          </a:prstGeom>
        </p:spPr>
      </p:pic>
      <p:sp>
        <p:nvSpPr>
          <p:cNvPr id="17410" name="Text Box 17409"/>
          <p:cNvSpPr txBox="1"/>
          <p:nvPr/>
        </p:nvSpPr>
        <p:spPr>
          <a:xfrm>
            <a:off x="429491" y="1007329"/>
            <a:ext cx="11486738" cy="1569660"/>
          </a:xfrm>
          <a:prstGeom prst="rect">
            <a:avLst/>
          </a:prstGeom>
          <a:noFill/>
          <a:ln w="9525">
            <a:noFill/>
          </a:ln>
        </p:spPr>
        <p:txBody>
          <a:bodyPr wrap="square">
            <a:spAutoFit/>
          </a:bodyPr>
          <a:lstStyle/>
          <a:p>
            <a:pPr>
              <a:lnSpc>
                <a:spcPct val="150000"/>
              </a:lnSpc>
              <a:spcBef>
                <a:spcPct val="50000"/>
              </a:spcBef>
            </a:pPr>
            <a:r>
              <a:rPr sz="3200" b="1" noProof="1">
                <a:latin typeface="Times New Roman" panose="02020603050405020304" pitchFamily="18" charset="0"/>
              </a:rPr>
              <a:t>2. Các thành ngữ, tục ngữ dưới đây nói lên những phẩm chất gì của người Việt Nam ta?</a:t>
            </a:r>
            <a:endParaRPr sz="3200" b="1" noProof="1">
              <a:solidFill>
                <a:srgbClr val="FF0000"/>
              </a:solidFill>
              <a:latin typeface="Times New Roman" panose="02020603050405020304" pitchFamily="18" charset="0"/>
            </a:endParaRPr>
          </a:p>
        </p:txBody>
      </p:sp>
      <p:sp>
        <p:nvSpPr>
          <p:cNvPr id="17411" name="Text Box 17410"/>
          <p:cNvSpPr txBox="1">
            <a:spLocks noChangeArrowheads="1"/>
          </p:cNvSpPr>
          <p:nvPr/>
        </p:nvSpPr>
        <p:spPr bwMode="auto">
          <a:xfrm>
            <a:off x="2769054" y="2703285"/>
            <a:ext cx="721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dirty="0">
                <a:latin typeface="Times New Roman" panose="02020603050405020304" pitchFamily="18" charset="0"/>
              </a:rPr>
              <a:t>a) </a:t>
            </a:r>
            <a:r>
              <a:rPr lang="en-US" altLang="zh-CN" sz="3200" dirty="0" err="1">
                <a:latin typeface="Times New Roman" panose="02020603050405020304" pitchFamily="18" charset="0"/>
              </a:rPr>
              <a:t>Chịu</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thương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chịu</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khó</a:t>
            </a:r>
            <a:r>
              <a:rPr lang="en-US" altLang="zh-CN" sz="3200" dirty="0">
                <a:latin typeface="Times New Roman" panose="02020603050405020304" pitchFamily="18" charset="0"/>
              </a:rPr>
              <a:t>. </a:t>
            </a:r>
          </a:p>
        </p:txBody>
      </p:sp>
      <p:sp>
        <p:nvSpPr>
          <p:cNvPr id="17413" name="Text Box 17412"/>
          <p:cNvSpPr txBox="1">
            <a:spLocks noChangeArrowheads="1"/>
          </p:cNvSpPr>
          <p:nvPr/>
        </p:nvSpPr>
        <p:spPr bwMode="auto">
          <a:xfrm>
            <a:off x="2769054" y="3465285"/>
            <a:ext cx="721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a:latin typeface="Times New Roman" panose="02020603050405020304" pitchFamily="18" charset="0"/>
              </a:rPr>
              <a:t>b) Dám nghĩ dám làm. </a:t>
            </a:r>
          </a:p>
        </p:txBody>
      </p:sp>
      <p:sp>
        <p:nvSpPr>
          <p:cNvPr id="17415" name="Text Box 17414"/>
          <p:cNvSpPr txBox="1">
            <a:spLocks noChangeArrowheads="1"/>
          </p:cNvSpPr>
          <p:nvPr/>
        </p:nvSpPr>
        <p:spPr bwMode="auto">
          <a:xfrm>
            <a:off x="2769054" y="4151085"/>
            <a:ext cx="721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dirty="0">
                <a:latin typeface="Times New Roman" panose="02020603050405020304" pitchFamily="18" charset="0"/>
              </a:rPr>
              <a:t>c) </a:t>
            </a:r>
            <a:r>
              <a:rPr lang="en-US" altLang="zh-CN" sz="3200" dirty="0" err="1">
                <a:latin typeface="Times New Roman" panose="02020603050405020304" pitchFamily="18" charset="0"/>
              </a:rPr>
              <a:t>Muôn</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người</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như</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một</a:t>
            </a:r>
            <a:r>
              <a:rPr lang="en-US" altLang="zh-CN" sz="3200" dirty="0">
                <a:latin typeface="Times New Roman" panose="02020603050405020304" pitchFamily="18" charset="0"/>
              </a:rPr>
              <a:t>. </a:t>
            </a:r>
          </a:p>
        </p:txBody>
      </p:sp>
      <p:sp>
        <p:nvSpPr>
          <p:cNvPr id="17416" name="Text Box 17415"/>
          <p:cNvSpPr txBox="1">
            <a:spLocks noChangeArrowheads="1"/>
          </p:cNvSpPr>
          <p:nvPr/>
        </p:nvSpPr>
        <p:spPr bwMode="auto">
          <a:xfrm>
            <a:off x="2769054" y="4836885"/>
            <a:ext cx="721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a:latin typeface="Times New Roman" panose="02020603050405020304" pitchFamily="18" charset="0"/>
              </a:rPr>
              <a:t>d) Trọng nghĩa khinh tài (tài: tiền của).</a:t>
            </a:r>
          </a:p>
        </p:txBody>
      </p:sp>
      <p:sp>
        <p:nvSpPr>
          <p:cNvPr id="17417" name="Text Box 17416"/>
          <p:cNvSpPr txBox="1">
            <a:spLocks noChangeArrowheads="1"/>
          </p:cNvSpPr>
          <p:nvPr/>
        </p:nvSpPr>
        <p:spPr bwMode="auto">
          <a:xfrm>
            <a:off x="2769054" y="5522685"/>
            <a:ext cx="723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dirty="0">
                <a:latin typeface="Times New Roman" panose="02020603050405020304" pitchFamily="18" charset="0"/>
              </a:rPr>
              <a:t>e) </a:t>
            </a:r>
            <a:r>
              <a:rPr lang="en-US" altLang="zh-CN" sz="3200" dirty="0" err="1">
                <a:latin typeface="Times New Roman" panose="02020603050405020304" pitchFamily="18" charset="0"/>
              </a:rPr>
              <a:t>Uống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nước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nhớ</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nguồn</a:t>
            </a:r>
            <a:r>
              <a:rPr lang="en-US" altLang="zh-CN" sz="3200" dirty="0">
                <a:latin typeface="Times New Roman" panose="02020603050405020304" pitchFamily="18" charset="0"/>
              </a:rPr>
              <a:t>.</a:t>
            </a:r>
          </a:p>
        </p:txBody>
      </p:sp>
      <p:pic>
        <p:nvPicPr>
          <p:cNvPr id="9" name="Picture 13" descr="Question premium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 y="49441"/>
            <a:ext cx="1043669" cy="104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39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p:bldP spid="17413" grpId="0"/>
      <p:bldP spid="17415" grpId="0"/>
      <p:bldP spid="17416" grpId="0"/>
      <p:bldP spid="174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33798" name="Text Box 6"/>
          <p:cNvSpPr txBox="1">
            <a:spLocks noChangeArrowheads="1"/>
          </p:cNvSpPr>
          <p:nvPr/>
        </p:nvSpPr>
        <p:spPr bwMode="auto">
          <a:xfrm>
            <a:off x="5673725" y="2049463"/>
            <a:ext cx="6130925" cy="954087"/>
          </a:xfrm>
          <a:prstGeom prst="rect">
            <a:avLst/>
          </a:prstGeom>
          <a:solidFill>
            <a:srgbClr val="CCFF99"/>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defPPr>
              <a:defRPr lang="en-US"/>
            </a:defPPr>
            <a:lvl1pPr eaLnBrk="1" hangingPunct="1">
              <a:spcBef>
                <a:spcPct val="50000"/>
              </a:spcBef>
              <a:buFontTx/>
              <a:buNone/>
              <a:defRPr sz="2800" b="1">
                <a:solidFill>
                  <a:srgbClr val="0000FF"/>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defRPr/>
            </a:pPr>
            <a:r>
              <a:rPr lang="en-US" altLang="en-US" dirty="0"/>
              <a:t>2. </a:t>
            </a:r>
            <a:r>
              <a:rPr lang="en-US" altLang="en-US" dirty="0" err="1"/>
              <a:t>Cần</a:t>
            </a:r>
            <a:r>
              <a:rPr lang="en-US" altLang="en-US" dirty="0"/>
              <a:t> </a:t>
            </a:r>
            <a:r>
              <a:rPr lang="en-US" altLang="en-US" dirty="0" err="1"/>
              <a:t>cù</a:t>
            </a:r>
            <a:r>
              <a:rPr lang="en-US" altLang="en-US" dirty="0"/>
              <a:t>, </a:t>
            </a:r>
            <a:r>
              <a:rPr lang="en-US" altLang="en-US" dirty="0" err="1"/>
              <a:t>ch</a:t>
            </a:r>
            <a:r>
              <a:rPr lang="vi-VN" altLang="en-US" dirty="0"/>
              <a:t>ă</a:t>
            </a:r>
            <a:r>
              <a:rPr lang="en-US" altLang="en-US" dirty="0"/>
              <a:t>m </a:t>
            </a:r>
            <a:r>
              <a:rPr lang="en-US" altLang="en-US" dirty="0" err="1"/>
              <a:t>chỉ</a:t>
            </a:r>
            <a:r>
              <a:rPr lang="en-US" altLang="en-US" dirty="0"/>
              <a:t>, </a:t>
            </a:r>
            <a:r>
              <a:rPr lang="en-US" altLang="en-US" dirty="0" err="1"/>
              <a:t>không</a:t>
            </a:r>
            <a:r>
              <a:rPr lang="en-US" altLang="en-US" dirty="0"/>
              <a:t> </a:t>
            </a:r>
            <a:r>
              <a:rPr lang="en-US" altLang="en-US" dirty="0" err="1"/>
              <a:t>ngại</a:t>
            </a:r>
            <a:r>
              <a:rPr lang="en-US" altLang="en-US" dirty="0"/>
              <a:t> </a:t>
            </a:r>
            <a:r>
              <a:rPr lang="en-US" altLang="en-US" dirty="0" err="1"/>
              <a:t>khó</a:t>
            </a:r>
            <a:r>
              <a:rPr lang="en-US" altLang="en-US" dirty="0"/>
              <a:t> </a:t>
            </a:r>
            <a:r>
              <a:rPr lang="en-US" altLang="en-US" dirty="0" err="1"/>
              <a:t>ngại</a:t>
            </a:r>
            <a:r>
              <a:rPr lang="en-US" altLang="en-US" dirty="0"/>
              <a:t> </a:t>
            </a:r>
            <a:r>
              <a:rPr lang="en-US" altLang="en-US" dirty="0" err="1"/>
              <a:t>khổ</a:t>
            </a:r>
            <a:r>
              <a:rPr lang="en-US" altLang="en-US" dirty="0"/>
              <a:t>. </a:t>
            </a:r>
          </a:p>
        </p:txBody>
      </p:sp>
      <p:sp>
        <p:nvSpPr>
          <p:cNvPr id="33799" name="Text Box 7"/>
          <p:cNvSpPr txBox="1">
            <a:spLocks noChangeArrowheads="1"/>
          </p:cNvSpPr>
          <p:nvPr/>
        </p:nvSpPr>
        <p:spPr bwMode="auto">
          <a:xfrm>
            <a:off x="5702300" y="3332163"/>
            <a:ext cx="6118225" cy="954087"/>
          </a:xfrm>
          <a:prstGeom prst="rect">
            <a:avLst/>
          </a:prstGeom>
          <a:solidFill>
            <a:srgbClr val="CCFF99"/>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3. Mạnh dạn, táo bạo, có nhiều sáng kiến và dám thực hiện sáng kiến đó.</a:t>
            </a:r>
          </a:p>
        </p:txBody>
      </p:sp>
      <p:sp>
        <p:nvSpPr>
          <p:cNvPr id="10248" name="Text Box 8"/>
          <p:cNvSpPr txBox="1">
            <a:spLocks noChangeArrowheads="1"/>
          </p:cNvSpPr>
          <p:nvPr/>
        </p:nvSpPr>
        <p:spPr bwMode="auto">
          <a:xfrm>
            <a:off x="368300" y="2074863"/>
            <a:ext cx="4198938" cy="523875"/>
          </a:xfrm>
          <a:prstGeom prst="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spAutoFit/>
          </a:bodyPr>
          <a:lstStyle>
            <a:defPPr>
              <a:defRPr lang="en-US"/>
            </a:defPPr>
            <a:lvl1pPr marL="342900" indent="-342900" eaLnBrk="1" hangingPunct="1">
              <a:spcBef>
                <a:spcPct val="50000"/>
              </a:spcBef>
              <a:buFontTx/>
              <a:buNone/>
              <a:defRPr sz="2800" b="1">
                <a:solidFill>
                  <a:srgbClr val="008000"/>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defRPr/>
            </a:pPr>
            <a:r>
              <a:rPr lang="en-US" altLang="en-US" dirty="0"/>
              <a:t>b. </a:t>
            </a:r>
            <a:r>
              <a:rPr lang="en-US" altLang="en-US" dirty="0" err="1"/>
              <a:t>Dám</a:t>
            </a:r>
            <a:r>
              <a:rPr lang="en-US" altLang="en-US" dirty="0"/>
              <a:t> </a:t>
            </a:r>
            <a:r>
              <a:rPr lang="en-US" altLang="en-US" dirty="0" err="1"/>
              <a:t>nghĩ</a:t>
            </a:r>
            <a:r>
              <a:rPr lang="en-US" altLang="en-US" dirty="0"/>
              <a:t> </a:t>
            </a:r>
            <a:r>
              <a:rPr lang="en-US" altLang="en-US" dirty="0" err="1"/>
              <a:t>dám</a:t>
            </a:r>
            <a:r>
              <a:rPr lang="en-US" altLang="en-US" dirty="0"/>
              <a:t> </a:t>
            </a:r>
            <a:r>
              <a:rPr lang="en-US" altLang="en-US" dirty="0" err="1"/>
              <a:t>làm</a:t>
            </a:r>
            <a:r>
              <a:rPr lang="en-US" altLang="en-US" dirty="0"/>
              <a:t>.</a:t>
            </a:r>
          </a:p>
        </p:txBody>
      </p:sp>
      <p:sp>
        <p:nvSpPr>
          <p:cNvPr id="10249" name="Text Box 9"/>
          <p:cNvSpPr txBox="1">
            <a:spLocks noChangeArrowheads="1"/>
          </p:cNvSpPr>
          <p:nvPr/>
        </p:nvSpPr>
        <p:spPr bwMode="auto">
          <a:xfrm>
            <a:off x="395288" y="1106488"/>
            <a:ext cx="4176712" cy="523875"/>
          </a:xfrm>
          <a:prstGeom prst="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8000"/>
                </a:solidFill>
                <a:latin typeface="Times New Roman" panose="02020603050405020304" pitchFamily="18" charset="0"/>
                <a:cs typeface="Times New Roman" panose="02020603050405020304" pitchFamily="18" charset="0"/>
              </a:rPr>
              <a:t>a. Chịu th</a:t>
            </a:r>
            <a:r>
              <a:rPr lang="vi-VN" altLang="en-US" sz="2800" b="1">
                <a:solidFill>
                  <a:srgbClr val="008000"/>
                </a:solidFill>
                <a:latin typeface="Times New Roman" panose="02020603050405020304" pitchFamily="18" charset="0"/>
                <a:cs typeface="Times New Roman" panose="02020603050405020304" pitchFamily="18" charset="0"/>
              </a:rPr>
              <a:t>ươ</a:t>
            </a:r>
            <a:r>
              <a:rPr lang="en-US" altLang="en-US" sz="2800" b="1">
                <a:solidFill>
                  <a:srgbClr val="008000"/>
                </a:solidFill>
                <a:latin typeface="Times New Roman" panose="02020603050405020304" pitchFamily="18" charset="0"/>
                <a:cs typeface="Times New Roman" panose="02020603050405020304" pitchFamily="18" charset="0"/>
              </a:rPr>
              <a:t>ng chịu khó.</a:t>
            </a:r>
          </a:p>
        </p:txBody>
      </p:sp>
      <p:sp>
        <p:nvSpPr>
          <p:cNvPr id="2" name="Text Box 5"/>
          <p:cNvSpPr txBox="1">
            <a:spLocks noChangeArrowheads="1"/>
          </p:cNvSpPr>
          <p:nvPr/>
        </p:nvSpPr>
        <p:spPr bwMode="auto">
          <a:xfrm>
            <a:off x="395288" y="3030538"/>
            <a:ext cx="4176712" cy="519112"/>
          </a:xfrm>
          <a:prstGeom prst="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spAutoFit/>
          </a:bodyPr>
          <a:lstStyle>
            <a:defPPr>
              <a:defRPr lang="en-US"/>
            </a:defPPr>
            <a:lvl1pPr marL="342900" indent="-342900" eaLnBrk="1" hangingPunct="1">
              <a:spcBef>
                <a:spcPct val="50000"/>
              </a:spcBef>
              <a:buFontTx/>
              <a:buNone/>
              <a:defRPr sz="2800" b="1">
                <a:solidFill>
                  <a:srgbClr val="008000"/>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lt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lt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lt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lt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9pPr>
          </a:lstStyle>
          <a:p>
            <a:pPr>
              <a:defRPr/>
            </a:pPr>
            <a:r>
              <a:rPr lang="en-US" altLang="en-US" dirty="0"/>
              <a:t>c. </a:t>
            </a:r>
            <a:r>
              <a:rPr lang="en-US" altLang="en-US" dirty="0" err="1"/>
              <a:t>Muôn</a:t>
            </a:r>
            <a:r>
              <a:rPr lang="en-US" altLang="en-US" dirty="0"/>
              <a:t> ng</a:t>
            </a:r>
            <a:r>
              <a:rPr lang="vi-VN" altLang="en-US" dirty="0"/>
              <a:t>ư</a:t>
            </a:r>
            <a:r>
              <a:rPr lang="en-US" altLang="en-US" dirty="0" err="1"/>
              <a:t>ời</a:t>
            </a:r>
            <a:r>
              <a:rPr lang="en-US" altLang="en-US" dirty="0"/>
              <a:t> </a:t>
            </a:r>
            <a:r>
              <a:rPr lang="en-US" altLang="en-US" dirty="0" err="1"/>
              <a:t>nh</a:t>
            </a:r>
            <a:r>
              <a:rPr lang="vi-VN" altLang="en-US" dirty="0"/>
              <a:t>ư</a:t>
            </a:r>
            <a:r>
              <a:rPr lang="en-US" altLang="en-US" dirty="0"/>
              <a:t> </a:t>
            </a:r>
            <a:r>
              <a:rPr lang="en-US" altLang="en-US" dirty="0" err="1"/>
              <a:t>một</a:t>
            </a:r>
            <a:r>
              <a:rPr lang="en-US" altLang="en-US" dirty="0"/>
              <a:t>.</a:t>
            </a:r>
          </a:p>
        </p:txBody>
      </p:sp>
      <p:sp>
        <p:nvSpPr>
          <p:cNvPr id="33802" name="Text Box 10"/>
          <p:cNvSpPr txBox="1">
            <a:spLocks noChangeArrowheads="1"/>
          </p:cNvSpPr>
          <p:nvPr/>
        </p:nvSpPr>
        <p:spPr bwMode="auto">
          <a:xfrm>
            <a:off x="5732463" y="5705475"/>
            <a:ext cx="6130925" cy="954088"/>
          </a:xfrm>
          <a:prstGeom prst="rect">
            <a:avLst/>
          </a:prstGeom>
          <a:solidFill>
            <a:srgbClr val="CCFF99"/>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defPPr>
              <a:defRPr lang="en-US"/>
            </a:defPPr>
            <a:lvl1pPr eaLnBrk="1" hangingPunct="1">
              <a:spcBef>
                <a:spcPct val="50000"/>
              </a:spcBef>
              <a:buFontTx/>
              <a:buNone/>
              <a:defRPr sz="2800" b="1">
                <a:solidFill>
                  <a:srgbClr val="0000FF"/>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defRPr/>
            </a:pPr>
            <a:r>
              <a:rPr lang="en-US" altLang="en-US" dirty="0"/>
              <a:t>6. </a:t>
            </a:r>
            <a:r>
              <a:rPr lang="en-US" altLang="en-US" dirty="0" err="1"/>
              <a:t>Đoàn</a:t>
            </a:r>
            <a:r>
              <a:rPr lang="en-US" altLang="en-US" dirty="0"/>
              <a:t> </a:t>
            </a:r>
            <a:r>
              <a:rPr lang="en-US" altLang="en-US" dirty="0" err="1"/>
              <a:t>kết</a:t>
            </a:r>
            <a:r>
              <a:rPr lang="en-US" altLang="en-US" dirty="0"/>
              <a:t>, </a:t>
            </a:r>
            <a:r>
              <a:rPr lang="en-US" altLang="en-US" dirty="0" err="1"/>
              <a:t>thống</a:t>
            </a:r>
            <a:r>
              <a:rPr lang="en-US" altLang="en-US" dirty="0"/>
              <a:t> </a:t>
            </a:r>
            <a:r>
              <a:rPr lang="en-US" altLang="en-US" dirty="0" err="1"/>
              <a:t>nhất</a:t>
            </a:r>
            <a:r>
              <a:rPr lang="en-US" altLang="en-US" dirty="0"/>
              <a:t> </a:t>
            </a:r>
            <a:r>
              <a:rPr lang="en-US" altLang="en-US" dirty="0" err="1"/>
              <a:t>trong</a:t>
            </a:r>
            <a:r>
              <a:rPr lang="en-US" altLang="en-US" dirty="0"/>
              <a:t> ý </a:t>
            </a:r>
            <a:r>
              <a:rPr lang="en-US" altLang="en-US" dirty="0" err="1"/>
              <a:t>chí</a:t>
            </a:r>
            <a:r>
              <a:rPr lang="en-US" altLang="en-US" dirty="0"/>
              <a:t> </a:t>
            </a:r>
            <a:r>
              <a:rPr lang="en-US" altLang="en-US" dirty="0" err="1"/>
              <a:t>và</a:t>
            </a:r>
            <a:r>
              <a:rPr lang="en-US" altLang="en-US" dirty="0"/>
              <a:t> </a:t>
            </a:r>
            <a:r>
              <a:rPr lang="en-US" altLang="en-US" dirty="0" err="1"/>
              <a:t>hành</a:t>
            </a:r>
            <a:r>
              <a:rPr lang="en-US" altLang="en-US" dirty="0"/>
              <a:t> </a:t>
            </a:r>
            <a:r>
              <a:rPr lang="vi-VN" altLang="en-US" dirty="0"/>
              <a:t>đ</a:t>
            </a:r>
            <a:r>
              <a:rPr lang="en-US" altLang="en-US" dirty="0" err="1"/>
              <a:t>ộng</a:t>
            </a:r>
            <a:r>
              <a:rPr lang="en-US" altLang="en-US" dirty="0"/>
              <a:t>. </a:t>
            </a:r>
          </a:p>
        </p:txBody>
      </p:sp>
      <p:sp>
        <p:nvSpPr>
          <p:cNvPr id="9" name="Text Box 8"/>
          <p:cNvSpPr txBox="1">
            <a:spLocks noChangeArrowheads="1"/>
          </p:cNvSpPr>
          <p:nvPr/>
        </p:nvSpPr>
        <p:spPr bwMode="auto">
          <a:xfrm>
            <a:off x="5707063" y="815975"/>
            <a:ext cx="6118225" cy="954088"/>
          </a:xfrm>
          <a:prstGeom prst="rect">
            <a:avLst/>
          </a:prstGeom>
          <a:solidFill>
            <a:srgbClr val="CCFF99"/>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defPPr>
              <a:defRPr lang="en-US"/>
            </a:defPPr>
            <a:lvl1pPr eaLnBrk="1" hangingPunct="1">
              <a:spcBef>
                <a:spcPct val="50000"/>
              </a:spcBef>
              <a:buFontTx/>
              <a:buNone/>
              <a:defRPr sz="2800" b="1">
                <a:solidFill>
                  <a:srgbClr val="0000FF"/>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defRPr/>
            </a:pPr>
            <a:r>
              <a:rPr lang="en-US" altLang="en-US" dirty="0"/>
              <a:t>1. </a:t>
            </a:r>
            <a:r>
              <a:rPr lang="en-US" altLang="en-US" dirty="0" err="1"/>
              <a:t>Coi</a:t>
            </a:r>
            <a:r>
              <a:rPr lang="en-US" altLang="en-US" dirty="0"/>
              <a:t> </a:t>
            </a:r>
            <a:r>
              <a:rPr lang="en-US" altLang="en-US" dirty="0" err="1"/>
              <a:t>trọng</a:t>
            </a:r>
            <a:r>
              <a:rPr lang="en-US" altLang="en-US" dirty="0"/>
              <a:t> </a:t>
            </a:r>
            <a:r>
              <a:rPr lang="vi-VN" altLang="en-US" dirty="0"/>
              <a:t>đ</a:t>
            </a:r>
            <a:r>
              <a:rPr lang="en-US" altLang="en-US" dirty="0" err="1"/>
              <a:t>ạo</a:t>
            </a:r>
            <a:r>
              <a:rPr lang="en-US" altLang="en-US" dirty="0"/>
              <a:t> </a:t>
            </a:r>
            <a:r>
              <a:rPr lang="en-US" altLang="en-US" dirty="0" err="1"/>
              <a:t>lý</a:t>
            </a:r>
            <a:r>
              <a:rPr lang="en-US" altLang="en-US" dirty="0"/>
              <a:t> </a:t>
            </a:r>
            <a:r>
              <a:rPr lang="en-US" altLang="en-US" dirty="0" err="1"/>
              <a:t>và</a:t>
            </a:r>
            <a:r>
              <a:rPr lang="en-US" altLang="en-US" dirty="0"/>
              <a:t> </a:t>
            </a:r>
            <a:r>
              <a:rPr lang="en-US" altLang="en-US" dirty="0" err="1"/>
              <a:t>tình</a:t>
            </a:r>
            <a:r>
              <a:rPr lang="en-US" altLang="en-US" dirty="0"/>
              <a:t> </a:t>
            </a:r>
            <a:r>
              <a:rPr lang="en-US" altLang="en-US" dirty="0" err="1"/>
              <a:t>cảm</a:t>
            </a:r>
            <a:r>
              <a:rPr lang="en-US" altLang="en-US" dirty="0"/>
              <a:t>, </a:t>
            </a:r>
            <a:r>
              <a:rPr lang="en-US" altLang="en-US" dirty="0" err="1"/>
              <a:t>coi</a:t>
            </a:r>
            <a:r>
              <a:rPr lang="en-US" altLang="en-US" dirty="0"/>
              <a:t> </a:t>
            </a:r>
            <a:r>
              <a:rPr lang="en-US" altLang="en-US" dirty="0" err="1"/>
              <a:t>nhẹ</a:t>
            </a:r>
            <a:r>
              <a:rPr lang="en-US" altLang="en-US" dirty="0"/>
              <a:t> </a:t>
            </a:r>
            <a:r>
              <a:rPr lang="en-US" altLang="en-US" dirty="0" err="1"/>
              <a:t>tiền</a:t>
            </a:r>
            <a:r>
              <a:rPr lang="en-US" altLang="en-US" dirty="0"/>
              <a:t> </a:t>
            </a:r>
            <a:r>
              <a:rPr lang="en-US" altLang="en-US" dirty="0" err="1"/>
              <a:t>bạc</a:t>
            </a:r>
            <a:r>
              <a:rPr lang="en-US" altLang="en-US" dirty="0"/>
              <a:t>.</a:t>
            </a:r>
          </a:p>
        </p:txBody>
      </p:sp>
      <p:sp>
        <p:nvSpPr>
          <p:cNvPr id="10" name="Text Box 11"/>
          <p:cNvSpPr txBox="1">
            <a:spLocks noChangeArrowheads="1"/>
          </p:cNvSpPr>
          <p:nvPr/>
        </p:nvSpPr>
        <p:spPr bwMode="auto">
          <a:xfrm>
            <a:off x="5703888" y="4559300"/>
            <a:ext cx="6130925" cy="954088"/>
          </a:xfrm>
          <a:prstGeom prst="rect">
            <a:avLst/>
          </a:prstGeom>
          <a:solidFill>
            <a:srgbClr val="CCFF99"/>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defRPr/>
            </a:pPr>
            <a:r>
              <a:rPr lang="en-US" altLang="en-US" sz="2800" b="1" dirty="0">
                <a:solidFill>
                  <a:srgbClr val="0000FF"/>
                </a:solidFill>
                <a:latin typeface="Times New Roman" panose="02020603050405020304" pitchFamily="18" charset="0"/>
                <a:cs typeface="Times New Roman" panose="02020603050405020304" pitchFamily="18" charset="0"/>
              </a:rPr>
              <a:t>5. </a:t>
            </a:r>
            <a:r>
              <a:rPr lang="en-US" altLang="en-US" sz="2800" b="1" dirty="0" err="1">
                <a:solidFill>
                  <a:srgbClr val="0000FF"/>
                </a:solidFill>
                <a:latin typeface="Times New Roman" panose="02020603050405020304" pitchFamily="18" charset="0"/>
                <a:cs typeface="Times New Roman" panose="02020603050405020304" pitchFamily="18" charset="0"/>
              </a:rPr>
              <a:t>Biết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ơ</a:t>
            </a:r>
            <a:r>
              <a:rPr lang="en-US" altLang="en-US" sz="2800" b="1" dirty="0">
                <a:solidFill>
                  <a:srgbClr val="0000FF"/>
                </a:solidFill>
                <a:latin typeface="Times New Roman" panose="02020603050405020304" pitchFamily="18" charset="0"/>
                <a:cs typeface="Times New Roman" panose="02020603050405020304" pitchFamily="18" charset="0"/>
              </a:rPr>
              <a:t>n ng</a:t>
            </a:r>
            <a:r>
              <a:rPr lang="vi-VN" altLang="en-US" sz="2800" b="1" dirty="0">
                <a:solidFill>
                  <a:srgbClr val="0000FF"/>
                </a:solidFill>
                <a:latin typeface="Times New Roman" panose="02020603050405020304" pitchFamily="18" charset="0"/>
                <a:cs typeface="Times New Roman" panose="02020603050405020304" pitchFamily="18" charset="0"/>
              </a:rPr>
              <a:t>ư</a:t>
            </a:r>
            <a:r>
              <a:rPr lang="en-US" altLang="en-US" sz="2800" b="1" dirty="0" err="1">
                <a:solidFill>
                  <a:srgbClr val="0000FF"/>
                </a:solidFill>
                <a:latin typeface="Times New Roman" panose="02020603050405020304" pitchFamily="18" charset="0"/>
                <a:cs typeface="Times New Roman" panose="02020603050405020304" pitchFamily="18" charset="0"/>
              </a:rPr>
              <a:t>ời</a:t>
            </a:r>
            <a:r>
              <a:rPr lang="en-US"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đ</a:t>
            </a:r>
            <a:r>
              <a:rPr lang="en-US" altLang="en-US" sz="2800" b="1" dirty="0">
                <a:solidFill>
                  <a:srgbClr val="0000FF"/>
                </a:solidFill>
                <a:latin typeface="Times New Roman" panose="02020603050405020304" pitchFamily="18" charset="0"/>
                <a:cs typeface="Times New Roman" panose="02020603050405020304" pitchFamily="18" charset="0"/>
              </a:rPr>
              <a:t>ã </a:t>
            </a:r>
            <a:r>
              <a:rPr lang="vi-VN" altLang="en-US" sz="2800" b="1" dirty="0">
                <a:solidFill>
                  <a:srgbClr val="0000FF"/>
                </a:solidFill>
                <a:latin typeface="Times New Roman" panose="02020603050405020304" pitchFamily="18" charset="0"/>
                <a:cs typeface="Times New Roman" panose="02020603050405020304" pitchFamily="18" charset="0"/>
              </a:rPr>
              <a:t>đ</a:t>
            </a:r>
            <a:r>
              <a:rPr lang="en-US" altLang="en-US" sz="2800" b="1" dirty="0" err="1">
                <a:solidFill>
                  <a:srgbClr val="0000FF"/>
                </a:solidFill>
                <a:latin typeface="Times New Roman" panose="02020603050405020304" pitchFamily="18" charset="0"/>
                <a:cs typeface="Times New Roman" panose="02020603050405020304" pitchFamily="18" charset="0"/>
              </a:rPr>
              <a:t>em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đ</a:t>
            </a:r>
            <a:r>
              <a:rPr lang="en-US" altLang="en-US" sz="2800" b="1" dirty="0" err="1">
                <a:solidFill>
                  <a:srgbClr val="0000FF"/>
                </a:solidFill>
                <a:latin typeface="Times New Roman" panose="02020603050405020304" pitchFamily="18" charset="0"/>
                <a:cs typeface="Times New Roman" panose="02020603050405020304" pitchFamily="18" charset="0"/>
              </a:rPr>
              <a:t>iều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tốt</a:t>
            </a:r>
            <a:r>
              <a:rPr lang="en-US"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đ</a:t>
            </a:r>
            <a:r>
              <a:rPr lang="en-US" altLang="en-US" sz="2800" b="1" dirty="0" err="1">
                <a:solidFill>
                  <a:srgbClr val="0000FF"/>
                </a:solidFill>
                <a:latin typeface="Times New Roman" panose="02020603050405020304" pitchFamily="18" charset="0"/>
                <a:cs typeface="Times New Roman" panose="02020603050405020304" pitchFamily="18" charset="0"/>
              </a:rPr>
              <a:t>ẹp</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mình</a:t>
            </a:r>
            <a:r>
              <a:rPr lang="en-US" altLang="en-US" sz="2800" b="1" dirty="0">
                <a:solidFill>
                  <a:srgbClr val="0000FF"/>
                </a:solidFill>
                <a:latin typeface="Times New Roman" panose="02020603050405020304" pitchFamily="18" charset="0"/>
                <a:cs typeface="Times New Roman" panose="02020603050405020304" pitchFamily="18" charset="0"/>
              </a:rPr>
              <a:t>. </a:t>
            </a:r>
          </a:p>
        </p:txBody>
      </p:sp>
      <p:sp>
        <p:nvSpPr>
          <p:cNvPr id="13" name="Text Box 5"/>
          <p:cNvSpPr txBox="1">
            <a:spLocks noChangeArrowheads="1"/>
          </p:cNvSpPr>
          <p:nvPr/>
        </p:nvSpPr>
        <p:spPr bwMode="auto">
          <a:xfrm>
            <a:off x="407988" y="4203700"/>
            <a:ext cx="4175125" cy="954088"/>
          </a:xfrm>
          <a:prstGeom prst="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spAutoFit/>
          </a:bodyPr>
          <a:lstStyle>
            <a:defPPr>
              <a:defRPr lang="en-US"/>
            </a:defPPr>
            <a:lvl1pPr marL="342900" indent="-342900" eaLnBrk="1" hangingPunct="1">
              <a:spcBef>
                <a:spcPct val="50000"/>
              </a:spcBef>
              <a:buFontTx/>
              <a:buNone/>
              <a:defRPr sz="2800" b="1">
                <a:solidFill>
                  <a:srgbClr val="008000"/>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lt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lt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lt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lt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9pPr>
          </a:lstStyle>
          <a:p>
            <a:pPr>
              <a:defRPr/>
            </a:pPr>
            <a:r>
              <a:rPr lang="en-US" altLang="en-US" dirty="0"/>
              <a:t>d. </a:t>
            </a:r>
            <a:r>
              <a:rPr lang="en-US" altLang="en-US" dirty="0" err="1"/>
              <a:t>Trọng</a:t>
            </a:r>
            <a:r>
              <a:rPr lang="en-US" altLang="en-US" dirty="0"/>
              <a:t> </a:t>
            </a:r>
            <a:r>
              <a:rPr lang="en-US" altLang="en-US" dirty="0" err="1"/>
              <a:t>nghĩa</a:t>
            </a:r>
            <a:r>
              <a:rPr lang="en-US" altLang="en-US" dirty="0"/>
              <a:t> </a:t>
            </a:r>
            <a:r>
              <a:rPr lang="en-US" altLang="en-US" dirty="0" err="1"/>
              <a:t>khinh</a:t>
            </a:r>
            <a:r>
              <a:rPr lang="en-US" altLang="en-US" dirty="0"/>
              <a:t> </a:t>
            </a:r>
            <a:r>
              <a:rPr lang="en-US" altLang="en-US" dirty="0" err="1"/>
              <a:t>tài</a:t>
            </a:r>
            <a:r>
              <a:rPr lang="en-US" altLang="en-US" dirty="0"/>
              <a:t> (</a:t>
            </a:r>
            <a:r>
              <a:rPr lang="en-US" altLang="en-US" dirty="0" err="1"/>
              <a:t>tài</a:t>
            </a:r>
            <a:r>
              <a:rPr lang="en-US" altLang="en-US" dirty="0"/>
              <a:t> : </a:t>
            </a:r>
            <a:r>
              <a:rPr lang="en-US" altLang="en-US" dirty="0" err="1"/>
              <a:t>tiền</a:t>
            </a:r>
            <a:r>
              <a:rPr lang="en-US" altLang="en-US" dirty="0"/>
              <a:t> </a:t>
            </a:r>
            <a:r>
              <a:rPr lang="en-US" altLang="en-US" dirty="0" err="1"/>
              <a:t>của</a:t>
            </a:r>
            <a:r>
              <a:rPr lang="en-US" altLang="en-US" dirty="0"/>
              <a:t>).</a:t>
            </a:r>
          </a:p>
        </p:txBody>
      </p:sp>
      <p:sp>
        <p:nvSpPr>
          <p:cNvPr id="14" name="Text Box 5"/>
          <p:cNvSpPr txBox="1">
            <a:spLocks noChangeArrowheads="1"/>
          </p:cNvSpPr>
          <p:nvPr/>
        </p:nvSpPr>
        <p:spPr bwMode="auto">
          <a:xfrm>
            <a:off x="392113" y="5600700"/>
            <a:ext cx="4175125" cy="519113"/>
          </a:xfrm>
          <a:prstGeom prst="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spAutoFit/>
          </a:bodyPr>
          <a:lstStyle>
            <a:defPPr>
              <a:defRPr lang="en-US"/>
            </a:defPPr>
            <a:lvl1pPr marL="342900" indent="-342900" eaLnBrk="1" hangingPunct="1">
              <a:spcBef>
                <a:spcPct val="50000"/>
              </a:spcBef>
              <a:buFontTx/>
              <a:buNone/>
              <a:defRPr sz="2800" b="1">
                <a:solidFill>
                  <a:srgbClr val="008000"/>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lt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lt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lt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lt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9pPr>
          </a:lstStyle>
          <a:p>
            <a:pPr>
              <a:defRPr/>
            </a:pPr>
            <a:r>
              <a:rPr lang="en-US" altLang="en-US" dirty="0" err="1"/>
              <a:t>e.Uống</a:t>
            </a:r>
            <a:r>
              <a:rPr lang="en-US" altLang="en-US" dirty="0"/>
              <a:t> n</a:t>
            </a:r>
            <a:r>
              <a:rPr lang="vi-VN" altLang="en-US" dirty="0"/>
              <a:t>ư</a:t>
            </a:r>
            <a:r>
              <a:rPr lang="en-US" altLang="en-US" dirty="0" err="1"/>
              <a:t>ớc</a:t>
            </a:r>
            <a:r>
              <a:rPr lang="en-US" altLang="en-US" dirty="0"/>
              <a:t> </a:t>
            </a:r>
            <a:r>
              <a:rPr lang="en-US" altLang="en-US" dirty="0" err="1"/>
              <a:t>nhớ</a:t>
            </a:r>
            <a:r>
              <a:rPr lang="en-US" altLang="en-US" dirty="0"/>
              <a:t> </a:t>
            </a:r>
            <a:r>
              <a:rPr lang="en-US" altLang="en-US" dirty="0" err="1"/>
              <a:t>nguồn</a:t>
            </a:r>
            <a:r>
              <a:rPr lang="en-US" altLang="en-US" dirty="0"/>
              <a:t>.</a:t>
            </a:r>
          </a:p>
        </p:txBody>
      </p:sp>
      <p:cxnSp>
        <p:nvCxnSpPr>
          <p:cNvPr id="4" name="Straight Arrow Connector 3"/>
          <p:cNvCxnSpPr>
            <a:cxnSpLocks/>
            <a:stCxn id="2" idx="3"/>
            <a:endCxn id="33802" idx="1"/>
          </p:cNvCxnSpPr>
          <p:nvPr/>
        </p:nvCxnSpPr>
        <p:spPr>
          <a:xfrm>
            <a:off x="4572000" y="3289300"/>
            <a:ext cx="1160463" cy="2894013"/>
          </a:xfrm>
          <a:prstGeom prst="straightConnector1">
            <a:avLst/>
          </a:prstGeom>
          <a:ln w="38100" cap="rnd" cmpd="sng">
            <a:solidFill>
              <a:srgbClr val="FF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stCxn id="10248" idx="3"/>
            <a:endCxn id="33799" idx="1"/>
          </p:cNvCxnSpPr>
          <p:nvPr/>
        </p:nvCxnSpPr>
        <p:spPr>
          <a:xfrm>
            <a:off x="4567238" y="2336800"/>
            <a:ext cx="1135062" cy="1471613"/>
          </a:xfrm>
          <a:prstGeom prst="straightConnector1">
            <a:avLst/>
          </a:prstGeom>
          <a:ln w="38100" cap="rnd" cmpd="sng">
            <a:solidFill>
              <a:srgbClr val="FF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a:stCxn id="10249" idx="3"/>
            <a:endCxn id="33798" idx="1"/>
          </p:cNvCxnSpPr>
          <p:nvPr/>
        </p:nvCxnSpPr>
        <p:spPr>
          <a:xfrm>
            <a:off x="4572000" y="1368425"/>
            <a:ext cx="1101725" cy="1158875"/>
          </a:xfrm>
          <a:prstGeom prst="straightConnector1">
            <a:avLst/>
          </a:prstGeom>
          <a:ln w="38100" cap="rnd" cmpd="sng">
            <a:solidFill>
              <a:srgbClr val="FF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a:stCxn id="13" idx="3"/>
            <a:endCxn id="9" idx="1"/>
          </p:cNvCxnSpPr>
          <p:nvPr/>
        </p:nvCxnSpPr>
        <p:spPr>
          <a:xfrm flipV="1">
            <a:off x="4583113" y="1292225"/>
            <a:ext cx="1123950" cy="3387725"/>
          </a:xfrm>
          <a:prstGeom prst="straightConnector1">
            <a:avLst/>
          </a:prstGeom>
          <a:ln w="38100" cap="rnd" cmpd="sng">
            <a:solidFill>
              <a:srgbClr val="FF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a:stCxn id="14" idx="3"/>
            <a:endCxn id="10" idx="1"/>
          </p:cNvCxnSpPr>
          <p:nvPr/>
        </p:nvCxnSpPr>
        <p:spPr>
          <a:xfrm flipV="1">
            <a:off x="4567238" y="5035550"/>
            <a:ext cx="1136650" cy="823913"/>
          </a:xfrm>
          <a:prstGeom prst="straightConnector1">
            <a:avLst/>
          </a:prstGeom>
          <a:ln w="38100" cap="rnd" cmpd="sng">
            <a:solidFill>
              <a:srgbClr val="FF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741715" y="167243"/>
            <a:ext cx="10216744" cy="584775"/>
          </a:xfrm>
          <a:prstGeom prst="rect">
            <a:avLst/>
          </a:prstGeom>
        </p:spPr>
        <p:txBody>
          <a:bodyPr wrap="square">
            <a:spAutoFit/>
          </a:bodyPr>
          <a:lstStyle/>
          <a:p>
            <a:r>
              <a:rPr lang="en-US" altLang="en-US" sz="3200" b="1" dirty="0" err="1">
                <a:latin typeface="Times New Roman" panose="02020603050405020304" pitchFamily="18" charset="0"/>
                <a:cs typeface="Times New Roman" panose="02020603050405020304" pitchFamily="18" charset="0"/>
              </a:rPr>
              <a:t>Nối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thành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ngữ</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tục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ngữ</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vào</a:t>
            </a:r>
            <a:r>
              <a:rPr lang="en-US" altLang="en-US" sz="3200" b="1" dirty="0">
                <a:latin typeface="Times New Roman" panose="02020603050405020304" pitchFamily="18" charset="0"/>
                <a:cs typeface="Times New Roman" panose="02020603050405020304" pitchFamily="18" charset="0"/>
              </a:rPr>
              <a:t> ý </a:t>
            </a:r>
            <a:r>
              <a:rPr lang="en-US" altLang="en-US" sz="3200" b="1" dirty="0" err="1">
                <a:latin typeface="Times New Roman" panose="02020603050405020304" pitchFamily="18" charset="0"/>
                <a:cs typeface="Times New Roman" panose="02020603050405020304" pitchFamily="18" charset="0"/>
              </a:rPr>
              <a:t>nghĩa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thích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hợp</a:t>
            </a:r>
            <a:r>
              <a:rPr lang="en-US" altLang="en-US" sz="3200" b="1" dirty="0">
                <a:latin typeface="Times New Roman" panose="02020603050405020304" pitchFamily="18" charset="0"/>
                <a:cs typeface="Times New Roman" panose="02020603050405020304" pitchFamily="18" charset="0"/>
              </a:rPr>
              <a:t> </a:t>
            </a:r>
            <a:endParaRPr lang="en-US" sz="3200" dirty="0"/>
          </a:p>
        </p:txBody>
      </p:sp>
      <p:pic>
        <p:nvPicPr>
          <p:cNvPr id="22" name="Picture 18" descr="Confusion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6148" y="64899"/>
            <a:ext cx="909082" cy="90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736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0249"/>
                                        </p:tgtEl>
                                        <p:attrNameLst>
                                          <p:attrName>style.visibility</p:attrName>
                                        </p:attrNameLst>
                                      </p:cBhvr>
                                      <p:to>
                                        <p:strVal val="visible"/>
                                      </p:to>
                                    </p:set>
                                    <p:animEffect transition="in" filter="randombar(horizontal)">
                                      <p:cBhvr>
                                        <p:cTn id="11" dur="500"/>
                                        <p:tgtEl>
                                          <p:spTgt spid="1024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248"/>
                                        </p:tgtEl>
                                        <p:attrNameLst>
                                          <p:attrName>style.visibility</p:attrName>
                                        </p:attrNameLst>
                                      </p:cBhvr>
                                      <p:to>
                                        <p:strVal val="visible"/>
                                      </p:to>
                                    </p:set>
                                    <p:animEffect transition="in" filter="randombar(horizontal)">
                                      <p:cBhvr>
                                        <p:cTn id="14" dur="500"/>
                                        <p:tgtEl>
                                          <p:spTgt spid="1024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par>
                          <p:cTn id="24" fill="hold" nodeType="afterGroup">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par>
                          <p:cTn id="28" fill="hold" nodeType="afterGroup">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33798"/>
                                        </p:tgtEl>
                                        <p:attrNameLst>
                                          <p:attrName>style.visibility</p:attrName>
                                        </p:attrNameLst>
                                      </p:cBhvr>
                                      <p:to>
                                        <p:strVal val="visible"/>
                                      </p:to>
                                    </p:set>
                                    <p:animEffect transition="in" filter="barn(inVertical)">
                                      <p:cBhvr>
                                        <p:cTn id="31" dur="500"/>
                                        <p:tgtEl>
                                          <p:spTgt spid="33798"/>
                                        </p:tgtEl>
                                      </p:cBhvr>
                                    </p:animEffect>
                                  </p:childTnLst>
                                </p:cTn>
                              </p:par>
                            </p:childTnLst>
                          </p:cTn>
                        </p:par>
                        <p:par>
                          <p:cTn id="32" fill="hold" nodeType="afterGroup">
                            <p:stCondLst>
                              <p:cond delay="1500"/>
                            </p:stCondLst>
                            <p:childTnLst>
                              <p:par>
                                <p:cTn id="33" presetID="16" presetClass="entr" presetSubtype="21" fill="hold" grpId="0" nodeType="afterEffect">
                                  <p:stCondLst>
                                    <p:cond delay="0"/>
                                  </p:stCondLst>
                                  <p:childTnLst>
                                    <p:set>
                                      <p:cBhvr>
                                        <p:cTn id="34" dur="1" fill="hold">
                                          <p:stCondLst>
                                            <p:cond delay="0"/>
                                          </p:stCondLst>
                                        </p:cTn>
                                        <p:tgtEl>
                                          <p:spTgt spid="33799"/>
                                        </p:tgtEl>
                                        <p:attrNameLst>
                                          <p:attrName>style.visibility</p:attrName>
                                        </p:attrNameLst>
                                      </p:cBhvr>
                                      <p:to>
                                        <p:strVal val="visible"/>
                                      </p:to>
                                    </p:set>
                                    <p:animEffect transition="in" filter="barn(inVertical)">
                                      <p:cBhvr>
                                        <p:cTn id="35" dur="500"/>
                                        <p:tgtEl>
                                          <p:spTgt spid="33799"/>
                                        </p:tgtEl>
                                      </p:cBhvr>
                                    </p:animEffect>
                                  </p:childTnLst>
                                </p:cTn>
                              </p:par>
                            </p:childTnLst>
                          </p:cTn>
                        </p:par>
                        <p:par>
                          <p:cTn id="36" fill="hold" nodeType="afterGroup">
                            <p:stCondLst>
                              <p:cond delay="2000"/>
                            </p:stCondLst>
                            <p:childTnLst>
                              <p:par>
                                <p:cTn id="37" presetID="16" presetClass="entr" presetSubtype="2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par>
                          <p:cTn id="40" fill="hold" nodeType="afterGroup">
                            <p:stCondLst>
                              <p:cond delay="2500"/>
                            </p:stCondLst>
                            <p:childTnLst>
                              <p:par>
                                <p:cTn id="41" presetID="16" presetClass="entr" presetSubtype="21" fill="hold" grpId="0" nodeType="afterEffect">
                                  <p:stCondLst>
                                    <p:cond delay="0"/>
                                  </p:stCondLst>
                                  <p:childTnLst>
                                    <p:set>
                                      <p:cBhvr>
                                        <p:cTn id="42" dur="1" fill="hold">
                                          <p:stCondLst>
                                            <p:cond delay="0"/>
                                          </p:stCondLst>
                                        </p:cTn>
                                        <p:tgtEl>
                                          <p:spTgt spid="33802"/>
                                        </p:tgtEl>
                                        <p:attrNameLst>
                                          <p:attrName>style.visibility</p:attrName>
                                        </p:attrNameLst>
                                      </p:cBhvr>
                                      <p:to>
                                        <p:strVal val="visible"/>
                                      </p:to>
                                    </p:set>
                                    <p:animEffect transition="in" filter="barn(inVertical)">
                                      <p:cBhvr>
                                        <p:cTn id="43" dur="500"/>
                                        <p:tgtEl>
                                          <p:spTgt spid="3380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diamond(in)">
                                      <p:cBhvr>
                                        <p:cTn id="48" dur="6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3" presetClass="entr" presetSubtype="16"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plus(in)">
                                      <p:cBhvr>
                                        <p:cTn id="53" dur="700"/>
                                        <p:tgtEl>
                                          <p:spTgt spid="18"/>
                                        </p:tgtEl>
                                      </p:cBhvr>
                                    </p:animEffect>
                                  </p:childTnLst>
                                </p:cTn>
                              </p:par>
                            </p:childTnLst>
                          </p:cTn>
                        </p:par>
                      </p:childTnLst>
                    </p:cTn>
                  </p:par>
                  <p:par>
                    <p:cTn id="54" fill="hold">
                      <p:stCondLst>
                        <p:cond delay="indefinite"/>
                      </p:stCondLst>
                      <p:childTnLst>
                        <p:par>
                          <p:cTn id="55" fill="hold" nodeType="afterGroup">
                            <p:stCondLst>
                              <p:cond delay="0"/>
                            </p:stCondLst>
                            <p:childTnLst>
                              <p:par>
                                <p:cTn id="56" presetID="6" presetClass="entr" presetSubtype="16"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circle(in)">
                                      <p:cBhvr>
                                        <p:cTn id="58" dur="700"/>
                                        <p:tgtEl>
                                          <p:spTgt spid="4"/>
                                        </p:tgtEl>
                                      </p:cBhvr>
                                    </p:animEffect>
                                  </p:childTnLst>
                                </p:cTn>
                              </p:par>
                            </p:childTnLst>
                          </p:cTn>
                        </p:par>
                      </p:childTnLst>
                    </p:cTn>
                  </p:par>
                  <p:par>
                    <p:cTn id="59" fill="hold">
                      <p:stCondLst>
                        <p:cond delay="indefinite"/>
                      </p:stCondLst>
                      <p:childTnLst>
                        <p:par>
                          <p:cTn id="60" fill="hold" nodeType="afterGroup">
                            <p:stCondLst>
                              <p:cond delay="0"/>
                            </p:stCondLst>
                            <p:childTnLst>
                              <p:par>
                                <p:cTn id="61" presetID="8" presetClass="entr" presetSubtype="16"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diamond(in)">
                                      <p:cBhvr>
                                        <p:cTn id="63" dur="800"/>
                                        <p:tgtEl>
                                          <p:spTgt spid="23"/>
                                        </p:tgtEl>
                                      </p:cBhvr>
                                    </p:animEffect>
                                  </p:childTnLst>
                                </p:cTn>
                              </p:par>
                            </p:childTnLst>
                          </p:cTn>
                        </p:par>
                      </p:childTnLst>
                    </p:cTn>
                  </p:par>
                  <p:par>
                    <p:cTn id="64" fill="hold">
                      <p:stCondLst>
                        <p:cond delay="indefinite"/>
                      </p:stCondLst>
                      <p:childTnLst>
                        <p:par>
                          <p:cTn id="65" fill="hold" nodeType="afterGroup">
                            <p:stCondLst>
                              <p:cond delay="0"/>
                            </p:stCondLst>
                            <p:childTnLst>
                              <p:par>
                                <p:cTn id="66" presetID="13" presetClass="entr" presetSubtype="16"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plus(in)">
                                      <p:cBhvr>
                                        <p:cTn id="68" dur="9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nimBg="1"/>
      <p:bldP spid="33799" grpId="0" animBg="1"/>
      <p:bldP spid="10248" grpId="0" animBg="1"/>
      <p:bldP spid="10249" grpId="0" animBg="1"/>
      <p:bldP spid="2" grpId="0" animBg="1"/>
      <p:bldP spid="33802" grpId="0" animBg="1"/>
      <p:bldP spid="9" grpId="0" animBg="1"/>
      <p:bldP spid="10" grpId="0" animBg="1"/>
      <p:bldP spid="13" grpId="0" animBg="1"/>
      <p:bldP spid="14"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Picture 164">
            <a:extLst>
              <a:ext uri="{FF2B5EF4-FFF2-40B4-BE49-F238E27FC236}">
                <a16:creationId xmlns:a16="http://schemas.microsoft.com/office/drawing/2014/main" id="{1DB3DB8F-99C7-4953-9924-1B89476E5059}"/>
              </a:ext>
            </a:extLst>
          </p:cNvPr>
          <p:cNvPicPr>
            <a:picLocks noChangeAspect="1"/>
          </p:cNvPicPr>
          <p:nvPr/>
        </p:nvPicPr>
        <p:blipFill>
          <a:blip r:embed="rId3"/>
          <a:stretch>
            <a:fillRect/>
          </a:stretch>
        </p:blipFill>
        <p:spPr>
          <a:xfrm>
            <a:off x="-11830" y="-8705"/>
            <a:ext cx="12192000" cy="6858000"/>
          </a:xfrm>
          <a:prstGeom prst="rect">
            <a:avLst/>
          </a:prstGeom>
        </p:spPr>
      </p:pic>
      <p:grpSp>
        <p:nvGrpSpPr>
          <p:cNvPr id="2" name="Group 492"/>
          <p:cNvGrpSpPr/>
          <p:nvPr/>
        </p:nvGrpSpPr>
        <p:grpSpPr>
          <a:xfrm>
            <a:off x="5718717" y="3205993"/>
            <a:ext cx="3429024" cy="428628"/>
            <a:chOff x="2500298" y="1500174"/>
            <a:chExt cx="3429024" cy="428628"/>
          </a:xfrm>
          <a:solidFill>
            <a:srgbClr val="00B0F0"/>
          </a:solidFill>
        </p:grpSpPr>
        <p:sp>
          <p:nvSpPr>
            <p:cNvPr id="494" name="Rounded Rectangle 493"/>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5" name="Rounded Rectangle 494"/>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6" name="Rounded Rectangle 495"/>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7" name="Rounded Rectangle 496"/>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8" name="Rounded Rectangle 497"/>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9" name="Rounded Rectangle 498"/>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500" name="Rounded Rectangle 499"/>
            <p:cNvSpPr/>
            <p:nvPr/>
          </p:nvSpPr>
          <p:spPr>
            <a:xfrm>
              <a:off x="550069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3" name="Group 484"/>
          <p:cNvGrpSpPr/>
          <p:nvPr/>
        </p:nvGrpSpPr>
        <p:grpSpPr>
          <a:xfrm>
            <a:off x="5718717" y="3205993"/>
            <a:ext cx="3429024" cy="428628"/>
            <a:chOff x="2500298" y="1500174"/>
            <a:chExt cx="3429024" cy="428628"/>
          </a:xfrm>
          <a:solidFill>
            <a:srgbClr val="92D050"/>
          </a:solidFill>
        </p:grpSpPr>
        <p:sp>
          <p:nvSpPr>
            <p:cNvPr id="486" name="Rounded Rectangle 485"/>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87" name="Rounded Rectangle 486"/>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88" name="Rounded Rectangle 487"/>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89" name="Rounded Rectangle 488"/>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0" name="Rounded Rectangle 489"/>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1" name="Rounded Rectangle 490"/>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2" name="Rounded Rectangle 491"/>
            <p:cNvSpPr/>
            <p:nvPr/>
          </p:nvSpPr>
          <p:spPr>
            <a:xfrm>
              <a:off x="550069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6" name="Group 443"/>
          <p:cNvGrpSpPr/>
          <p:nvPr/>
        </p:nvGrpSpPr>
        <p:grpSpPr>
          <a:xfrm>
            <a:off x="4228969" y="4198877"/>
            <a:ext cx="2928958" cy="428628"/>
            <a:chOff x="1643042" y="2357430"/>
            <a:chExt cx="2928958" cy="428628"/>
          </a:xfrm>
          <a:solidFill>
            <a:srgbClr val="00B0F0"/>
          </a:solidFill>
        </p:grpSpPr>
        <p:sp>
          <p:nvSpPr>
            <p:cNvPr id="445" name="Rounded Rectangle 444"/>
            <p:cNvSpPr/>
            <p:nvPr/>
          </p:nvSpPr>
          <p:spPr>
            <a:xfrm>
              <a:off x="2143108"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6" name="Rounded Rectangle 445"/>
            <p:cNvSpPr/>
            <p:nvPr/>
          </p:nvSpPr>
          <p:spPr>
            <a:xfrm>
              <a:off x="2643174"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7" name="Rounded Rectangle 446"/>
            <p:cNvSpPr/>
            <p:nvPr/>
          </p:nvSpPr>
          <p:spPr>
            <a:xfrm>
              <a:off x="3143240"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8" name="Rounded Rectangle 447"/>
            <p:cNvSpPr/>
            <p:nvPr/>
          </p:nvSpPr>
          <p:spPr>
            <a:xfrm>
              <a:off x="3643306"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9" name="Rounded Rectangle 448"/>
            <p:cNvSpPr/>
            <p:nvPr/>
          </p:nvSpPr>
          <p:spPr>
            <a:xfrm>
              <a:off x="414337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53" name="Rounded Rectangle 452"/>
            <p:cNvSpPr/>
            <p:nvPr/>
          </p:nvSpPr>
          <p:spPr>
            <a:xfrm>
              <a:off x="164304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19" name="Group 366"/>
          <p:cNvGrpSpPr/>
          <p:nvPr/>
        </p:nvGrpSpPr>
        <p:grpSpPr>
          <a:xfrm>
            <a:off x="5223754" y="3704353"/>
            <a:ext cx="2928958" cy="428628"/>
            <a:chOff x="2500298" y="1500174"/>
            <a:chExt cx="2928958" cy="428628"/>
          </a:xfrm>
          <a:solidFill>
            <a:srgbClr val="00B0F0"/>
          </a:solidFill>
        </p:grpSpPr>
        <p:sp>
          <p:nvSpPr>
            <p:cNvPr id="368" name="Rounded Rectangle 367"/>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69" name="Rounded Rectangle 368"/>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0" name="Rounded Rectangle 369"/>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1" name="Rounded Rectangle 370"/>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2" name="Rounded Rectangle 371"/>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3" name="Rounded Rectangle 372"/>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1" name="Group 279"/>
          <p:cNvGrpSpPr/>
          <p:nvPr/>
        </p:nvGrpSpPr>
        <p:grpSpPr>
          <a:xfrm>
            <a:off x="5217293" y="2707524"/>
            <a:ext cx="2928958" cy="428628"/>
            <a:chOff x="2500298" y="1500174"/>
            <a:chExt cx="2928958" cy="428628"/>
          </a:xfrm>
          <a:solidFill>
            <a:srgbClr val="00B0F0"/>
          </a:solidFill>
        </p:grpSpPr>
        <p:sp>
          <p:nvSpPr>
            <p:cNvPr id="281" name="Rounded Rectangle 280"/>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2" name="Rounded Rectangle 281"/>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3" name="Rounded Rectangle 282"/>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4" name="Rounded Rectangle 283"/>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5" name="Rounded Rectangle 284"/>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6" name="Rounded Rectangle 285"/>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2" name="Group 271"/>
          <p:cNvGrpSpPr/>
          <p:nvPr/>
        </p:nvGrpSpPr>
        <p:grpSpPr>
          <a:xfrm>
            <a:off x="5217293" y="2707524"/>
            <a:ext cx="2928958" cy="428628"/>
            <a:chOff x="2500298" y="1500174"/>
            <a:chExt cx="2928958" cy="428628"/>
          </a:xfrm>
          <a:solidFill>
            <a:srgbClr val="92D050"/>
          </a:solidFill>
        </p:grpSpPr>
        <p:sp>
          <p:nvSpPr>
            <p:cNvPr id="273" name="Rounded Rectangle 272"/>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4" name="Rounded Rectangle 273"/>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5" name="Rounded Rectangle 274"/>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6" name="Rounded Rectangle 275"/>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7" name="Rounded Rectangle 276"/>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8" name="Rounded Rectangle 277"/>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058" name="Group 39"/>
          <p:cNvGrpSpPr>
            <a:grpSpLocks/>
          </p:cNvGrpSpPr>
          <p:nvPr/>
        </p:nvGrpSpPr>
        <p:grpSpPr bwMode="auto">
          <a:xfrm>
            <a:off x="3215706" y="1700826"/>
            <a:ext cx="4429125" cy="428625"/>
            <a:chOff x="1643042" y="2357430"/>
            <a:chExt cx="4429156" cy="428628"/>
          </a:xfrm>
        </p:grpSpPr>
        <p:sp>
          <p:nvSpPr>
            <p:cNvPr id="29" name="Rounded Rectangle 28"/>
            <p:cNvSpPr/>
            <p:nvPr/>
          </p:nvSpPr>
          <p:spPr>
            <a:xfrm>
              <a:off x="2143107"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0" name="Rounded Rectangle 29"/>
            <p:cNvSpPr/>
            <p:nvPr/>
          </p:nvSpPr>
          <p:spPr>
            <a:xfrm>
              <a:off x="2643174"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1" name="Rounded Rectangle 30"/>
            <p:cNvSpPr/>
            <p:nvPr/>
          </p:nvSpPr>
          <p:spPr>
            <a:xfrm>
              <a:off x="3143239"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2" name="Rounded Rectangle 31"/>
            <p:cNvSpPr/>
            <p:nvPr/>
          </p:nvSpPr>
          <p:spPr>
            <a:xfrm>
              <a:off x="3643306"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3" name="Rounded Rectangle 32"/>
            <p:cNvSpPr/>
            <p:nvPr/>
          </p:nvSpPr>
          <p:spPr>
            <a:xfrm>
              <a:off x="4143371"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4" name="Rounded Rectangle 33"/>
            <p:cNvSpPr/>
            <p:nvPr/>
          </p:nvSpPr>
          <p:spPr>
            <a:xfrm>
              <a:off x="4643438"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5" name="Rounded Rectangle 34"/>
            <p:cNvSpPr/>
            <p:nvPr/>
          </p:nvSpPr>
          <p:spPr>
            <a:xfrm>
              <a:off x="5143503"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6" name="Rounded Rectangle 35"/>
            <p:cNvSpPr/>
            <p:nvPr/>
          </p:nvSpPr>
          <p:spPr>
            <a:xfrm>
              <a:off x="5643570"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 name="Rounded Rectangle 36"/>
            <p:cNvSpPr/>
            <p:nvPr/>
          </p:nvSpPr>
          <p:spPr>
            <a:xfrm>
              <a:off x="1643042"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4" name="Group 41"/>
          <p:cNvGrpSpPr/>
          <p:nvPr/>
        </p:nvGrpSpPr>
        <p:grpSpPr>
          <a:xfrm>
            <a:off x="3215680" y="1700808"/>
            <a:ext cx="4429156" cy="428628"/>
            <a:chOff x="1643042" y="2357430"/>
            <a:chExt cx="4429156" cy="428628"/>
          </a:xfrm>
          <a:solidFill>
            <a:srgbClr val="92D050"/>
          </a:solidFill>
        </p:grpSpPr>
        <p:sp>
          <p:nvSpPr>
            <p:cNvPr id="43" name="Rounded Rectangle 42"/>
            <p:cNvSpPr/>
            <p:nvPr/>
          </p:nvSpPr>
          <p:spPr>
            <a:xfrm>
              <a:off x="2143108"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 name="Rounded Rectangle 43"/>
            <p:cNvSpPr/>
            <p:nvPr/>
          </p:nvSpPr>
          <p:spPr>
            <a:xfrm>
              <a:off x="2643174"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5" name="Rounded Rectangle 44"/>
            <p:cNvSpPr/>
            <p:nvPr/>
          </p:nvSpPr>
          <p:spPr>
            <a:xfrm>
              <a:off x="3143240"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6" name="Rounded Rectangle 45"/>
            <p:cNvSpPr/>
            <p:nvPr/>
          </p:nvSpPr>
          <p:spPr>
            <a:xfrm>
              <a:off x="3643306"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7" name="Rounded Rectangle 46"/>
            <p:cNvSpPr/>
            <p:nvPr/>
          </p:nvSpPr>
          <p:spPr>
            <a:xfrm>
              <a:off x="414337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8" name="Rounded Rectangle 47"/>
            <p:cNvSpPr/>
            <p:nvPr/>
          </p:nvSpPr>
          <p:spPr>
            <a:xfrm>
              <a:off x="4643438"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 name="Rounded Rectangle 48"/>
            <p:cNvSpPr/>
            <p:nvPr/>
          </p:nvSpPr>
          <p:spPr>
            <a:xfrm>
              <a:off x="5143504"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50" name="Rounded Rectangle 49"/>
            <p:cNvSpPr/>
            <p:nvPr/>
          </p:nvSpPr>
          <p:spPr>
            <a:xfrm>
              <a:off x="5643570"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51" name="Rounded Rectangle 50"/>
            <p:cNvSpPr/>
            <p:nvPr/>
          </p:nvSpPr>
          <p:spPr>
            <a:xfrm>
              <a:off x="164304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sp>
        <p:nvSpPr>
          <p:cNvPr id="7" name="8-Point Star 6"/>
          <p:cNvSpPr/>
          <p:nvPr/>
        </p:nvSpPr>
        <p:spPr>
          <a:xfrm>
            <a:off x="2287018" y="1629388"/>
            <a:ext cx="468313" cy="46831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1</a:t>
            </a:r>
            <a:endParaRPr lang="vi-VN" sz="2400" b="1" dirty="0"/>
          </a:p>
        </p:txBody>
      </p:sp>
      <p:grpSp>
        <p:nvGrpSpPr>
          <p:cNvPr id="25" name="Group 40"/>
          <p:cNvGrpSpPr/>
          <p:nvPr/>
        </p:nvGrpSpPr>
        <p:grpSpPr>
          <a:xfrm>
            <a:off x="3215680" y="1700808"/>
            <a:ext cx="4429156" cy="428628"/>
            <a:chOff x="1500166" y="1214422"/>
            <a:chExt cx="4429156" cy="428628"/>
          </a:xfrm>
          <a:solidFill>
            <a:srgbClr val="FFFF00"/>
          </a:solidFill>
        </p:grpSpPr>
        <p:sp>
          <p:nvSpPr>
            <p:cNvPr id="5" name="Rounded Rectangle 4"/>
            <p:cNvSpPr/>
            <p:nvPr/>
          </p:nvSpPr>
          <p:spPr>
            <a:xfrm>
              <a:off x="2000232"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8" name="Rounded Rectangle 7"/>
            <p:cNvSpPr/>
            <p:nvPr/>
          </p:nvSpPr>
          <p:spPr>
            <a:xfrm>
              <a:off x="2500298"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9" name="Rounded Rectangle 8"/>
            <p:cNvSpPr/>
            <p:nvPr/>
          </p:nvSpPr>
          <p:spPr>
            <a:xfrm>
              <a:off x="3000364"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10" name="Rounded Rectangle 9"/>
            <p:cNvSpPr/>
            <p:nvPr/>
          </p:nvSpPr>
          <p:spPr>
            <a:xfrm>
              <a:off x="3500430"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K</a:t>
              </a:r>
              <a:endParaRPr lang="vi-VN" sz="2400" b="1" dirty="0">
                <a:solidFill>
                  <a:srgbClr val="FF0000"/>
                </a:solidFill>
              </a:endParaRPr>
            </a:p>
          </p:txBody>
        </p:sp>
        <p:sp>
          <p:nvSpPr>
            <p:cNvPr id="11" name="Rounded Rectangle 10"/>
            <p:cNvSpPr/>
            <p:nvPr/>
          </p:nvSpPr>
          <p:spPr>
            <a:xfrm>
              <a:off x="4000496"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H</a:t>
              </a:r>
              <a:endParaRPr lang="vi-VN" sz="2400" b="1" dirty="0">
                <a:solidFill>
                  <a:srgbClr val="FF0000"/>
                </a:solidFill>
              </a:endParaRPr>
            </a:p>
          </p:txBody>
        </p:sp>
        <p:sp>
          <p:nvSpPr>
            <p:cNvPr id="12" name="Rounded Rectangle 11"/>
            <p:cNvSpPr/>
            <p:nvPr/>
          </p:nvSpPr>
          <p:spPr>
            <a:xfrm>
              <a:off x="4500562" y="1214422"/>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Á</a:t>
              </a:r>
              <a:endParaRPr lang="vi-VN" sz="2400" b="1" dirty="0">
                <a:solidFill>
                  <a:srgbClr val="FF0000"/>
                </a:solidFill>
              </a:endParaRPr>
            </a:p>
          </p:txBody>
        </p:sp>
        <p:sp>
          <p:nvSpPr>
            <p:cNvPr id="13" name="Rounded Rectangle 12"/>
            <p:cNvSpPr/>
            <p:nvPr/>
          </p:nvSpPr>
          <p:spPr>
            <a:xfrm>
              <a:off x="5000628"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N</a:t>
              </a:r>
              <a:endParaRPr lang="vi-VN" sz="2400" b="1" dirty="0">
                <a:solidFill>
                  <a:srgbClr val="FF0000"/>
                </a:solidFill>
              </a:endParaRPr>
            </a:p>
          </p:txBody>
        </p:sp>
        <p:sp>
          <p:nvSpPr>
            <p:cNvPr id="14" name="Rounded Rectangle 13"/>
            <p:cNvSpPr/>
            <p:nvPr/>
          </p:nvSpPr>
          <p:spPr>
            <a:xfrm>
              <a:off x="5500694"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H</a:t>
              </a:r>
              <a:endParaRPr lang="vi-VN" sz="2400" b="1" dirty="0">
                <a:solidFill>
                  <a:srgbClr val="FF0000"/>
                </a:solidFill>
              </a:endParaRPr>
            </a:p>
          </p:txBody>
        </p:sp>
        <p:sp>
          <p:nvSpPr>
            <p:cNvPr id="15" name="Rounded Rectangle 14"/>
            <p:cNvSpPr/>
            <p:nvPr/>
          </p:nvSpPr>
          <p:spPr>
            <a:xfrm>
              <a:off x="1500166"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grpSp>
      <p:sp>
        <p:nvSpPr>
          <p:cNvPr id="54" name="TextBox 53"/>
          <p:cNvSpPr txBox="1"/>
          <p:nvPr/>
        </p:nvSpPr>
        <p:spPr>
          <a:xfrm>
            <a:off x="1184022" y="4939880"/>
            <a:ext cx="9468544" cy="830997"/>
          </a:xfrm>
          <a:prstGeom prst="rect">
            <a:avLst/>
          </a:prstGeom>
          <a:noFill/>
        </p:spPr>
        <p:txBody>
          <a:bodyPr wrap="square">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1: ( </a:t>
            </a:r>
            <a:r>
              <a:rPr lang="en-US" sz="2400" b="1" i="1" u="sng" dirty="0" err="1">
                <a:solidFill>
                  <a:schemeClr val="accent6">
                    <a:lumMod val="75000"/>
                  </a:schemeClr>
                </a:solidFill>
              </a:rPr>
              <a:t>Có</a:t>
            </a:r>
            <a:r>
              <a:rPr lang="en-US" sz="2400" b="1" i="1" u="sng" dirty="0">
                <a:solidFill>
                  <a:schemeClr val="accent6">
                    <a:lumMod val="75000"/>
                  </a:schemeClr>
                </a:solidFill>
              </a:rPr>
              <a:t> 9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lễ</a:t>
            </a:r>
            <a:r>
              <a:rPr lang="en-US" sz="2400" b="1" i="1" dirty="0">
                <a:solidFill>
                  <a:schemeClr val="tx2"/>
                </a:solidFill>
              </a:rPr>
              <a:t> </a:t>
            </a:r>
            <a:r>
              <a:rPr lang="en-US" sz="2400" b="1" i="1" dirty="0" err="1">
                <a:solidFill>
                  <a:schemeClr val="tx2"/>
                </a:solidFill>
              </a:rPr>
              <a:t>kỉ</a:t>
            </a:r>
            <a:r>
              <a:rPr lang="en-US" sz="2400" b="1" i="1" dirty="0">
                <a:solidFill>
                  <a:schemeClr val="tx2"/>
                </a:solidFill>
              </a:rPr>
              <a:t> </a:t>
            </a:r>
            <a:r>
              <a:rPr lang="en-US" sz="2400" b="1" i="1" dirty="0" err="1">
                <a:solidFill>
                  <a:schemeClr val="tx2"/>
                </a:solidFill>
              </a:rPr>
              <a:t>niệm</a:t>
            </a:r>
            <a:r>
              <a:rPr lang="en-US" sz="2400" b="1" i="1" dirty="0">
                <a:solidFill>
                  <a:schemeClr val="tx2"/>
                </a:solidFill>
              </a:rPr>
              <a:t> </a:t>
            </a:r>
            <a:r>
              <a:rPr lang="en-US" sz="2400" b="1" i="1" dirty="0" err="1">
                <a:solidFill>
                  <a:schemeClr val="tx2"/>
                </a:solidFill>
              </a:rPr>
              <a:t>ngày</a:t>
            </a:r>
            <a:r>
              <a:rPr lang="en-US" sz="2400" b="1" i="1" dirty="0">
                <a:solidFill>
                  <a:schemeClr val="tx2"/>
                </a:solidFill>
              </a:rPr>
              <a:t> </a:t>
            </a:r>
            <a:r>
              <a:rPr lang="en-US" sz="2400" b="1" i="1" dirty="0" err="1">
                <a:solidFill>
                  <a:schemeClr val="tx2"/>
                </a:solidFill>
              </a:rPr>
              <a:t>thành</a:t>
            </a:r>
            <a:r>
              <a:rPr lang="en-US" sz="2400" b="1" i="1" dirty="0">
                <a:solidFill>
                  <a:schemeClr val="tx2"/>
                </a:solidFill>
              </a:rPr>
              <a:t> </a:t>
            </a:r>
            <a:r>
              <a:rPr lang="en-US" sz="2400" b="1" i="1" dirty="0" err="1">
                <a:solidFill>
                  <a:schemeClr val="tx2"/>
                </a:solidFill>
              </a:rPr>
              <a:t>lập</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a:t>
            </a:r>
          </a:p>
        </p:txBody>
      </p:sp>
      <p:grpSp>
        <p:nvGrpSpPr>
          <p:cNvPr id="26" name="Group 176"/>
          <p:cNvGrpSpPr/>
          <p:nvPr/>
        </p:nvGrpSpPr>
        <p:grpSpPr>
          <a:xfrm>
            <a:off x="3707809" y="2200874"/>
            <a:ext cx="3429024" cy="428628"/>
            <a:chOff x="2500298" y="1500174"/>
            <a:chExt cx="3429024" cy="428628"/>
          </a:xfrm>
          <a:solidFill>
            <a:srgbClr val="00B0F0"/>
          </a:solidFill>
        </p:grpSpPr>
        <p:sp>
          <p:nvSpPr>
            <p:cNvPr id="178" name="Rounded Rectangle 177"/>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79" name="Rounded Rectangle 178"/>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0" name="Rounded Rectangle 179"/>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1" name="Rounded Rectangle 180"/>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2" name="Rounded Rectangle 181"/>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3" name="Rounded Rectangle 182"/>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4" name="Rounded Rectangle 183"/>
            <p:cNvSpPr/>
            <p:nvPr/>
          </p:nvSpPr>
          <p:spPr>
            <a:xfrm>
              <a:off x="550069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7" name="Group 184"/>
          <p:cNvGrpSpPr/>
          <p:nvPr/>
        </p:nvGrpSpPr>
        <p:grpSpPr>
          <a:xfrm>
            <a:off x="3707809" y="2200874"/>
            <a:ext cx="3429024" cy="428628"/>
            <a:chOff x="2500298" y="1500174"/>
            <a:chExt cx="3429024" cy="428628"/>
          </a:xfrm>
          <a:solidFill>
            <a:srgbClr val="92D050"/>
          </a:solidFill>
        </p:grpSpPr>
        <p:sp>
          <p:nvSpPr>
            <p:cNvPr id="186" name="Rounded Rectangle 185"/>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7" name="Rounded Rectangle 186"/>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8" name="Rounded Rectangle 187"/>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9" name="Rounded Rectangle 188"/>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90" name="Rounded Rectangle 189"/>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91" name="Rounded Rectangle 190"/>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92" name="Rounded Rectangle 191"/>
            <p:cNvSpPr/>
            <p:nvPr/>
          </p:nvSpPr>
          <p:spPr>
            <a:xfrm>
              <a:off x="550069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8" name="Group 167"/>
          <p:cNvGrpSpPr>
            <a:grpSpLocks/>
          </p:cNvGrpSpPr>
          <p:nvPr/>
        </p:nvGrpSpPr>
        <p:grpSpPr bwMode="auto">
          <a:xfrm>
            <a:off x="3707828" y="2200889"/>
            <a:ext cx="3429001" cy="428625"/>
            <a:chOff x="2500298" y="1500174"/>
            <a:chExt cx="3429024" cy="428628"/>
          </a:xfrm>
        </p:grpSpPr>
        <p:sp>
          <p:nvSpPr>
            <p:cNvPr id="158" name="Rounded Rectangle 157"/>
            <p:cNvSpPr/>
            <p:nvPr/>
          </p:nvSpPr>
          <p:spPr>
            <a:xfrm>
              <a:off x="2500298"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159" name="Rounded Rectangle 158"/>
            <p:cNvSpPr/>
            <p:nvPr/>
          </p:nvSpPr>
          <p:spPr>
            <a:xfrm>
              <a:off x="3000363"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160" name="Rounded Rectangle 159"/>
            <p:cNvSpPr/>
            <p:nvPr/>
          </p:nvSpPr>
          <p:spPr>
            <a:xfrm>
              <a:off x="3500430"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161" name="Rounded Rectangle 160"/>
            <p:cNvSpPr/>
            <p:nvPr/>
          </p:nvSpPr>
          <p:spPr>
            <a:xfrm>
              <a:off x="4000495"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162" name="Rounded Rectangle 161"/>
            <p:cNvSpPr/>
            <p:nvPr/>
          </p:nvSpPr>
          <p:spPr>
            <a:xfrm>
              <a:off x="4500562"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G</a:t>
              </a:r>
              <a:endParaRPr lang="vi-VN" sz="2400" b="1" dirty="0">
                <a:solidFill>
                  <a:srgbClr val="FF0000"/>
                </a:solidFill>
              </a:endParaRPr>
            </a:p>
          </p:txBody>
        </p:sp>
        <p:sp>
          <p:nvSpPr>
            <p:cNvPr id="163" name="Rounded Rectangle 162"/>
            <p:cNvSpPr/>
            <p:nvPr/>
          </p:nvSpPr>
          <p:spPr>
            <a:xfrm>
              <a:off x="5000627" y="1500174"/>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I</a:t>
              </a:r>
              <a:endParaRPr lang="vi-VN" sz="2400" b="1" dirty="0">
                <a:solidFill>
                  <a:srgbClr val="FF0000"/>
                </a:solidFill>
              </a:endParaRPr>
            </a:p>
          </p:txBody>
        </p:sp>
        <p:sp>
          <p:nvSpPr>
            <p:cNvPr id="164" name="Rounded Rectangle 163"/>
            <p:cNvSpPr/>
            <p:nvPr/>
          </p:nvSpPr>
          <p:spPr>
            <a:xfrm>
              <a:off x="5500694"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A</a:t>
              </a:r>
              <a:endParaRPr lang="vi-VN" sz="2400" b="1" dirty="0">
                <a:solidFill>
                  <a:srgbClr val="FF0000"/>
                </a:solidFill>
              </a:endParaRPr>
            </a:p>
          </p:txBody>
        </p:sp>
      </p:grpSp>
      <p:sp>
        <p:nvSpPr>
          <p:cNvPr id="193" name="TextBox 192"/>
          <p:cNvSpPr txBox="1"/>
          <p:nvPr/>
        </p:nvSpPr>
        <p:spPr>
          <a:xfrm>
            <a:off x="1385974" y="4944661"/>
            <a:ext cx="9144000" cy="830997"/>
          </a:xfrm>
          <a:prstGeom prst="rect">
            <a:avLst/>
          </a:prstGeom>
          <a:noFill/>
        </p:spPr>
        <p:txBody>
          <a:bodyPr>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2: ( </a:t>
            </a:r>
            <a:r>
              <a:rPr lang="en-US" sz="2400" b="1" i="1" u="sng" dirty="0" err="1">
                <a:solidFill>
                  <a:schemeClr val="accent6">
                    <a:lumMod val="75000"/>
                  </a:schemeClr>
                </a:solidFill>
              </a:rPr>
              <a:t>Có</a:t>
            </a:r>
            <a:r>
              <a:rPr lang="en-US" sz="2400" b="1" i="1" u="sng" dirty="0">
                <a:solidFill>
                  <a:schemeClr val="accent6">
                    <a:lumMod val="75000"/>
                  </a:schemeClr>
                </a:solidFill>
              </a:rPr>
              <a:t> 7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 </a:t>
            </a:r>
            <a:r>
              <a:rPr lang="en-US" sz="2400" b="1" i="1" dirty="0" err="1">
                <a:solidFill>
                  <a:schemeClr val="tx2"/>
                </a:solidFill>
              </a:rPr>
              <a:t>nhà</a:t>
            </a:r>
            <a:r>
              <a:rPr lang="en-US" sz="2400" b="1" i="1" dirty="0">
                <a:solidFill>
                  <a:schemeClr val="tx2"/>
                </a:solidFill>
              </a:rPr>
              <a:t>?</a:t>
            </a:r>
          </a:p>
        </p:txBody>
      </p:sp>
      <p:sp>
        <p:nvSpPr>
          <p:cNvPr id="194" name="8-Point Star 193"/>
          <p:cNvSpPr/>
          <p:nvPr/>
        </p:nvSpPr>
        <p:spPr>
          <a:xfrm>
            <a:off x="2287018" y="2161201"/>
            <a:ext cx="468313" cy="46831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t>2</a:t>
            </a:r>
            <a:endParaRPr lang="vi-VN" sz="2400" b="1"/>
          </a:p>
        </p:txBody>
      </p:sp>
      <p:sp>
        <p:nvSpPr>
          <p:cNvPr id="244" name="8-Point Star 243"/>
          <p:cNvSpPr/>
          <p:nvPr/>
        </p:nvSpPr>
        <p:spPr>
          <a:xfrm>
            <a:off x="2272504" y="2710253"/>
            <a:ext cx="468313" cy="46831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3</a:t>
            </a:r>
            <a:endParaRPr lang="vi-VN" sz="2400" b="1" dirty="0"/>
          </a:p>
        </p:txBody>
      </p:sp>
      <p:sp>
        <p:nvSpPr>
          <p:cNvPr id="248" name="8-Point Star 247"/>
          <p:cNvSpPr/>
          <p:nvPr/>
        </p:nvSpPr>
        <p:spPr>
          <a:xfrm>
            <a:off x="2272390" y="3736103"/>
            <a:ext cx="468313" cy="46831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5</a:t>
            </a:r>
            <a:endParaRPr lang="vi-VN" sz="2400" b="1" dirty="0"/>
          </a:p>
        </p:txBody>
      </p:sp>
      <p:sp>
        <p:nvSpPr>
          <p:cNvPr id="250" name="8-Point Star 249"/>
          <p:cNvSpPr/>
          <p:nvPr/>
        </p:nvSpPr>
        <p:spPr>
          <a:xfrm>
            <a:off x="2265696" y="4230620"/>
            <a:ext cx="468313" cy="46831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6</a:t>
            </a:r>
            <a:endParaRPr lang="vi-VN" sz="2400" b="1" dirty="0"/>
          </a:p>
        </p:txBody>
      </p:sp>
      <p:sp>
        <p:nvSpPr>
          <p:cNvPr id="251" name="8-Point Star 250"/>
          <p:cNvSpPr/>
          <p:nvPr/>
        </p:nvSpPr>
        <p:spPr>
          <a:xfrm>
            <a:off x="2273636" y="3223219"/>
            <a:ext cx="468313" cy="46831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4</a:t>
            </a:r>
            <a:endParaRPr lang="vi-VN" sz="2400" b="1" dirty="0"/>
          </a:p>
        </p:txBody>
      </p:sp>
      <p:grpSp>
        <p:nvGrpSpPr>
          <p:cNvPr id="55" name="Group 263"/>
          <p:cNvGrpSpPr>
            <a:grpSpLocks/>
          </p:cNvGrpSpPr>
          <p:nvPr/>
        </p:nvGrpSpPr>
        <p:grpSpPr bwMode="auto">
          <a:xfrm>
            <a:off x="5217312" y="2707532"/>
            <a:ext cx="2928937" cy="428625"/>
            <a:chOff x="2500298" y="1500174"/>
            <a:chExt cx="2928958" cy="428628"/>
          </a:xfrm>
        </p:grpSpPr>
        <p:sp>
          <p:nvSpPr>
            <p:cNvPr id="265" name="Rounded Rectangle 264"/>
            <p:cNvSpPr/>
            <p:nvPr/>
          </p:nvSpPr>
          <p:spPr>
            <a:xfrm>
              <a:off x="2500298"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V</a:t>
              </a:r>
              <a:endParaRPr lang="vi-VN" sz="2400" b="1" dirty="0">
                <a:solidFill>
                  <a:srgbClr val="FF0000"/>
                </a:solidFill>
              </a:endParaRPr>
            </a:p>
          </p:txBody>
        </p:sp>
        <p:sp>
          <p:nvSpPr>
            <p:cNvPr id="266" name="Rounded Rectangle 265"/>
            <p:cNvSpPr/>
            <p:nvPr/>
          </p:nvSpPr>
          <p:spPr>
            <a:xfrm>
              <a:off x="3000364"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Ệ</a:t>
              </a:r>
              <a:endParaRPr lang="vi-VN" sz="2400" b="1" dirty="0">
                <a:solidFill>
                  <a:srgbClr val="FF0000"/>
                </a:solidFill>
              </a:endParaRPr>
            </a:p>
          </p:txBody>
        </p:sp>
        <p:sp>
          <p:nvSpPr>
            <p:cNvPr id="267" name="Rounded Rectangle 266"/>
            <p:cNvSpPr/>
            <p:nvPr/>
          </p:nvSpPr>
          <p:spPr>
            <a:xfrm>
              <a:off x="3500430" y="1500174"/>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268" name="Rounded Rectangle 267"/>
            <p:cNvSpPr/>
            <p:nvPr/>
          </p:nvSpPr>
          <p:spPr>
            <a:xfrm>
              <a:off x="4000496"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269" name="Rounded Rectangle 268"/>
            <p:cNvSpPr/>
            <p:nvPr/>
          </p:nvSpPr>
          <p:spPr>
            <a:xfrm>
              <a:off x="4500562"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270" name="Rounded Rectangle 269"/>
            <p:cNvSpPr/>
            <p:nvPr/>
          </p:nvSpPr>
          <p:spPr>
            <a:xfrm>
              <a:off x="5000628"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grpSp>
      <p:sp>
        <p:nvSpPr>
          <p:cNvPr id="288" name="TextBox 287"/>
          <p:cNvSpPr txBox="1"/>
          <p:nvPr/>
        </p:nvSpPr>
        <p:spPr>
          <a:xfrm>
            <a:off x="1345273" y="4958116"/>
            <a:ext cx="9144000" cy="830997"/>
          </a:xfrm>
          <a:prstGeom prst="rect">
            <a:avLst/>
          </a:prstGeom>
          <a:noFill/>
        </p:spPr>
        <p:txBody>
          <a:bodyPr>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3: ( </a:t>
            </a:r>
            <a:r>
              <a:rPr lang="en-US" sz="2400" b="1" i="1" u="sng" dirty="0" err="1">
                <a:solidFill>
                  <a:schemeClr val="accent6">
                    <a:lumMod val="75000"/>
                  </a:schemeClr>
                </a:solidFill>
              </a:rPr>
              <a:t>Có</a:t>
            </a:r>
            <a:r>
              <a:rPr lang="en-US" sz="2400" b="1" i="1" u="sng" dirty="0">
                <a:solidFill>
                  <a:schemeClr val="accent6">
                    <a:lumMod val="75000"/>
                  </a:schemeClr>
                </a:solidFill>
              </a:rPr>
              <a:t> 6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bảo</a:t>
            </a:r>
            <a:r>
              <a:rPr lang="en-US" sz="2400" b="1" i="1" dirty="0">
                <a:solidFill>
                  <a:schemeClr val="tx2"/>
                </a:solidFill>
              </a:rPr>
              <a:t> </a:t>
            </a:r>
            <a:r>
              <a:rPr lang="en-US" sz="2400" b="1" i="1" dirty="0" err="1">
                <a:solidFill>
                  <a:schemeClr val="tx2"/>
                </a:solidFill>
              </a:rPr>
              <a:t>vệ</a:t>
            </a:r>
            <a:r>
              <a:rPr lang="en-US" sz="2400" b="1" i="1" dirty="0">
                <a:solidFill>
                  <a:schemeClr val="tx2"/>
                </a:solidFill>
              </a:rPr>
              <a:t> </a:t>
            </a:r>
            <a:r>
              <a:rPr lang="en-US" sz="2400" b="1" i="1" dirty="0" err="1">
                <a:solidFill>
                  <a:schemeClr val="tx2"/>
                </a:solidFill>
              </a:rPr>
              <a:t>Tổ</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a:t>
            </a:r>
          </a:p>
        </p:txBody>
      </p:sp>
      <p:grpSp>
        <p:nvGrpSpPr>
          <p:cNvPr id="58" name="Group 373"/>
          <p:cNvGrpSpPr/>
          <p:nvPr/>
        </p:nvGrpSpPr>
        <p:grpSpPr>
          <a:xfrm>
            <a:off x="5223754" y="3704353"/>
            <a:ext cx="2928958" cy="428628"/>
            <a:chOff x="2500298" y="1500174"/>
            <a:chExt cx="2928958" cy="428628"/>
          </a:xfrm>
          <a:solidFill>
            <a:srgbClr val="92D050"/>
          </a:solidFill>
        </p:grpSpPr>
        <p:sp>
          <p:nvSpPr>
            <p:cNvPr id="375" name="Rounded Rectangle 374"/>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6" name="Rounded Rectangle 375"/>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7" name="Rounded Rectangle 376"/>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8" name="Rounded Rectangle 377"/>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9" name="Rounded Rectangle 378"/>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80" name="Rounded Rectangle 379"/>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59" name="Group 354"/>
          <p:cNvGrpSpPr/>
          <p:nvPr/>
        </p:nvGrpSpPr>
        <p:grpSpPr>
          <a:xfrm>
            <a:off x="5223754" y="3704353"/>
            <a:ext cx="2928958" cy="428628"/>
            <a:chOff x="3500430" y="1214422"/>
            <a:chExt cx="2928958" cy="428628"/>
          </a:xfrm>
          <a:solidFill>
            <a:srgbClr val="FFFF00"/>
          </a:solidFill>
        </p:grpSpPr>
        <p:sp>
          <p:nvSpPr>
            <p:cNvPr id="359" name="Rounded Rectangle 358"/>
            <p:cNvSpPr/>
            <p:nvPr/>
          </p:nvSpPr>
          <p:spPr>
            <a:xfrm>
              <a:off x="3500430"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360" name="Rounded Rectangle 359"/>
            <p:cNvSpPr/>
            <p:nvPr/>
          </p:nvSpPr>
          <p:spPr>
            <a:xfrm>
              <a:off x="4000496"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361" name="Rounded Rectangle 360"/>
            <p:cNvSpPr/>
            <p:nvPr/>
          </p:nvSpPr>
          <p:spPr>
            <a:xfrm>
              <a:off x="4500562" y="1214422"/>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362" name="Rounded Rectangle 361"/>
            <p:cNvSpPr/>
            <p:nvPr/>
          </p:nvSpPr>
          <p:spPr>
            <a:xfrm>
              <a:off x="5000628"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363" name="Rounded Rectangle 362"/>
            <p:cNvSpPr/>
            <p:nvPr/>
          </p:nvSpPr>
          <p:spPr>
            <a:xfrm>
              <a:off x="5500694"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K</a:t>
              </a:r>
              <a:endParaRPr lang="vi-VN" sz="2400" b="1" dirty="0">
                <a:solidFill>
                  <a:srgbClr val="FF0000"/>
                </a:solidFill>
              </a:endParaRPr>
            </a:p>
          </p:txBody>
        </p:sp>
        <p:sp>
          <p:nvSpPr>
            <p:cNvPr id="365" name="Rounded Rectangle 364"/>
            <p:cNvSpPr/>
            <p:nvPr/>
          </p:nvSpPr>
          <p:spPr>
            <a:xfrm>
              <a:off x="6000760"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Ì</a:t>
              </a:r>
              <a:endParaRPr lang="vi-VN" sz="2400" b="1" dirty="0">
                <a:solidFill>
                  <a:srgbClr val="FF0000"/>
                </a:solidFill>
              </a:endParaRPr>
            </a:p>
          </p:txBody>
        </p:sp>
      </p:grpSp>
      <p:sp>
        <p:nvSpPr>
          <p:cNvPr id="381" name="TextBox 380"/>
          <p:cNvSpPr txBox="1"/>
          <p:nvPr/>
        </p:nvSpPr>
        <p:spPr>
          <a:xfrm>
            <a:off x="1126988" y="4953467"/>
            <a:ext cx="9564691" cy="830997"/>
          </a:xfrm>
          <a:prstGeom prst="rect">
            <a:avLst/>
          </a:prstGeom>
          <a:noFill/>
        </p:spPr>
        <p:txBody>
          <a:bodyPr wrap="square">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5: ( </a:t>
            </a:r>
            <a:r>
              <a:rPr lang="en-US" sz="2400" b="1" i="1" u="sng" dirty="0" err="1">
                <a:solidFill>
                  <a:schemeClr val="accent6">
                    <a:lumMod val="75000"/>
                  </a:schemeClr>
                </a:solidFill>
              </a:rPr>
              <a:t>Có</a:t>
            </a:r>
            <a:r>
              <a:rPr lang="en-US" sz="2400" b="1" i="1" u="sng" dirty="0">
                <a:solidFill>
                  <a:schemeClr val="accent6">
                    <a:lumMod val="75000"/>
                  </a:schemeClr>
                </a:solidFill>
              </a:rPr>
              <a:t> 6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lá</a:t>
            </a:r>
            <a:r>
              <a:rPr lang="en-US" sz="2400" b="1" i="1" dirty="0">
                <a:solidFill>
                  <a:schemeClr val="tx2"/>
                </a:solidFill>
              </a:rPr>
              <a:t> </a:t>
            </a:r>
            <a:r>
              <a:rPr lang="en-US" sz="2400" b="1" i="1" dirty="0" err="1">
                <a:solidFill>
                  <a:schemeClr val="tx2"/>
                </a:solidFill>
              </a:rPr>
              <a:t>cờ</a:t>
            </a:r>
            <a:r>
              <a:rPr lang="en-US" sz="2400" b="1" i="1" dirty="0">
                <a:solidFill>
                  <a:schemeClr val="tx2"/>
                </a:solidFill>
              </a:rPr>
              <a:t> </a:t>
            </a:r>
            <a:r>
              <a:rPr lang="en-US" sz="2400" b="1" i="1" dirty="0" err="1">
                <a:solidFill>
                  <a:schemeClr val="tx2"/>
                </a:solidFill>
              </a:rPr>
              <a:t>tượng</a:t>
            </a:r>
            <a:r>
              <a:rPr lang="en-US" sz="2400" b="1" i="1" dirty="0">
                <a:solidFill>
                  <a:schemeClr val="tx2"/>
                </a:solidFill>
              </a:rPr>
              <a:t> </a:t>
            </a:r>
            <a:r>
              <a:rPr lang="en-US" sz="2400" b="1" i="1" dirty="0" err="1">
                <a:solidFill>
                  <a:schemeClr val="tx2"/>
                </a:solidFill>
              </a:rPr>
              <a:t>trưng</a:t>
            </a:r>
            <a:r>
              <a:rPr lang="en-US" sz="2400" b="1" i="1" dirty="0">
                <a:solidFill>
                  <a:schemeClr val="tx2"/>
                </a:solidFill>
              </a:rPr>
              <a:t> </a:t>
            </a:r>
            <a:r>
              <a:rPr lang="en-US" sz="2400" b="1" i="1" dirty="0" err="1">
                <a:solidFill>
                  <a:schemeClr val="tx2"/>
                </a:solidFill>
              </a:rPr>
              <a:t>cho</a:t>
            </a:r>
            <a:r>
              <a:rPr lang="en-US" sz="2400" b="1" i="1" dirty="0">
                <a:solidFill>
                  <a:schemeClr val="tx2"/>
                </a:solidFill>
              </a:rPr>
              <a:t> </a:t>
            </a:r>
            <a:r>
              <a:rPr lang="en-US" sz="2400" b="1" i="1" dirty="0" err="1">
                <a:solidFill>
                  <a:schemeClr val="tx2"/>
                </a:solidFill>
              </a:rPr>
              <a:t>một</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a:t>
            </a:r>
          </a:p>
        </p:txBody>
      </p:sp>
      <p:grpSp>
        <p:nvGrpSpPr>
          <p:cNvPr id="62" name="Group 431"/>
          <p:cNvGrpSpPr/>
          <p:nvPr/>
        </p:nvGrpSpPr>
        <p:grpSpPr>
          <a:xfrm>
            <a:off x="4228969" y="4198877"/>
            <a:ext cx="2928958" cy="428628"/>
            <a:chOff x="1643042" y="2357430"/>
            <a:chExt cx="2928958" cy="428628"/>
          </a:xfrm>
          <a:solidFill>
            <a:srgbClr val="92D050"/>
          </a:solidFill>
        </p:grpSpPr>
        <p:sp>
          <p:nvSpPr>
            <p:cNvPr id="433" name="Rounded Rectangle 432"/>
            <p:cNvSpPr/>
            <p:nvPr/>
          </p:nvSpPr>
          <p:spPr>
            <a:xfrm>
              <a:off x="2143108"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34" name="Rounded Rectangle 433"/>
            <p:cNvSpPr/>
            <p:nvPr/>
          </p:nvSpPr>
          <p:spPr>
            <a:xfrm>
              <a:off x="2643174"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35" name="Rounded Rectangle 434"/>
            <p:cNvSpPr/>
            <p:nvPr/>
          </p:nvSpPr>
          <p:spPr>
            <a:xfrm>
              <a:off x="3143240"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36" name="Rounded Rectangle 435"/>
            <p:cNvSpPr/>
            <p:nvPr/>
          </p:nvSpPr>
          <p:spPr>
            <a:xfrm>
              <a:off x="3643306"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37" name="Rounded Rectangle 436"/>
            <p:cNvSpPr/>
            <p:nvPr/>
          </p:nvSpPr>
          <p:spPr>
            <a:xfrm>
              <a:off x="414337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1" name="Rounded Rectangle 440"/>
            <p:cNvSpPr/>
            <p:nvPr/>
          </p:nvSpPr>
          <p:spPr>
            <a:xfrm>
              <a:off x="164304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63" name="Group 419"/>
          <p:cNvGrpSpPr>
            <a:grpSpLocks/>
          </p:cNvGrpSpPr>
          <p:nvPr/>
        </p:nvGrpSpPr>
        <p:grpSpPr bwMode="auto">
          <a:xfrm>
            <a:off x="4228983" y="4198871"/>
            <a:ext cx="2928938" cy="428625"/>
            <a:chOff x="1500166" y="3000372"/>
            <a:chExt cx="2928958" cy="428628"/>
          </a:xfrm>
        </p:grpSpPr>
        <p:sp>
          <p:nvSpPr>
            <p:cNvPr id="421" name="Rounded Rectangle 420"/>
            <p:cNvSpPr/>
            <p:nvPr/>
          </p:nvSpPr>
          <p:spPr>
            <a:xfrm>
              <a:off x="2000232"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422" name="Rounded Rectangle 421"/>
            <p:cNvSpPr/>
            <p:nvPr/>
          </p:nvSpPr>
          <p:spPr>
            <a:xfrm>
              <a:off x="2500298"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423" name="Rounded Rectangle 422"/>
            <p:cNvSpPr/>
            <p:nvPr/>
          </p:nvSpPr>
          <p:spPr>
            <a:xfrm>
              <a:off x="3000364"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424" name="Rounded Rectangle 423"/>
            <p:cNvSpPr/>
            <p:nvPr/>
          </p:nvSpPr>
          <p:spPr>
            <a:xfrm>
              <a:off x="3500430" y="3000372"/>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425" name="Rounded Rectangle 424"/>
            <p:cNvSpPr/>
            <p:nvPr/>
          </p:nvSpPr>
          <p:spPr>
            <a:xfrm>
              <a:off x="4000496"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A</a:t>
              </a:r>
              <a:endParaRPr lang="vi-VN" sz="2400" b="1" dirty="0">
                <a:solidFill>
                  <a:srgbClr val="FF0000"/>
                </a:solidFill>
              </a:endParaRPr>
            </a:p>
          </p:txBody>
        </p:sp>
        <p:sp>
          <p:nvSpPr>
            <p:cNvPr id="429" name="Rounded Rectangle 428"/>
            <p:cNvSpPr/>
            <p:nvPr/>
          </p:nvSpPr>
          <p:spPr>
            <a:xfrm>
              <a:off x="1500166"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grpSp>
      <p:sp>
        <p:nvSpPr>
          <p:cNvPr id="455" name="TextBox 454"/>
          <p:cNvSpPr txBox="1"/>
          <p:nvPr/>
        </p:nvSpPr>
        <p:spPr>
          <a:xfrm>
            <a:off x="1385974" y="4937274"/>
            <a:ext cx="9144000" cy="1200329"/>
          </a:xfrm>
          <a:prstGeom prst="rect">
            <a:avLst/>
          </a:prstGeom>
          <a:noFill/>
        </p:spPr>
        <p:txBody>
          <a:bodyPr>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6: ( </a:t>
            </a:r>
            <a:r>
              <a:rPr lang="en-US" sz="2400" b="1" i="1" u="sng" dirty="0" err="1">
                <a:solidFill>
                  <a:schemeClr val="accent6">
                    <a:lumMod val="75000"/>
                  </a:schemeClr>
                </a:solidFill>
              </a:rPr>
              <a:t>Có</a:t>
            </a:r>
            <a:r>
              <a:rPr lang="en-US" sz="2400" b="1" i="1" u="sng" dirty="0">
                <a:solidFill>
                  <a:schemeClr val="accent6">
                    <a:lumMod val="75000"/>
                  </a:schemeClr>
                </a:solidFill>
              </a:rPr>
              <a:t> 6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bài</a:t>
            </a:r>
            <a:r>
              <a:rPr lang="en-US" sz="2400" b="1" i="1" dirty="0">
                <a:solidFill>
                  <a:schemeClr val="tx2"/>
                </a:solidFill>
              </a:rPr>
              <a:t> </a:t>
            </a:r>
            <a:r>
              <a:rPr lang="en-US" sz="2400" b="1" i="1" dirty="0" err="1">
                <a:solidFill>
                  <a:schemeClr val="tx2"/>
                </a:solidFill>
              </a:rPr>
              <a:t>hát</a:t>
            </a:r>
            <a:r>
              <a:rPr lang="en-US" sz="2400" b="1" i="1" dirty="0">
                <a:solidFill>
                  <a:schemeClr val="tx2"/>
                </a:solidFill>
              </a:rPr>
              <a:t> </a:t>
            </a:r>
            <a:r>
              <a:rPr lang="en-US" sz="2400" b="1" i="1" dirty="0" err="1">
                <a:solidFill>
                  <a:schemeClr val="tx2"/>
                </a:solidFill>
              </a:rPr>
              <a:t>chính</a:t>
            </a:r>
            <a:r>
              <a:rPr lang="en-US" sz="2400" b="1" i="1" dirty="0">
                <a:solidFill>
                  <a:schemeClr val="tx2"/>
                </a:solidFill>
              </a:rPr>
              <a:t> </a:t>
            </a:r>
            <a:r>
              <a:rPr lang="en-US" sz="2400" b="1" i="1" dirty="0" err="1">
                <a:solidFill>
                  <a:schemeClr val="tx2"/>
                </a:solidFill>
              </a:rPr>
              <a:t>thức</a:t>
            </a:r>
            <a:r>
              <a:rPr lang="en-US" sz="2400" b="1" i="1" dirty="0">
                <a:solidFill>
                  <a:schemeClr val="tx2"/>
                </a:solidFill>
              </a:rPr>
              <a:t> </a:t>
            </a:r>
            <a:r>
              <a:rPr lang="en-US" sz="2400" b="1" i="1" dirty="0" err="1">
                <a:solidFill>
                  <a:schemeClr val="tx2"/>
                </a:solidFill>
              </a:rPr>
              <a:t>của</a:t>
            </a:r>
            <a:r>
              <a:rPr lang="en-US" sz="2400" b="1" i="1" dirty="0">
                <a:solidFill>
                  <a:schemeClr val="tx2"/>
                </a:solidFill>
              </a:rPr>
              <a:t> </a:t>
            </a:r>
            <a:r>
              <a:rPr lang="en-US" sz="2400" b="1" i="1" dirty="0" err="1">
                <a:solidFill>
                  <a:schemeClr val="tx2"/>
                </a:solidFill>
              </a:rPr>
              <a:t>một</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 </a:t>
            </a:r>
            <a:r>
              <a:rPr lang="en-US" sz="2400" b="1" i="1" dirty="0" err="1">
                <a:solidFill>
                  <a:schemeClr val="tx2"/>
                </a:solidFill>
              </a:rPr>
              <a:t>dùng</a:t>
            </a:r>
            <a:r>
              <a:rPr lang="en-US" sz="2400" b="1" i="1" dirty="0">
                <a:solidFill>
                  <a:schemeClr val="tx2"/>
                </a:solidFill>
              </a:rPr>
              <a:t> </a:t>
            </a:r>
            <a:r>
              <a:rPr lang="en-US" sz="2400" b="1" i="1" dirty="0" err="1">
                <a:solidFill>
                  <a:schemeClr val="tx2"/>
                </a:solidFill>
              </a:rPr>
              <a:t>trong</a:t>
            </a:r>
            <a:r>
              <a:rPr lang="en-US" sz="2400" b="1" i="1" dirty="0">
                <a:solidFill>
                  <a:schemeClr val="tx2"/>
                </a:solidFill>
              </a:rPr>
              <a:t> </a:t>
            </a:r>
            <a:r>
              <a:rPr lang="en-US" sz="2400" b="1" i="1" dirty="0" err="1">
                <a:solidFill>
                  <a:schemeClr val="tx2"/>
                </a:solidFill>
              </a:rPr>
              <a:t>nghi</a:t>
            </a:r>
            <a:r>
              <a:rPr lang="en-US" sz="2400" b="1" i="1" dirty="0">
                <a:solidFill>
                  <a:schemeClr val="tx2"/>
                </a:solidFill>
              </a:rPr>
              <a:t> </a:t>
            </a:r>
            <a:r>
              <a:rPr lang="en-US" sz="2400" b="1" i="1" dirty="0" err="1">
                <a:solidFill>
                  <a:schemeClr val="tx2"/>
                </a:solidFill>
              </a:rPr>
              <a:t>lễ</a:t>
            </a:r>
            <a:r>
              <a:rPr lang="en-US" sz="2400" b="1" i="1" dirty="0">
                <a:solidFill>
                  <a:schemeClr val="tx2"/>
                </a:solidFill>
              </a:rPr>
              <a:t> </a:t>
            </a:r>
            <a:r>
              <a:rPr lang="en-US" sz="2400" b="1" i="1" dirty="0" err="1">
                <a:solidFill>
                  <a:schemeClr val="tx2"/>
                </a:solidFill>
              </a:rPr>
              <a:t>trọng</a:t>
            </a:r>
            <a:r>
              <a:rPr lang="en-US" sz="2400" b="1" i="1" dirty="0">
                <a:solidFill>
                  <a:schemeClr val="tx2"/>
                </a:solidFill>
              </a:rPr>
              <a:t> </a:t>
            </a:r>
            <a:r>
              <a:rPr lang="en-US" sz="2400" b="1" i="1" dirty="0" err="1">
                <a:solidFill>
                  <a:schemeClr val="tx2"/>
                </a:solidFill>
              </a:rPr>
              <a:t>thể</a:t>
            </a:r>
            <a:r>
              <a:rPr lang="en-US" sz="2400" b="1" i="1" dirty="0">
                <a:solidFill>
                  <a:schemeClr val="tx2"/>
                </a:solidFill>
              </a:rPr>
              <a:t>?</a:t>
            </a:r>
          </a:p>
        </p:txBody>
      </p:sp>
      <p:grpSp>
        <p:nvGrpSpPr>
          <p:cNvPr id="128" name="Group 455"/>
          <p:cNvGrpSpPr>
            <a:grpSpLocks/>
          </p:cNvGrpSpPr>
          <p:nvPr/>
        </p:nvGrpSpPr>
        <p:grpSpPr bwMode="auto">
          <a:xfrm>
            <a:off x="5718738" y="3205983"/>
            <a:ext cx="3429000" cy="428625"/>
            <a:chOff x="2500298" y="1500174"/>
            <a:chExt cx="3429024" cy="428628"/>
          </a:xfrm>
        </p:grpSpPr>
        <p:sp>
          <p:nvSpPr>
            <p:cNvPr id="457" name="Rounded Rectangle 456"/>
            <p:cNvSpPr/>
            <p:nvPr/>
          </p:nvSpPr>
          <p:spPr>
            <a:xfrm>
              <a:off x="2500298"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458" name="Rounded Rectangle 457"/>
            <p:cNvSpPr/>
            <p:nvPr/>
          </p:nvSpPr>
          <p:spPr>
            <a:xfrm>
              <a:off x="3000363" y="1500174"/>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459" name="Rounded Rectangle 458"/>
            <p:cNvSpPr/>
            <p:nvPr/>
          </p:nvSpPr>
          <p:spPr>
            <a:xfrm>
              <a:off x="3500430"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460" name="Rounded Rectangle 459"/>
            <p:cNvSpPr/>
            <p:nvPr/>
          </p:nvSpPr>
          <p:spPr>
            <a:xfrm>
              <a:off x="4000495"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461" name="Rounded Rectangle 460"/>
            <p:cNvSpPr/>
            <p:nvPr/>
          </p:nvSpPr>
          <p:spPr>
            <a:xfrm>
              <a:off x="4500562"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N</a:t>
              </a:r>
              <a:endParaRPr lang="vi-VN" sz="2400" b="1" dirty="0">
                <a:solidFill>
                  <a:srgbClr val="FF0000"/>
                </a:solidFill>
              </a:endParaRPr>
            </a:p>
          </p:txBody>
        </p:sp>
        <p:sp>
          <p:nvSpPr>
            <p:cNvPr id="462" name="Rounded Rectangle 461"/>
            <p:cNvSpPr/>
            <p:nvPr/>
          </p:nvSpPr>
          <p:spPr>
            <a:xfrm>
              <a:off x="5000627"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G</a:t>
              </a:r>
              <a:endParaRPr lang="vi-VN" sz="2400" b="1" dirty="0">
                <a:solidFill>
                  <a:srgbClr val="FF0000"/>
                </a:solidFill>
              </a:endParaRPr>
            </a:p>
          </p:txBody>
        </p:sp>
        <p:sp>
          <p:nvSpPr>
            <p:cNvPr id="463" name="Rounded Rectangle 462"/>
            <p:cNvSpPr/>
            <p:nvPr/>
          </p:nvSpPr>
          <p:spPr>
            <a:xfrm>
              <a:off x="5500694"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Ữ</a:t>
              </a:r>
              <a:endParaRPr lang="vi-VN" sz="2400" b="1" dirty="0">
                <a:solidFill>
                  <a:srgbClr val="FF0000"/>
                </a:solidFill>
              </a:endParaRPr>
            </a:p>
          </p:txBody>
        </p:sp>
      </p:grpSp>
      <p:sp>
        <p:nvSpPr>
          <p:cNvPr id="271" name="TextBox 270"/>
          <p:cNvSpPr txBox="1"/>
          <p:nvPr/>
        </p:nvSpPr>
        <p:spPr>
          <a:xfrm>
            <a:off x="1203862" y="4958441"/>
            <a:ext cx="9468544" cy="830997"/>
          </a:xfrm>
          <a:prstGeom prst="rect">
            <a:avLst/>
          </a:prstGeom>
          <a:noFill/>
        </p:spPr>
        <p:txBody>
          <a:bodyPr wrap="square">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4: ( </a:t>
            </a:r>
            <a:r>
              <a:rPr lang="en-US" sz="2400" b="1" i="1" u="sng" dirty="0" err="1">
                <a:solidFill>
                  <a:schemeClr val="accent6">
                    <a:lumMod val="75000"/>
                  </a:schemeClr>
                </a:solidFill>
              </a:rPr>
              <a:t>Có</a:t>
            </a:r>
            <a:r>
              <a:rPr lang="en-US" sz="2400" b="1" i="1" u="sng" dirty="0">
                <a:solidFill>
                  <a:schemeClr val="accent6">
                    <a:lumMod val="75000"/>
                  </a:schemeClr>
                </a:solidFill>
              </a:rPr>
              <a:t> 7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nói</a:t>
            </a:r>
            <a:r>
              <a:rPr lang="en-US" sz="2400" b="1" i="1" dirty="0">
                <a:solidFill>
                  <a:schemeClr val="tx2"/>
                </a:solidFill>
              </a:rPr>
              <a:t> </a:t>
            </a:r>
            <a:r>
              <a:rPr lang="en-US" sz="2400" b="1" i="1" dirty="0" err="1">
                <a:solidFill>
                  <a:schemeClr val="tx2"/>
                </a:solidFill>
              </a:rPr>
              <a:t>chung</a:t>
            </a:r>
            <a:r>
              <a:rPr lang="en-US" sz="2400" b="1" i="1" dirty="0">
                <a:solidFill>
                  <a:schemeClr val="tx2"/>
                </a:solidFill>
              </a:rPr>
              <a:t> </a:t>
            </a:r>
            <a:r>
              <a:rPr lang="en-US" sz="2400" b="1" i="1" dirty="0" err="1">
                <a:solidFill>
                  <a:schemeClr val="tx2"/>
                </a:solidFill>
              </a:rPr>
              <a:t>của</a:t>
            </a:r>
            <a:r>
              <a:rPr lang="en-US" sz="2400" b="1" i="1" dirty="0">
                <a:solidFill>
                  <a:schemeClr val="tx2"/>
                </a:solidFill>
              </a:rPr>
              <a:t> </a:t>
            </a:r>
            <a:r>
              <a:rPr lang="en-US" sz="2400" b="1" i="1" dirty="0" err="1">
                <a:solidFill>
                  <a:schemeClr val="tx2"/>
                </a:solidFill>
              </a:rPr>
              <a:t>cả</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a:t>
            </a:r>
          </a:p>
        </p:txBody>
      </p:sp>
      <p:sp>
        <p:nvSpPr>
          <p:cNvPr id="272" name="TextBox 3"/>
          <p:cNvSpPr txBox="1">
            <a:spLocks noChangeArrowheads="1"/>
          </p:cNvSpPr>
          <p:nvPr/>
        </p:nvSpPr>
        <p:spPr bwMode="auto">
          <a:xfrm>
            <a:off x="2789619" y="5180596"/>
            <a:ext cx="61436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4400" b="1" dirty="0">
                <a:solidFill>
                  <a:schemeClr val="tx2"/>
                </a:solidFill>
                <a:latin typeface="Calibri" panose="020F0502020204030204" pitchFamily="34" charset="0"/>
              </a:rPr>
              <a:t>Ô </a:t>
            </a:r>
            <a:r>
              <a:rPr lang="en-US" altLang="en-US" sz="4400" b="1" dirty="0" err="1">
                <a:solidFill>
                  <a:schemeClr val="tx2"/>
                </a:solidFill>
                <a:latin typeface="Calibri" panose="020F0502020204030204" pitchFamily="34" charset="0"/>
              </a:rPr>
              <a:t>chữ</a:t>
            </a:r>
            <a:r>
              <a:rPr lang="en-US" altLang="en-US" sz="4400" b="1" dirty="0">
                <a:solidFill>
                  <a:schemeClr val="tx2"/>
                </a:solidFill>
                <a:latin typeface="Calibri" panose="020F0502020204030204" pitchFamily="34" charset="0"/>
              </a:rPr>
              <a:t> </a:t>
            </a:r>
            <a:r>
              <a:rPr lang="en-US" altLang="en-US" sz="4400" b="1" dirty="0" err="1">
                <a:solidFill>
                  <a:schemeClr val="tx2"/>
                </a:solidFill>
                <a:latin typeface="Calibri" panose="020F0502020204030204" pitchFamily="34" charset="0"/>
              </a:rPr>
              <a:t>hàng</a:t>
            </a:r>
            <a:r>
              <a:rPr lang="en-US" altLang="en-US" sz="4400" b="1" dirty="0">
                <a:solidFill>
                  <a:schemeClr val="tx2"/>
                </a:solidFill>
                <a:latin typeface="Calibri" panose="020F0502020204030204" pitchFamily="34" charset="0"/>
              </a:rPr>
              <a:t> </a:t>
            </a:r>
            <a:r>
              <a:rPr lang="en-US" altLang="en-US" sz="4400" b="1" dirty="0" err="1">
                <a:solidFill>
                  <a:schemeClr val="tx2"/>
                </a:solidFill>
                <a:latin typeface="Calibri" panose="020F0502020204030204" pitchFamily="34" charset="0"/>
              </a:rPr>
              <a:t>dọc</a:t>
            </a:r>
            <a:r>
              <a:rPr lang="en-US" altLang="en-US" sz="4400" b="1" dirty="0">
                <a:solidFill>
                  <a:schemeClr val="tx2"/>
                </a:solidFill>
                <a:latin typeface="Calibri" panose="020F0502020204030204" pitchFamily="34" charset="0"/>
              </a:rPr>
              <a:t>: </a:t>
            </a:r>
            <a:r>
              <a:rPr lang="en-US" altLang="en-US" sz="4400" b="1" dirty="0" err="1">
                <a:solidFill>
                  <a:srgbClr val="FF0000"/>
                </a:solidFill>
                <a:latin typeface="Calibri" panose="020F0502020204030204" pitchFamily="34" charset="0"/>
              </a:rPr>
              <a:t>Ái</a:t>
            </a:r>
            <a:r>
              <a:rPr lang="en-US" altLang="en-US" sz="4400" b="1" dirty="0">
                <a:solidFill>
                  <a:srgbClr val="FF0000"/>
                </a:solidFill>
                <a:latin typeface="Calibri" panose="020F0502020204030204" pitchFamily="34" charset="0"/>
              </a:rPr>
              <a:t> </a:t>
            </a:r>
            <a:r>
              <a:rPr lang="en-US" altLang="en-US" sz="4400" b="1" dirty="0" err="1">
                <a:solidFill>
                  <a:srgbClr val="FF0000"/>
                </a:solidFill>
                <a:latin typeface="Calibri" panose="020F0502020204030204" pitchFamily="34" charset="0"/>
              </a:rPr>
              <a:t>quốc</a:t>
            </a:r>
            <a:endParaRPr lang="vi-VN" altLang="en-US" sz="4400" b="1" dirty="0">
              <a:solidFill>
                <a:srgbClr val="FF0000"/>
              </a:solidFill>
            </a:endParaRPr>
          </a:p>
        </p:txBody>
      </p:sp>
      <p:sp>
        <p:nvSpPr>
          <p:cNvPr id="4" name="Rectangle 3"/>
          <p:cNvSpPr/>
          <p:nvPr/>
        </p:nvSpPr>
        <p:spPr>
          <a:xfrm>
            <a:off x="3697642" y="200466"/>
            <a:ext cx="3877986" cy="830997"/>
          </a:xfrm>
          <a:prstGeom prst="rect">
            <a:avLst/>
          </a:prstGeom>
          <a:noFill/>
        </p:spPr>
        <p:txBody>
          <a:bodyPr wrap="none" lIns="91440" tIns="45720" rIns="91440" bIns="45720">
            <a:spAutoFit/>
          </a:bodyPr>
          <a:lstStyle/>
          <a:p>
            <a:pPr algn="ctr"/>
            <a:r>
              <a:rPr lang="en-US" sz="4800" b="1" dirty="0">
                <a:ln w="22225">
                  <a:solidFill>
                    <a:schemeClr val="accent2"/>
                  </a:solidFill>
                  <a:prstDash val="solid"/>
                </a:ln>
                <a:solidFill>
                  <a:schemeClr val="accent2">
                    <a:lumMod val="40000"/>
                    <a:lumOff val="60000"/>
                  </a:schemeClr>
                </a:solidFill>
              </a:rPr>
              <a:t>Ô CHỮ BÍ MẬT</a:t>
            </a:r>
          </a:p>
        </p:txBody>
      </p:sp>
      <p:grpSp>
        <p:nvGrpSpPr>
          <p:cNvPr id="16" name="Group 15"/>
          <p:cNvGrpSpPr/>
          <p:nvPr/>
        </p:nvGrpSpPr>
        <p:grpSpPr>
          <a:xfrm>
            <a:off x="6211248" y="1704795"/>
            <a:ext cx="449464" cy="2920729"/>
            <a:chOff x="6211248" y="1704795"/>
            <a:chExt cx="449464" cy="2920729"/>
          </a:xfrm>
        </p:grpSpPr>
        <p:sp>
          <p:nvSpPr>
            <p:cNvPr id="166" name="Rounded Rectangle 165"/>
            <p:cNvSpPr/>
            <p:nvPr/>
          </p:nvSpPr>
          <p:spPr>
            <a:xfrm>
              <a:off x="6219170" y="1704795"/>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Á</a:t>
              </a:r>
              <a:endParaRPr lang="vi-VN" sz="2400" b="1" dirty="0">
                <a:solidFill>
                  <a:srgbClr val="FF0000"/>
                </a:solidFill>
              </a:endParaRPr>
            </a:p>
          </p:txBody>
        </p:sp>
        <p:sp>
          <p:nvSpPr>
            <p:cNvPr id="167" name="Rounded Rectangle 166"/>
            <p:cNvSpPr/>
            <p:nvPr/>
          </p:nvSpPr>
          <p:spPr bwMode="auto">
            <a:xfrm>
              <a:off x="6211248" y="2203139"/>
              <a:ext cx="428625" cy="428625"/>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I</a:t>
              </a:r>
              <a:endParaRPr lang="vi-VN" sz="2400" b="1" dirty="0">
                <a:solidFill>
                  <a:srgbClr val="FF0000"/>
                </a:solidFill>
              </a:endParaRPr>
            </a:p>
          </p:txBody>
        </p:sp>
        <p:sp>
          <p:nvSpPr>
            <p:cNvPr id="168" name="Rounded Rectangle 167"/>
            <p:cNvSpPr/>
            <p:nvPr/>
          </p:nvSpPr>
          <p:spPr bwMode="auto">
            <a:xfrm>
              <a:off x="6222653" y="2705055"/>
              <a:ext cx="428625" cy="428625"/>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169" name="Rounded Rectangle 168"/>
            <p:cNvSpPr/>
            <p:nvPr/>
          </p:nvSpPr>
          <p:spPr bwMode="auto">
            <a:xfrm>
              <a:off x="6222653" y="3200780"/>
              <a:ext cx="428625" cy="428625"/>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170" name="Rounded Rectangle 169"/>
            <p:cNvSpPr/>
            <p:nvPr/>
          </p:nvSpPr>
          <p:spPr>
            <a:xfrm>
              <a:off x="6229233" y="3709521"/>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171" name="Rounded Rectangle 170"/>
            <p:cNvSpPr/>
            <p:nvPr/>
          </p:nvSpPr>
          <p:spPr bwMode="auto">
            <a:xfrm>
              <a:off x="6232087" y="4196899"/>
              <a:ext cx="428625" cy="428625"/>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grpSp>
    </p:spTree>
    <p:extLst>
      <p:ext uri="{BB962C8B-B14F-4D97-AF65-F5344CB8AC3E}">
        <p14:creationId xmlns:p14="http://schemas.microsoft.com/office/powerpoint/2010/main" val="406059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barn(inVertical)">
                                      <p:cBhvr>
                                        <p:cTn id="7" dur="500"/>
                                        <p:tgtEl>
                                          <p:spTgt spid="272"/>
                                        </p:tgtEl>
                                      </p:cBhvr>
                                    </p:animEffect>
                                  </p:childTnLst>
                                </p:cTn>
                              </p:par>
                              <p:par>
                                <p:cTn id="8" presetID="22" presetClass="entr" presetSubtype="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23" presetClass="entr" presetSubtype="1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linds(horizontal)">
                                      <p:cBhvr>
                                        <p:cTn id="25" dur="500"/>
                                        <p:tgtEl>
                                          <p:spTgt spid="25"/>
                                        </p:tgtEl>
                                      </p:cBhvr>
                                    </p:animEffect>
                                  </p:childTnLst>
                                </p:cTn>
                              </p:par>
                              <p:par>
                                <p:cTn id="26" presetID="4" presetClass="exit" presetSubtype="16" fill="hold" grpId="1" nodeType="withEffect">
                                  <p:stCondLst>
                                    <p:cond delay="0"/>
                                  </p:stCondLst>
                                  <p:childTnLst>
                                    <p:animEffect transition="out" filter="box(in)">
                                      <p:cBhvr>
                                        <p:cTn id="27" dur="500"/>
                                        <p:tgtEl>
                                          <p:spTgt spid="54"/>
                                        </p:tgtEl>
                                      </p:cBhvr>
                                    </p:animEffect>
                                    <p:set>
                                      <p:cBhvr>
                                        <p:cTn id="28"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19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linds(horizontal)">
                                      <p:cBhvr>
                                        <p:cTn id="34" dur="500"/>
                                        <p:tgtEl>
                                          <p:spTgt spid="27"/>
                                        </p:tgtEl>
                                      </p:cBhvr>
                                    </p:animEffect>
                                  </p:childTnLst>
                                </p:cTn>
                              </p:par>
                              <p:par>
                                <p:cTn id="35" presetID="23" presetClass="entr" presetSubtype="16" fill="hold" grpId="0" nodeType="withEffect">
                                  <p:stCondLst>
                                    <p:cond delay="0"/>
                                  </p:stCondLst>
                                  <p:childTnLst>
                                    <p:set>
                                      <p:cBhvr>
                                        <p:cTn id="36" dur="1" fill="hold">
                                          <p:stCondLst>
                                            <p:cond delay="0"/>
                                          </p:stCondLst>
                                        </p:cTn>
                                        <p:tgtEl>
                                          <p:spTgt spid="193"/>
                                        </p:tgtEl>
                                        <p:attrNameLst>
                                          <p:attrName>style.visibility</p:attrName>
                                        </p:attrNameLst>
                                      </p:cBhvr>
                                      <p:to>
                                        <p:strVal val="visible"/>
                                      </p:to>
                                    </p:set>
                                    <p:anim calcmode="lin" valueType="num">
                                      <p:cBhvr>
                                        <p:cTn id="37" dur="500" fill="hold"/>
                                        <p:tgtEl>
                                          <p:spTgt spid="193"/>
                                        </p:tgtEl>
                                        <p:attrNameLst>
                                          <p:attrName>ppt_w</p:attrName>
                                        </p:attrNameLst>
                                      </p:cBhvr>
                                      <p:tavLst>
                                        <p:tav tm="0">
                                          <p:val>
                                            <p:fltVal val="0"/>
                                          </p:val>
                                        </p:tav>
                                        <p:tav tm="100000">
                                          <p:val>
                                            <p:strVal val="#ppt_w"/>
                                          </p:val>
                                        </p:tav>
                                      </p:tavLst>
                                    </p:anim>
                                    <p:anim calcmode="lin" valueType="num">
                                      <p:cBhvr>
                                        <p:cTn id="38" dur="500" fill="hold"/>
                                        <p:tgtEl>
                                          <p:spTgt spid="193"/>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linds(horizontal)">
                                      <p:cBhvr>
                                        <p:cTn id="43" dur="500"/>
                                        <p:tgtEl>
                                          <p:spTgt spid="28"/>
                                        </p:tgtEl>
                                      </p:cBhvr>
                                    </p:animEffect>
                                  </p:childTnLst>
                                </p:cTn>
                              </p:par>
                              <p:par>
                                <p:cTn id="44" presetID="4" presetClass="exit" presetSubtype="16" fill="hold" grpId="1" nodeType="withEffect">
                                  <p:stCondLst>
                                    <p:cond delay="0"/>
                                  </p:stCondLst>
                                  <p:childTnLst>
                                    <p:animEffect transition="out" filter="box(in)">
                                      <p:cBhvr>
                                        <p:cTn id="45" dur="500"/>
                                        <p:tgtEl>
                                          <p:spTgt spid="193"/>
                                        </p:tgtEl>
                                      </p:cBhvr>
                                    </p:animEffect>
                                    <p:set>
                                      <p:cBhvr>
                                        <p:cTn id="46" dur="1" fill="hold">
                                          <p:stCondLst>
                                            <p:cond delay="499"/>
                                          </p:stCondLst>
                                        </p:cTn>
                                        <p:tgtEl>
                                          <p:spTgt spid="193"/>
                                        </p:tgtEl>
                                        <p:attrNameLst>
                                          <p:attrName>style.visibility</p:attrName>
                                        </p:attrNameLst>
                                      </p:cBhvr>
                                      <p:to>
                                        <p:strVal val="hidden"/>
                                      </p:to>
                                    </p:set>
                                  </p:childTnLst>
                                </p:cTn>
                              </p:par>
                            </p:childTnLst>
                          </p:cTn>
                        </p:par>
                      </p:childTnLst>
                    </p:cTn>
                  </p:par>
                </p:childTnLst>
              </p:cTn>
              <p:nextCondLst>
                <p:cond evt="onClick" delay="0">
                  <p:tgtEl>
                    <p:spTgt spid="194"/>
                  </p:tgtEl>
                </p:cond>
              </p:nextCondLst>
            </p:seq>
            <p:seq concurrent="1" nextAc="seek">
              <p:cTn id="47" restart="whenNotActive" fill="hold" evtFilter="cancelBubble" nodeType="interactiveSeq">
                <p:stCondLst>
                  <p:cond evt="onClick" delay="0">
                    <p:tgtEl>
                      <p:spTgt spid="244"/>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par>
                                <p:cTn id="53" presetID="23" presetClass="entr" presetSubtype="16" fill="hold" grpId="0" nodeType="withEffect">
                                  <p:stCondLst>
                                    <p:cond delay="0"/>
                                  </p:stCondLst>
                                  <p:childTnLst>
                                    <p:set>
                                      <p:cBhvr>
                                        <p:cTn id="54" dur="1" fill="hold">
                                          <p:stCondLst>
                                            <p:cond delay="0"/>
                                          </p:stCondLst>
                                        </p:cTn>
                                        <p:tgtEl>
                                          <p:spTgt spid="288"/>
                                        </p:tgtEl>
                                        <p:attrNameLst>
                                          <p:attrName>style.visibility</p:attrName>
                                        </p:attrNameLst>
                                      </p:cBhvr>
                                      <p:to>
                                        <p:strVal val="visible"/>
                                      </p:to>
                                    </p:set>
                                    <p:anim calcmode="lin" valueType="num">
                                      <p:cBhvr>
                                        <p:cTn id="55" dur="500" fill="hold"/>
                                        <p:tgtEl>
                                          <p:spTgt spid="288"/>
                                        </p:tgtEl>
                                        <p:attrNameLst>
                                          <p:attrName>ppt_w</p:attrName>
                                        </p:attrNameLst>
                                      </p:cBhvr>
                                      <p:tavLst>
                                        <p:tav tm="0">
                                          <p:val>
                                            <p:fltVal val="0"/>
                                          </p:val>
                                        </p:tav>
                                        <p:tav tm="100000">
                                          <p:val>
                                            <p:strVal val="#ppt_w"/>
                                          </p:val>
                                        </p:tav>
                                      </p:tavLst>
                                    </p:anim>
                                    <p:anim calcmode="lin" valueType="num">
                                      <p:cBhvr>
                                        <p:cTn id="56" dur="500" fill="hold"/>
                                        <p:tgtEl>
                                          <p:spTgt spid="288"/>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blinds(horizontal)">
                                      <p:cBhvr>
                                        <p:cTn id="61" dur="500"/>
                                        <p:tgtEl>
                                          <p:spTgt spid="55"/>
                                        </p:tgtEl>
                                      </p:cBhvr>
                                    </p:animEffect>
                                  </p:childTnLst>
                                </p:cTn>
                              </p:par>
                              <p:par>
                                <p:cTn id="62" presetID="4" presetClass="exit" presetSubtype="16" fill="hold" grpId="1" nodeType="withEffect">
                                  <p:stCondLst>
                                    <p:cond delay="0"/>
                                  </p:stCondLst>
                                  <p:childTnLst>
                                    <p:animEffect transition="out" filter="box(in)">
                                      <p:cBhvr>
                                        <p:cTn id="63" dur="500"/>
                                        <p:tgtEl>
                                          <p:spTgt spid="288"/>
                                        </p:tgtEl>
                                      </p:cBhvr>
                                    </p:animEffect>
                                    <p:set>
                                      <p:cBhvr>
                                        <p:cTn id="64" dur="1" fill="hold">
                                          <p:stCondLst>
                                            <p:cond delay="499"/>
                                          </p:stCondLst>
                                        </p:cTn>
                                        <p:tgtEl>
                                          <p:spTgt spid="288"/>
                                        </p:tgtEl>
                                        <p:attrNameLst>
                                          <p:attrName>style.visibility</p:attrName>
                                        </p:attrNameLst>
                                      </p:cBhvr>
                                      <p:to>
                                        <p:strVal val="hidden"/>
                                      </p:to>
                                    </p:set>
                                  </p:childTnLst>
                                </p:cTn>
                              </p:par>
                            </p:childTnLst>
                          </p:cTn>
                        </p:par>
                      </p:childTnLst>
                    </p:cTn>
                  </p:par>
                </p:childTnLst>
              </p:cTn>
              <p:nextCondLst>
                <p:cond evt="onClick" delay="0">
                  <p:tgtEl>
                    <p:spTgt spid="244"/>
                  </p:tgtEl>
                </p:cond>
              </p:nextCondLst>
            </p:seq>
            <p:seq concurrent="1" nextAc="seek">
              <p:cTn id="65" restart="whenNotActive" fill="hold" evtFilter="cancelBubble" nodeType="interactiveSeq">
                <p:stCondLst>
                  <p:cond evt="onClick" delay="0">
                    <p:tgtEl>
                      <p:spTgt spid="248"/>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3" presetClass="entr" presetSubtype="10" fill="hold" nodeType="click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blinds(horizontal)">
                                      <p:cBhvr>
                                        <p:cTn id="70" dur="500"/>
                                        <p:tgtEl>
                                          <p:spTgt spid="58"/>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381"/>
                                        </p:tgtEl>
                                        <p:attrNameLst>
                                          <p:attrName>style.visibility</p:attrName>
                                        </p:attrNameLst>
                                      </p:cBhvr>
                                      <p:to>
                                        <p:strVal val="visible"/>
                                      </p:to>
                                    </p:set>
                                    <p:anim calcmode="lin" valueType="num">
                                      <p:cBhvr>
                                        <p:cTn id="73" dur="500" fill="hold"/>
                                        <p:tgtEl>
                                          <p:spTgt spid="381"/>
                                        </p:tgtEl>
                                        <p:attrNameLst>
                                          <p:attrName>ppt_w</p:attrName>
                                        </p:attrNameLst>
                                      </p:cBhvr>
                                      <p:tavLst>
                                        <p:tav tm="0">
                                          <p:val>
                                            <p:fltVal val="0"/>
                                          </p:val>
                                        </p:tav>
                                        <p:tav tm="100000">
                                          <p:val>
                                            <p:strVal val="#ppt_w"/>
                                          </p:val>
                                        </p:tav>
                                      </p:tavLst>
                                    </p:anim>
                                    <p:anim calcmode="lin" valueType="num">
                                      <p:cBhvr>
                                        <p:cTn id="74" dur="500" fill="hold"/>
                                        <p:tgtEl>
                                          <p:spTgt spid="381"/>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nodeType="click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blinds(horizontal)">
                                      <p:cBhvr>
                                        <p:cTn id="79" dur="500"/>
                                        <p:tgtEl>
                                          <p:spTgt spid="59"/>
                                        </p:tgtEl>
                                      </p:cBhvr>
                                    </p:animEffect>
                                  </p:childTnLst>
                                </p:cTn>
                              </p:par>
                              <p:par>
                                <p:cTn id="80" presetID="4" presetClass="exit" presetSubtype="16" fill="hold" grpId="1" nodeType="withEffect">
                                  <p:stCondLst>
                                    <p:cond delay="0"/>
                                  </p:stCondLst>
                                  <p:childTnLst>
                                    <p:animEffect transition="out" filter="box(in)">
                                      <p:cBhvr>
                                        <p:cTn id="81" dur="500"/>
                                        <p:tgtEl>
                                          <p:spTgt spid="381"/>
                                        </p:tgtEl>
                                      </p:cBhvr>
                                    </p:animEffect>
                                    <p:set>
                                      <p:cBhvr>
                                        <p:cTn id="82" dur="1" fill="hold">
                                          <p:stCondLst>
                                            <p:cond delay="499"/>
                                          </p:stCondLst>
                                        </p:cTn>
                                        <p:tgtEl>
                                          <p:spTgt spid="381"/>
                                        </p:tgtEl>
                                        <p:attrNameLst>
                                          <p:attrName>style.visibility</p:attrName>
                                        </p:attrNameLst>
                                      </p:cBhvr>
                                      <p:to>
                                        <p:strVal val="hidden"/>
                                      </p:to>
                                    </p:set>
                                  </p:childTnLst>
                                </p:cTn>
                              </p:par>
                            </p:childTnLst>
                          </p:cTn>
                        </p:par>
                      </p:childTnLst>
                    </p:cTn>
                  </p:par>
                </p:childTnLst>
              </p:cTn>
              <p:nextCondLst>
                <p:cond evt="onClick" delay="0">
                  <p:tgtEl>
                    <p:spTgt spid="248"/>
                  </p:tgtEl>
                </p:cond>
              </p:nextCondLst>
            </p:seq>
            <p:seq concurrent="1" nextAc="seek">
              <p:cTn id="83" restart="whenNotActive" fill="hold" evtFilter="cancelBubble" nodeType="interactiveSeq">
                <p:stCondLst>
                  <p:cond evt="onClick" delay="0">
                    <p:tgtEl>
                      <p:spTgt spid="250"/>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3" presetClass="entr" presetSubtype="10" fill="hold" nodeType="click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blinds(horizontal)">
                                      <p:cBhvr>
                                        <p:cTn id="88" dur="500"/>
                                        <p:tgtEl>
                                          <p:spTgt spid="62"/>
                                        </p:tgtEl>
                                      </p:cBhvr>
                                    </p:animEffect>
                                  </p:childTnLst>
                                </p:cTn>
                              </p:par>
                              <p:par>
                                <p:cTn id="89" presetID="23" presetClass="entr" presetSubtype="16" fill="hold" grpId="0" nodeType="withEffect">
                                  <p:stCondLst>
                                    <p:cond delay="0"/>
                                  </p:stCondLst>
                                  <p:childTnLst>
                                    <p:set>
                                      <p:cBhvr>
                                        <p:cTn id="90" dur="1" fill="hold">
                                          <p:stCondLst>
                                            <p:cond delay="0"/>
                                          </p:stCondLst>
                                        </p:cTn>
                                        <p:tgtEl>
                                          <p:spTgt spid="455"/>
                                        </p:tgtEl>
                                        <p:attrNameLst>
                                          <p:attrName>style.visibility</p:attrName>
                                        </p:attrNameLst>
                                      </p:cBhvr>
                                      <p:to>
                                        <p:strVal val="visible"/>
                                      </p:to>
                                    </p:set>
                                    <p:anim calcmode="lin" valueType="num">
                                      <p:cBhvr>
                                        <p:cTn id="91" dur="500" fill="hold"/>
                                        <p:tgtEl>
                                          <p:spTgt spid="455"/>
                                        </p:tgtEl>
                                        <p:attrNameLst>
                                          <p:attrName>ppt_w</p:attrName>
                                        </p:attrNameLst>
                                      </p:cBhvr>
                                      <p:tavLst>
                                        <p:tav tm="0">
                                          <p:val>
                                            <p:fltVal val="0"/>
                                          </p:val>
                                        </p:tav>
                                        <p:tav tm="100000">
                                          <p:val>
                                            <p:strVal val="#ppt_w"/>
                                          </p:val>
                                        </p:tav>
                                      </p:tavLst>
                                    </p:anim>
                                    <p:anim calcmode="lin" valueType="num">
                                      <p:cBhvr>
                                        <p:cTn id="92" dur="500" fill="hold"/>
                                        <p:tgtEl>
                                          <p:spTgt spid="455"/>
                                        </p:tgtEl>
                                        <p:attrNameLst>
                                          <p:attrName>ppt_h</p:attrName>
                                        </p:attrNameLst>
                                      </p:cBhvr>
                                      <p:tavLst>
                                        <p:tav tm="0">
                                          <p:val>
                                            <p:fltVal val="0"/>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blinds(horizontal)">
                                      <p:cBhvr>
                                        <p:cTn id="97" dur="500"/>
                                        <p:tgtEl>
                                          <p:spTgt spid="63"/>
                                        </p:tgtEl>
                                      </p:cBhvr>
                                    </p:animEffect>
                                  </p:childTnLst>
                                </p:cTn>
                              </p:par>
                              <p:par>
                                <p:cTn id="98" presetID="4" presetClass="exit" presetSubtype="16" fill="hold" grpId="1" nodeType="withEffect">
                                  <p:stCondLst>
                                    <p:cond delay="0"/>
                                  </p:stCondLst>
                                  <p:childTnLst>
                                    <p:animEffect transition="out" filter="box(in)">
                                      <p:cBhvr>
                                        <p:cTn id="99" dur="500"/>
                                        <p:tgtEl>
                                          <p:spTgt spid="455"/>
                                        </p:tgtEl>
                                      </p:cBhvr>
                                    </p:animEffect>
                                    <p:set>
                                      <p:cBhvr>
                                        <p:cTn id="100" dur="1" fill="hold">
                                          <p:stCondLst>
                                            <p:cond delay="499"/>
                                          </p:stCondLst>
                                        </p:cTn>
                                        <p:tgtEl>
                                          <p:spTgt spid="455"/>
                                        </p:tgtEl>
                                        <p:attrNameLst>
                                          <p:attrName>style.visibility</p:attrName>
                                        </p:attrNameLst>
                                      </p:cBhvr>
                                      <p:to>
                                        <p:strVal val="hidden"/>
                                      </p:to>
                                    </p:set>
                                  </p:childTnLst>
                                </p:cTn>
                              </p:par>
                            </p:childTnLst>
                          </p:cTn>
                        </p:par>
                      </p:childTnLst>
                    </p:cTn>
                  </p:par>
                </p:childTnLst>
              </p:cTn>
              <p:nextCondLst>
                <p:cond evt="onClick" delay="0">
                  <p:tgtEl>
                    <p:spTgt spid="250"/>
                  </p:tgtEl>
                </p:cond>
              </p:nextCondLst>
            </p:seq>
            <p:seq concurrent="1" nextAc="seek">
              <p:cTn id="101" restart="whenNotActive" fill="hold" evtFilter="cancelBubble" nodeType="interactiveSeq">
                <p:stCondLst>
                  <p:cond evt="onClick" delay="0">
                    <p:tgtEl>
                      <p:spTgt spid="251"/>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3" presetClass="entr" presetSubtype="10" fill="hold" nodeType="clickEffect">
                                  <p:stCondLst>
                                    <p:cond delay="0"/>
                                  </p:stCondLst>
                                  <p:childTnLst>
                                    <p:set>
                                      <p:cBhvr>
                                        <p:cTn id="105" dur="1" fill="hold">
                                          <p:stCondLst>
                                            <p:cond delay="0"/>
                                          </p:stCondLst>
                                        </p:cTn>
                                        <p:tgtEl>
                                          <p:spTgt spid="3"/>
                                        </p:tgtEl>
                                        <p:attrNameLst>
                                          <p:attrName>style.visibility</p:attrName>
                                        </p:attrNameLst>
                                      </p:cBhvr>
                                      <p:to>
                                        <p:strVal val="visible"/>
                                      </p:to>
                                    </p:set>
                                    <p:animEffect transition="in" filter="blinds(horizontal)">
                                      <p:cBhvr>
                                        <p:cTn id="106" dur="500"/>
                                        <p:tgtEl>
                                          <p:spTgt spid="3"/>
                                        </p:tgtEl>
                                      </p:cBhvr>
                                    </p:animEffect>
                                  </p:childTnLst>
                                </p:cTn>
                              </p:par>
                              <p:par>
                                <p:cTn id="107" presetID="23" presetClass="entr" presetSubtype="16" fill="hold" grpId="0" nodeType="withEffect">
                                  <p:stCondLst>
                                    <p:cond delay="0"/>
                                  </p:stCondLst>
                                  <p:childTnLst>
                                    <p:set>
                                      <p:cBhvr>
                                        <p:cTn id="108" dur="1" fill="hold">
                                          <p:stCondLst>
                                            <p:cond delay="0"/>
                                          </p:stCondLst>
                                        </p:cTn>
                                        <p:tgtEl>
                                          <p:spTgt spid="271"/>
                                        </p:tgtEl>
                                        <p:attrNameLst>
                                          <p:attrName>style.visibility</p:attrName>
                                        </p:attrNameLst>
                                      </p:cBhvr>
                                      <p:to>
                                        <p:strVal val="visible"/>
                                      </p:to>
                                    </p:set>
                                    <p:anim calcmode="lin" valueType="num">
                                      <p:cBhvr>
                                        <p:cTn id="109" dur="500" fill="hold"/>
                                        <p:tgtEl>
                                          <p:spTgt spid="271"/>
                                        </p:tgtEl>
                                        <p:attrNameLst>
                                          <p:attrName>ppt_w</p:attrName>
                                        </p:attrNameLst>
                                      </p:cBhvr>
                                      <p:tavLst>
                                        <p:tav tm="0">
                                          <p:val>
                                            <p:fltVal val="0"/>
                                          </p:val>
                                        </p:tav>
                                        <p:tav tm="100000">
                                          <p:val>
                                            <p:strVal val="#ppt_w"/>
                                          </p:val>
                                        </p:tav>
                                      </p:tavLst>
                                    </p:anim>
                                    <p:anim calcmode="lin" valueType="num">
                                      <p:cBhvr>
                                        <p:cTn id="110" dur="500" fill="hold"/>
                                        <p:tgtEl>
                                          <p:spTgt spid="271"/>
                                        </p:tgtEl>
                                        <p:attrNameLst>
                                          <p:attrName>ppt_h</p:attrName>
                                        </p:attrNameLst>
                                      </p:cBhvr>
                                      <p:tavLst>
                                        <p:tav tm="0">
                                          <p:val>
                                            <p:fltVal val="0"/>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blinds(horizontal)">
                                      <p:cBhvr>
                                        <p:cTn id="115" dur="500"/>
                                        <p:tgtEl>
                                          <p:spTgt spid="128"/>
                                        </p:tgtEl>
                                      </p:cBhvr>
                                    </p:animEffect>
                                  </p:childTnLst>
                                </p:cTn>
                              </p:par>
                              <p:par>
                                <p:cTn id="116" presetID="4" presetClass="exit" presetSubtype="16" fill="hold" grpId="1" nodeType="withEffect">
                                  <p:stCondLst>
                                    <p:cond delay="0"/>
                                  </p:stCondLst>
                                  <p:childTnLst>
                                    <p:animEffect transition="out" filter="box(in)">
                                      <p:cBhvr>
                                        <p:cTn id="117" dur="500"/>
                                        <p:tgtEl>
                                          <p:spTgt spid="271"/>
                                        </p:tgtEl>
                                      </p:cBhvr>
                                    </p:animEffect>
                                    <p:set>
                                      <p:cBhvr>
                                        <p:cTn id="118" dur="1" fill="hold">
                                          <p:stCondLst>
                                            <p:cond delay="499"/>
                                          </p:stCondLst>
                                        </p:cTn>
                                        <p:tgtEl>
                                          <p:spTgt spid="271"/>
                                        </p:tgtEl>
                                        <p:attrNameLst>
                                          <p:attrName>style.visibility</p:attrName>
                                        </p:attrNameLst>
                                      </p:cBhvr>
                                      <p:to>
                                        <p:strVal val="hidden"/>
                                      </p:to>
                                    </p:set>
                                  </p:childTnLst>
                                </p:cTn>
                              </p:par>
                            </p:childTnLst>
                          </p:cTn>
                        </p:par>
                      </p:childTnLst>
                    </p:cTn>
                  </p:par>
                </p:childTnLst>
              </p:cTn>
              <p:nextCondLst>
                <p:cond evt="onClick" delay="0">
                  <p:tgtEl>
                    <p:spTgt spid="251"/>
                  </p:tgtEl>
                </p:cond>
              </p:nextCondLst>
            </p:seq>
          </p:childTnLst>
        </p:cTn>
      </p:par>
    </p:tnLst>
    <p:bldLst>
      <p:bldP spid="54" grpId="0"/>
      <p:bldP spid="54" grpId="1"/>
      <p:bldP spid="193" grpId="0"/>
      <p:bldP spid="193" grpId="1"/>
      <p:bldP spid="288" grpId="0"/>
      <p:bldP spid="288" grpId="1"/>
      <p:bldP spid="381" grpId="0"/>
      <p:bldP spid="381" grpId="1"/>
      <p:bldP spid="455" grpId="0"/>
      <p:bldP spid="455" grpId="1"/>
      <p:bldP spid="271" grpId="0"/>
      <p:bldP spid="271" grpId="1"/>
      <p:bldP spid="27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1" y="0"/>
            <a:ext cx="12191999" cy="6857999"/>
          </a:xfrm>
          <a:prstGeom prst="rect">
            <a:avLst/>
          </a:prstGeom>
        </p:spPr>
      </p:pic>
      <p:sp>
        <p:nvSpPr>
          <p:cNvPr id="3" name="Rectangle 2"/>
          <p:cNvSpPr/>
          <p:nvPr/>
        </p:nvSpPr>
        <p:spPr>
          <a:xfrm>
            <a:off x="1478479" y="559098"/>
            <a:ext cx="9799121" cy="1077218"/>
          </a:xfrm>
          <a:prstGeom prst="rect">
            <a:avLst/>
          </a:prstGeom>
        </p:spPr>
        <p:txBody>
          <a:bodyPr wrap="square">
            <a:spAutoFit/>
          </a:bodyPr>
          <a:lstStyle/>
          <a:p>
            <a:r>
              <a:rPr lang="en-US" altLang="en-US" sz="3200" b="1" dirty="0" err="1">
                <a:latin typeface="Times New Roman" panose="02020603050405020304" pitchFamily="18" charset="0"/>
                <a:cs typeface="Times New Roman" panose="02020603050405020304" pitchFamily="18" charset="0"/>
              </a:rPr>
              <a:t>Tìm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thêm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thành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ngữ</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tục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ngữ</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nói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về</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phẩm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chất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tốt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đẹp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của</a:t>
            </a:r>
            <a:r>
              <a:rPr lang="en-US" altLang="en-US" sz="3200" b="1" dirty="0">
                <a:latin typeface="Times New Roman" panose="02020603050405020304" pitchFamily="18" charset="0"/>
                <a:cs typeface="Times New Roman" panose="02020603050405020304" pitchFamily="18" charset="0"/>
              </a:rPr>
              <a:t> con </a:t>
            </a:r>
            <a:r>
              <a:rPr lang="en-US" altLang="en-US" sz="3200" b="1" dirty="0" err="1">
                <a:latin typeface="Times New Roman" panose="02020603050405020304" pitchFamily="18" charset="0"/>
                <a:cs typeface="Times New Roman" panose="02020603050405020304" pitchFamily="18" charset="0"/>
              </a:rPr>
              <a:t>người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Việt</a:t>
            </a:r>
            <a:r>
              <a:rPr lang="en-US" altLang="en-US" sz="3200" b="1" dirty="0">
                <a:latin typeface="Times New Roman" panose="02020603050405020304" pitchFamily="18" charset="0"/>
                <a:cs typeface="Times New Roman" panose="02020603050405020304" pitchFamily="18" charset="0"/>
              </a:rPr>
              <a:t> Nam</a:t>
            </a:r>
            <a:endParaRPr lang="en-US" sz="3200" dirty="0"/>
          </a:p>
        </p:txBody>
      </p:sp>
      <p:sp>
        <p:nvSpPr>
          <p:cNvPr id="5" name="Rectangle 4"/>
          <p:cNvSpPr/>
          <p:nvPr/>
        </p:nvSpPr>
        <p:spPr>
          <a:xfrm>
            <a:off x="1019926" y="2195414"/>
            <a:ext cx="5715026" cy="553998"/>
          </a:xfrm>
          <a:prstGeom prst="rect">
            <a:avLst/>
          </a:prstGeom>
        </p:spPr>
        <p:txBody>
          <a:bodyPr wrap="none">
            <a:spAutoFit/>
          </a:bodyPr>
          <a:lstStyle/>
          <a:p>
            <a:r>
              <a:rPr lang="vi-VN" sz="3000" dirty="0">
                <a:solidFill>
                  <a:srgbClr val="0000CC"/>
                </a:solidFill>
                <a:latin typeface="+mj-lt"/>
              </a:rPr>
              <a:t>Thương người như thể thương thân.</a:t>
            </a:r>
            <a:endParaRPr lang="en-US" sz="3000" dirty="0">
              <a:solidFill>
                <a:srgbClr val="0000CC"/>
              </a:solidFill>
              <a:latin typeface="+mj-lt"/>
            </a:endParaRPr>
          </a:p>
        </p:txBody>
      </p:sp>
      <p:sp>
        <p:nvSpPr>
          <p:cNvPr id="6" name="Rectangle 5"/>
          <p:cNvSpPr/>
          <p:nvPr/>
        </p:nvSpPr>
        <p:spPr>
          <a:xfrm>
            <a:off x="1019926" y="2859612"/>
            <a:ext cx="4698722" cy="553998"/>
          </a:xfrm>
          <a:prstGeom prst="rect">
            <a:avLst/>
          </a:prstGeom>
        </p:spPr>
        <p:txBody>
          <a:bodyPr wrap="none">
            <a:spAutoFit/>
          </a:bodyPr>
          <a:lstStyle/>
          <a:p>
            <a:r>
              <a:rPr lang="vi-VN" sz="3000" dirty="0">
                <a:solidFill>
                  <a:srgbClr val="0000CC"/>
                </a:solidFill>
                <a:latin typeface="+mj-lt"/>
              </a:rPr>
              <a:t>Đói cho sạch, rách cho thơm.</a:t>
            </a:r>
            <a:endParaRPr lang="en-US" sz="3000" dirty="0">
              <a:solidFill>
                <a:srgbClr val="0000CC"/>
              </a:solidFill>
              <a:latin typeface="+mj-lt"/>
            </a:endParaRPr>
          </a:p>
        </p:txBody>
      </p:sp>
      <p:pic>
        <p:nvPicPr>
          <p:cNvPr id="1026" name="Picture 2" descr="Từ Điển Thành Ngữ Và Tục Ngữ Việt Nam (Tái Bản 2015): Giáo sư Nguyễn Lân:  8936067594645: Amazon.com: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023" y="1636316"/>
            <a:ext cx="3003261" cy="45932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19926" y="4249387"/>
            <a:ext cx="3363421" cy="553998"/>
          </a:xfrm>
          <a:prstGeom prst="rect">
            <a:avLst/>
          </a:prstGeom>
        </p:spPr>
        <p:txBody>
          <a:bodyPr wrap="none">
            <a:spAutoFit/>
          </a:bodyPr>
          <a:lstStyle/>
          <a:p>
            <a:r>
              <a:rPr lang="pt-BR" sz="3000" dirty="0">
                <a:solidFill>
                  <a:srgbClr val="0000CC"/>
                </a:solidFill>
                <a:latin typeface="Times New Roman" panose="02020603050405020304" pitchFamily="18" charset="0"/>
                <a:cs typeface="Times New Roman" panose="02020603050405020304" pitchFamily="18" charset="0"/>
              </a:rPr>
              <a:t>Lá lành đùm lá rách.</a:t>
            </a:r>
            <a:endParaRPr lang="pt-BR" sz="3000" b="0" i="0" dirty="0">
              <a:solidFill>
                <a:srgbClr val="0000CC"/>
              </a:solidFill>
              <a:effectLst/>
              <a:latin typeface="Times New Roman" panose="02020603050405020304" pitchFamily="18" charset="0"/>
              <a:cs typeface="Times New Roman" panose="02020603050405020304" pitchFamily="18" charset="0"/>
            </a:endParaRPr>
          </a:p>
        </p:txBody>
      </p:sp>
      <p:sp>
        <p:nvSpPr>
          <p:cNvPr id="8" name="Rectangle 7"/>
          <p:cNvSpPr/>
          <p:nvPr/>
        </p:nvSpPr>
        <p:spPr>
          <a:xfrm>
            <a:off x="1019926" y="3512758"/>
            <a:ext cx="2901756" cy="553998"/>
          </a:xfrm>
          <a:prstGeom prst="rect">
            <a:avLst/>
          </a:prstGeom>
        </p:spPr>
        <p:txBody>
          <a:bodyPr wrap="none">
            <a:spAutoFit/>
          </a:bodyPr>
          <a:lstStyle/>
          <a:p>
            <a:r>
              <a:rPr lang="vi-VN" sz="3000" dirty="0">
                <a:solidFill>
                  <a:srgbClr val="0000CC"/>
                </a:solidFill>
                <a:latin typeface="Times New Roman" panose="02020603050405020304" pitchFamily="18" charset="0"/>
                <a:cs typeface="Times New Roman" panose="02020603050405020304" pitchFamily="18" charset="0"/>
              </a:rPr>
              <a:t>Ơn cha nghĩa mẹ.</a:t>
            </a:r>
            <a:endParaRPr lang="vi-VN" sz="3000" b="0" i="0" dirty="0">
              <a:solidFill>
                <a:srgbClr val="0000CC"/>
              </a:solidFill>
              <a:effectLst/>
              <a:latin typeface="Times New Roman" panose="02020603050405020304" pitchFamily="18" charset="0"/>
              <a:cs typeface="Times New Roman" panose="02020603050405020304" pitchFamily="18" charset="0"/>
            </a:endParaRPr>
          </a:p>
        </p:txBody>
      </p:sp>
      <p:sp>
        <p:nvSpPr>
          <p:cNvPr id="25" name="Rectangle 24"/>
          <p:cNvSpPr/>
          <p:nvPr/>
        </p:nvSpPr>
        <p:spPr>
          <a:xfrm>
            <a:off x="4676648" y="4867544"/>
            <a:ext cx="473206" cy="553998"/>
          </a:xfrm>
          <a:prstGeom prst="rect">
            <a:avLst/>
          </a:prstGeom>
        </p:spPr>
        <p:txBody>
          <a:bodyPr wrap="none">
            <a:spAutoFit/>
          </a:bodyPr>
          <a:lstStyle/>
          <a:p>
            <a:r>
              <a:rPr lang="pt-BR" sz="3000" b="1" dirty="0">
                <a:solidFill>
                  <a:srgbClr val="0000CC"/>
                </a:solidFill>
                <a:latin typeface="Times New Roman" panose="02020603050405020304" pitchFamily="18" charset="0"/>
                <a:cs typeface="Times New Roman" panose="02020603050405020304" pitchFamily="18" charset="0"/>
              </a:rPr>
              <a:t>...</a:t>
            </a:r>
            <a:endParaRPr lang="pt-BR" sz="3000" b="1" i="0" dirty="0">
              <a:solidFill>
                <a:srgbClr val="0000CC"/>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9441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B3DB8F-99C7-4953-9924-1B89476E5059}"/>
              </a:ext>
            </a:extLst>
          </p:cNvPr>
          <p:cNvPicPr>
            <a:picLocks noChangeAspect="1"/>
          </p:cNvPicPr>
          <p:nvPr/>
        </p:nvPicPr>
        <p:blipFill>
          <a:blip r:embed="rId4"/>
          <a:stretch>
            <a:fillRect/>
          </a:stretch>
        </p:blipFill>
        <p:spPr>
          <a:xfrm>
            <a:off x="0" y="0"/>
            <a:ext cx="12192000" cy="6858000"/>
          </a:xfrm>
          <a:prstGeom prst="rect">
            <a:avLst/>
          </a:prstGeom>
        </p:spPr>
      </p:pic>
      <p:sp>
        <p:nvSpPr>
          <p:cNvPr id="15362" name="Hình chữ nhật 1"/>
          <p:cNvSpPr>
            <a:spLocks noChangeArrowheads="1"/>
          </p:cNvSpPr>
          <p:nvPr>
            <p:custDataLst>
              <p:tags r:id="rId1"/>
            </p:custDataLst>
          </p:nvPr>
        </p:nvSpPr>
        <p:spPr bwMode="auto">
          <a:xfrm>
            <a:off x="334962" y="181957"/>
            <a:ext cx="11522075"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zh-CN" sz="2800" b="1" dirty="0">
                <a:latin typeface="Times New Roman" panose="02020603050405020304" pitchFamily="18" charset="0"/>
              </a:rPr>
              <a:t>3. </a:t>
            </a:r>
            <a:r>
              <a:rPr lang="en-US" altLang="zh-CN" sz="2800" b="1" dirty="0" err="1">
                <a:latin typeface="Times New Roman" panose="02020603050405020304" pitchFamily="18" charset="0"/>
              </a:rPr>
              <a:t>Đọc</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truyện</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sau</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và</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trả</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lời</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câu</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hỏi</a:t>
            </a:r>
            <a:r>
              <a:rPr lang="en-US" altLang="zh-CN" sz="2800" b="1" dirty="0">
                <a:latin typeface="Times New Roman" panose="02020603050405020304" pitchFamily="18" charset="0"/>
              </a:rPr>
              <a:t> :</a:t>
            </a:r>
          </a:p>
          <a:p>
            <a:pPr algn="ctr"/>
            <a:r>
              <a:rPr lang="en-US" altLang="zh-CN" sz="2800" b="1" dirty="0">
                <a:latin typeface="Times New Roman" panose="02020603050405020304" pitchFamily="18" charset="0"/>
              </a:rPr>
              <a:t>Con </a:t>
            </a:r>
            <a:r>
              <a:rPr lang="en-US" altLang="zh-CN" sz="2800" b="1" dirty="0" err="1">
                <a:latin typeface="Times New Roman" panose="02020603050405020304" pitchFamily="18" charset="0"/>
              </a:rPr>
              <a:t>Rồng</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cháu</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Tiên</a:t>
            </a:r>
            <a:r>
              <a:rPr lang="en-US" altLang="zh-CN" sz="2800" b="1" dirty="0">
                <a:latin typeface="Times New Roman" panose="02020603050405020304" pitchFamily="18" charset="0"/>
              </a:rPr>
              <a:t> </a:t>
            </a:r>
          </a:p>
          <a:p>
            <a:pPr algn="just"/>
            <a:r>
              <a:rPr lang="vi-VN" altLang="en-US" sz="2600" b="1" dirty="0">
                <a:latin typeface="Times New Roman" panose="02020603050405020304" pitchFamily="18" charset="0"/>
              </a:rPr>
              <a:t>	</a:t>
            </a:r>
            <a:r>
              <a:rPr lang="vi-VN" altLang="en-US" sz="2600" dirty="0">
                <a:latin typeface="Times New Roman" panose="02020603050405020304" pitchFamily="18" charset="0"/>
              </a:rPr>
              <a:t>Ngày xửa ngày xưa;</a:t>
            </a:r>
            <a:r>
              <a:rPr lang="en-US" altLang="zh-CN" sz="2600" dirty="0">
                <a:latin typeface="Times New Roman" panose="02020603050405020304" pitchFamily="18" charset="0"/>
              </a:rPr>
              <a:t> </a:t>
            </a:r>
            <a:r>
              <a:rPr lang="vi-VN" altLang="en-US" sz="2600" dirty="0">
                <a:latin typeface="Times New Roman" panose="02020603050405020304" pitchFamily="18" charset="0"/>
              </a:rPr>
              <a:t>ở miền đất Lạc </a:t>
            </a:r>
            <a:r>
              <a:rPr lang="en-US" altLang="vi-VN" sz="2600" dirty="0">
                <a:latin typeface="Times New Roman" panose="02020603050405020304" pitchFamily="18" charset="0"/>
              </a:rPr>
              <a:t>V</a:t>
            </a:r>
            <a:r>
              <a:rPr lang="vi-VN" altLang="en-US" sz="2600" dirty="0">
                <a:latin typeface="Times New Roman" panose="02020603050405020304" pitchFamily="18" charset="0"/>
              </a:rPr>
              <a:t>iệt, có một vị thần tên là Lạc Long Quân.Thần mình rồng, sức khỏe vô địch, lại có nhiều phép lạ. Bấy giờ, ở vùng núi cao có nàng </a:t>
            </a:r>
            <a:r>
              <a:rPr lang="en-US" altLang="zh-CN" sz="2600" dirty="0">
                <a:latin typeface="Times New Roman" panose="02020603050405020304" pitchFamily="18" charset="0"/>
              </a:rPr>
              <a:t>Â</a:t>
            </a:r>
            <a:r>
              <a:rPr lang="vi-VN" altLang="en-US" sz="2600" dirty="0">
                <a:latin typeface="Times New Roman" panose="02020603050405020304" pitchFamily="18" charset="0"/>
              </a:rPr>
              <a:t>u Cơ xinh đẹp tuyệt trần, nghe vùng đất Lạc Việt có nhiều hoa thơm cỏ lạ bèn tìm đến thăm. Hai người gặp nhau,</a:t>
            </a:r>
            <a:r>
              <a:rPr lang="en-US" altLang="zh-CN" sz="2600" dirty="0">
                <a:latin typeface="Times New Roman" panose="02020603050405020304" pitchFamily="18" charset="0"/>
              </a:rPr>
              <a:t> </a:t>
            </a:r>
            <a:r>
              <a:rPr lang="vi-VN" altLang="en-US" sz="2600" dirty="0">
                <a:latin typeface="Times New Roman" panose="02020603050405020304" pitchFamily="18" charset="0"/>
              </a:rPr>
              <a:t>kết thành vợ chồng. Đ</a:t>
            </a:r>
            <a:r>
              <a:rPr lang="en-US" altLang="vi-VN" sz="2600" dirty="0">
                <a:latin typeface="Times New Roman" panose="02020603050405020304" pitchFamily="18" charset="0"/>
              </a:rPr>
              <a:t>ế</a:t>
            </a:r>
            <a:r>
              <a:rPr lang="vi-VN" altLang="en-US" sz="2600" dirty="0">
                <a:latin typeface="Times New Roman" panose="02020603050405020304" pitchFamily="18" charset="0"/>
              </a:rPr>
              <a:t>n kì sinh nở, </a:t>
            </a:r>
            <a:r>
              <a:rPr lang="en-US" altLang="vi-VN" sz="2600" dirty="0">
                <a:latin typeface="Times New Roman" panose="02020603050405020304" pitchFamily="18" charset="0"/>
              </a:rPr>
              <a:t>Â</a:t>
            </a:r>
            <a:r>
              <a:rPr lang="vi-VN" altLang="en-US" sz="2600" dirty="0">
                <a:latin typeface="Times New Roman" panose="02020603050405020304" pitchFamily="18" charset="0"/>
              </a:rPr>
              <a:t>u Cơ sinh ra một cái bọc trăm trứng. Kì lạ thay, trăm trứng nở một trăm người con đẹp đẽ, hồng hào và lớn nhanh như thổi. S</a:t>
            </a:r>
            <a:r>
              <a:rPr lang="en-US" altLang="vi-VN" sz="2600" dirty="0">
                <a:latin typeface="Times New Roman" panose="02020603050405020304" pitchFamily="18" charset="0"/>
              </a:rPr>
              <a:t>ố</a:t>
            </a:r>
            <a:r>
              <a:rPr lang="vi-VN" altLang="en-US" sz="2600" dirty="0">
                <a:latin typeface="Times New Roman" panose="02020603050405020304" pitchFamily="18" charset="0"/>
              </a:rPr>
              <a:t>ng với nhau được ít lâu, Lạc Long Quân bảo vợ :</a:t>
            </a:r>
          </a:p>
          <a:p>
            <a:pPr algn="just"/>
            <a:r>
              <a:rPr lang="vi-VN" altLang="en-US" sz="2600" dirty="0">
                <a:latin typeface="Times New Roman" panose="02020603050405020304" pitchFamily="18" charset="0"/>
              </a:rPr>
              <a:t>	- Ta vốn nòi rồng ở miền nước  thẳm, nàng là dòng tiên ở chốn non cao. Kẻ trên cạn, người dưới nước, tập quán khác nhau, khó mà ở cùng nhau lâu dài được. Nay ta đem năm mươi con xuống biển, nàng đưa năm mươi con lên núi, chia nhau cai quản các phương, khi có việc thì giúp đỡ lẫn nhau, đừng quên lời hẹn. </a:t>
            </a:r>
          </a:p>
          <a:p>
            <a:pPr algn="just"/>
            <a:r>
              <a:rPr lang="vi-VN" altLang="en-US" sz="2600" dirty="0">
                <a:latin typeface="Times New Roman" panose="02020603050405020304" pitchFamily="18" charset="0"/>
              </a:rPr>
              <a:t>	Một trăm người con của Lạc Long Quân và </a:t>
            </a:r>
            <a:r>
              <a:rPr lang="en-US" altLang="vi-VN" sz="2600" dirty="0">
                <a:latin typeface="Times New Roman" panose="02020603050405020304" pitchFamily="18" charset="0"/>
              </a:rPr>
              <a:t>Â</a:t>
            </a:r>
            <a:r>
              <a:rPr lang="vi-VN" altLang="en-US" sz="2600" dirty="0">
                <a:latin typeface="Times New Roman" panose="02020603050405020304" pitchFamily="18" charset="0"/>
              </a:rPr>
              <a:t>u Cơ sau này trở thành tổ tiên của người Việt Nam ta. Cũng bởi sự tích này mà người Việt Nam thường tự hào xưng là con Rồng cháu Tiên và thân mật gọi nhau là </a:t>
            </a:r>
            <a:r>
              <a:rPr lang="vi-VN" altLang="en-US" sz="2600" i="1" dirty="0">
                <a:latin typeface="Times New Roman" panose="02020603050405020304" pitchFamily="18" charset="0"/>
              </a:rPr>
              <a:t>đồng bào.</a:t>
            </a:r>
          </a:p>
          <a:p>
            <a:pPr algn="just"/>
            <a:r>
              <a:rPr lang="vi-VN" altLang="en-US" sz="2600" i="1" dirty="0">
                <a:latin typeface="Times New Roman" panose="02020603050405020304" pitchFamily="18" charset="0"/>
              </a:rPr>
              <a:t> </a:t>
            </a:r>
            <a:r>
              <a:rPr lang="en-US" altLang="zh-CN" sz="2600" i="1" dirty="0">
                <a:latin typeface="Times New Roman" panose="02020603050405020304" pitchFamily="18" charset="0"/>
              </a:rPr>
              <a:t>	                                                                                      Theo </a:t>
            </a:r>
            <a:r>
              <a:rPr lang="en-US" altLang="zh-CN" sz="2600" i="1" dirty="0" err="1">
                <a:latin typeface="Times New Roman" panose="02020603050405020304" pitchFamily="18" charset="0"/>
              </a:rPr>
              <a:t>Nguyễn</a:t>
            </a:r>
            <a:r>
              <a:rPr lang="en-US" altLang="zh-CN" sz="2600" i="1" dirty="0">
                <a:latin typeface="Times New Roman" panose="02020603050405020304" pitchFamily="18" charset="0"/>
              </a:rPr>
              <a:t> </a:t>
            </a:r>
            <a:r>
              <a:rPr lang="en-US" altLang="zh-CN" sz="2600" i="1" dirty="0" err="1">
                <a:latin typeface="Times New Roman" panose="02020603050405020304" pitchFamily="18" charset="0"/>
              </a:rPr>
              <a:t>Đổng</a:t>
            </a:r>
            <a:r>
              <a:rPr lang="en-US" altLang="zh-CN" sz="2600" i="1" dirty="0">
                <a:latin typeface="Times New Roman" panose="02020603050405020304" pitchFamily="18" charset="0"/>
              </a:rPr>
              <a:t> Chi</a:t>
            </a:r>
          </a:p>
        </p:txBody>
      </p:sp>
    </p:spTree>
    <p:extLst>
      <p:ext uri="{BB962C8B-B14F-4D97-AF65-F5344CB8AC3E}">
        <p14:creationId xmlns:p14="http://schemas.microsoft.com/office/powerpoint/2010/main" val="4691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14340" name="Text Box 6"/>
          <p:cNvSpPr txBox="1">
            <a:spLocks noChangeArrowheads="1"/>
          </p:cNvSpPr>
          <p:nvPr/>
        </p:nvSpPr>
        <p:spPr bwMode="auto">
          <a:xfrm>
            <a:off x="351972" y="486230"/>
            <a:ext cx="11430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lgn="just">
              <a:spcBef>
                <a:spcPct val="50000"/>
              </a:spcBef>
            </a:pPr>
            <a:r>
              <a:rPr lang="en-US" altLang="zh-CN" sz="3600" b="1" dirty="0">
                <a:latin typeface="Times New Roman" panose="02020603050405020304" pitchFamily="18" charset="0"/>
              </a:rPr>
              <a:t>a. </a:t>
            </a:r>
            <a:r>
              <a:rPr lang="en-US" altLang="zh-CN" sz="3600" b="1" dirty="0" err="1">
                <a:latin typeface="Times New Roman" panose="02020603050405020304" pitchFamily="18" charset="0"/>
              </a:rPr>
              <a:t>Vì</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sao</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người</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Việt</a:t>
            </a:r>
            <a:r>
              <a:rPr lang="en-US" altLang="zh-CN" sz="3600" b="1" dirty="0">
                <a:latin typeface="Times New Roman" panose="02020603050405020304" pitchFamily="18" charset="0"/>
              </a:rPr>
              <a:t> Nam ta </a:t>
            </a:r>
            <a:r>
              <a:rPr lang="en-US" altLang="zh-CN" sz="3600" b="1" dirty="0" err="1">
                <a:latin typeface="Times New Roman" panose="02020603050405020304" pitchFamily="18" charset="0"/>
              </a:rPr>
              <a:t>gọi</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nhau</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là</a:t>
            </a:r>
            <a:r>
              <a:rPr lang="en-US" altLang="zh-CN" sz="3600" b="1" dirty="0">
                <a:latin typeface="Times New Roman" panose="02020603050405020304" pitchFamily="18" charset="0"/>
              </a:rPr>
              <a:t> </a:t>
            </a:r>
            <a:r>
              <a:rPr lang="en-US" altLang="zh-CN" sz="3600" b="1" i="1" dirty="0" err="1">
                <a:latin typeface="Times New Roman" panose="02020603050405020304" pitchFamily="18" charset="0"/>
              </a:rPr>
              <a:t>đồng</a:t>
            </a:r>
            <a:r>
              <a:rPr lang="en-US" altLang="zh-CN" sz="3600" b="1" i="1" dirty="0">
                <a:latin typeface="Times New Roman" panose="02020603050405020304" pitchFamily="18" charset="0"/>
              </a:rPr>
              <a:t> </a:t>
            </a:r>
            <a:r>
              <a:rPr lang="en-US" altLang="zh-CN" sz="3600" b="1" i="1" dirty="0" err="1">
                <a:latin typeface="Times New Roman" panose="02020603050405020304" pitchFamily="18" charset="0"/>
              </a:rPr>
              <a:t>bào</a:t>
            </a:r>
            <a:r>
              <a:rPr lang="en-US" altLang="zh-CN" sz="3600" b="1" dirty="0">
                <a:latin typeface="Times New Roman" panose="02020603050405020304" pitchFamily="18" charset="0"/>
              </a:rPr>
              <a:t>?</a:t>
            </a:r>
          </a:p>
        </p:txBody>
      </p:sp>
      <p:sp>
        <p:nvSpPr>
          <p:cNvPr id="14341" name="Text Box 7"/>
          <p:cNvSpPr txBox="1">
            <a:spLocks noChangeArrowheads="1"/>
          </p:cNvSpPr>
          <p:nvPr/>
        </p:nvSpPr>
        <p:spPr bwMode="auto">
          <a:xfrm>
            <a:off x="351972" y="1616985"/>
            <a:ext cx="111442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lgn="just"/>
            <a:r>
              <a:rPr lang="en-US" altLang="zh-CN" sz="3600" b="1" dirty="0">
                <a:latin typeface="Times New Roman" panose="02020603050405020304" pitchFamily="18" charset="0"/>
              </a:rPr>
              <a:t>b. </a:t>
            </a:r>
            <a:r>
              <a:rPr lang="en-US" altLang="zh-CN" sz="3600" b="1" dirty="0" err="1">
                <a:latin typeface="Times New Roman" panose="02020603050405020304" pitchFamily="18" charset="0"/>
              </a:rPr>
              <a:t>Tìm</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từ</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bắt</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đầu</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bằng</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tiếng</a:t>
            </a:r>
            <a:r>
              <a:rPr lang="en-US" altLang="zh-CN" sz="3600" b="1" dirty="0">
                <a:latin typeface="Times New Roman" panose="02020603050405020304" pitchFamily="18" charset="0"/>
              </a:rPr>
              <a:t> </a:t>
            </a:r>
            <a:r>
              <a:rPr lang="en-US" altLang="zh-CN" sz="3600" b="1" i="1" dirty="0" err="1">
                <a:solidFill>
                  <a:srgbClr val="FF0000"/>
                </a:solidFill>
                <a:latin typeface="Times New Roman" panose="02020603050405020304" pitchFamily="18" charset="0"/>
              </a:rPr>
              <a:t>đồng</a:t>
            </a:r>
            <a:r>
              <a:rPr lang="en-US" altLang="zh-CN" sz="3600" b="1" i="1" dirty="0">
                <a:latin typeface="Times New Roman" panose="02020603050405020304" pitchFamily="18" charset="0"/>
              </a:rPr>
              <a:t> </a:t>
            </a:r>
            <a:r>
              <a:rPr lang="en-US" altLang="zh-CN" sz="3600" b="1" dirty="0">
                <a:latin typeface="Times New Roman" panose="02020603050405020304" pitchFamily="18" charset="0"/>
              </a:rPr>
              <a:t>(</a:t>
            </a:r>
            <a:r>
              <a:rPr lang="en-US" altLang="zh-CN" sz="3600" b="1" dirty="0" err="1">
                <a:latin typeface="Times New Roman" panose="02020603050405020304" pitchFamily="18" charset="0"/>
              </a:rPr>
              <a:t>có</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nghĩa</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là</a:t>
            </a:r>
            <a:r>
              <a:rPr lang="en-US" altLang="zh-CN" sz="3600" b="1" dirty="0">
                <a:latin typeface="Times New Roman" panose="02020603050405020304" pitchFamily="18" charset="0"/>
              </a:rPr>
              <a:t> “</a:t>
            </a:r>
            <a:r>
              <a:rPr lang="en-US" altLang="zh-CN" sz="3600" b="1" dirty="0" err="1">
                <a:solidFill>
                  <a:srgbClr val="FF0000"/>
                </a:solidFill>
                <a:latin typeface="Times New Roman" panose="02020603050405020304" pitchFamily="18" charset="0"/>
              </a:rPr>
              <a:t>cùng</a:t>
            </a:r>
            <a:r>
              <a:rPr lang="en-US" altLang="zh-CN" sz="3600" b="1" dirty="0">
                <a:latin typeface="Times New Roman" panose="02020603050405020304" pitchFamily="18" charset="0"/>
              </a:rPr>
              <a:t>”)</a:t>
            </a:r>
          </a:p>
          <a:p>
            <a:pPr algn="just"/>
            <a:r>
              <a:rPr lang="en-US" altLang="zh-CN" sz="3600" dirty="0">
                <a:solidFill>
                  <a:srgbClr val="0000CC"/>
                </a:solidFill>
                <a:latin typeface="Times New Roman" panose="02020603050405020304" pitchFamily="18" charset="0"/>
              </a:rPr>
              <a:t>M: </a:t>
            </a:r>
            <a:r>
              <a:rPr lang="en-US" altLang="zh-CN" sz="3600" dirty="0" err="1">
                <a:solidFill>
                  <a:srgbClr val="0000CC"/>
                </a:solidFill>
                <a:latin typeface="Times New Roman" panose="02020603050405020304" pitchFamily="18" charset="0"/>
              </a:rPr>
              <a:t>đồng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hương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người</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cùng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quê</a:t>
            </a:r>
            <a:r>
              <a:rPr lang="en-US" altLang="zh-CN" sz="3600" dirty="0">
                <a:solidFill>
                  <a:srgbClr val="0000CC"/>
                </a:solidFill>
                <a:latin typeface="Times New Roman" panose="02020603050405020304" pitchFamily="18" charset="0"/>
              </a:rPr>
              <a:t>)</a:t>
            </a:r>
          </a:p>
          <a:p>
            <a:pPr algn="just"/>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đồng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lòng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cùng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một</a:t>
            </a:r>
            <a:r>
              <a:rPr lang="en-US" altLang="zh-CN" sz="3600" dirty="0">
                <a:solidFill>
                  <a:srgbClr val="0000CC"/>
                </a:solidFill>
                <a:latin typeface="Times New Roman" panose="02020603050405020304" pitchFamily="18" charset="0"/>
              </a:rPr>
              <a:t> ý </a:t>
            </a:r>
            <a:r>
              <a:rPr lang="en-US" altLang="zh-CN" sz="3600" dirty="0" err="1">
                <a:solidFill>
                  <a:srgbClr val="0000CC"/>
                </a:solidFill>
                <a:latin typeface="Times New Roman" panose="02020603050405020304" pitchFamily="18" charset="0"/>
              </a:rPr>
              <a:t>chí</a:t>
            </a:r>
            <a:r>
              <a:rPr lang="en-US" altLang="zh-CN" sz="3600" dirty="0">
                <a:solidFill>
                  <a:srgbClr val="0000CC"/>
                </a:solidFill>
                <a:latin typeface="Times New Roman" panose="02020603050405020304" pitchFamily="18" charset="0"/>
              </a:rPr>
              <a:t>)</a:t>
            </a:r>
          </a:p>
        </p:txBody>
      </p:sp>
      <p:sp>
        <p:nvSpPr>
          <p:cNvPr id="6" name="Text Box 6"/>
          <p:cNvSpPr txBox="1">
            <a:spLocks noChangeArrowheads="1"/>
          </p:cNvSpPr>
          <p:nvPr/>
        </p:nvSpPr>
        <p:spPr bwMode="auto">
          <a:xfrm>
            <a:off x="381000" y="3646260"/>
            <a:ext cx="11430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lgn="just">
              <a:spcBef>
                <a:spcPct val="50000"/>
              </a:spcBef>
            </a:pPr>
            <a:r>
              <a:rPr lang="en-US" altLang="zh-CN" sz="3600" b="1" dirty="0">
                <a:latin typeface="Times New Roman" panose="02020603050405020304" pitchFamily="18" charset="0"/>
              </a:rPr>
              <a:t>c. </a:t>
            </a:r>
            <a:r>
              <a:rPr lang="en-US" altLang="zh-CN" sz="3600" b="1" dirty="0" err="1">
                <a:latin typeface="Times New Roman" panose="02020603050405020304" pitchFamily="18" charset="0"/>
              </a:rPr>
              <a:t>Đặt</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câu</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với</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một</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trong</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những</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từ</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vừa</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tìm</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được</a:t>
            </a:r>
            <a:r>
              <a:rPr lang="en-US" altLang="zh-CN" sz="3600" b="1" dirty="0">
                <a:latin typeface="Times New Roman" panose="02020603050405020304" pitchFamily="18" charset="0"/>
              </a:rPr>
              <a:t>?</a:t>
            </a:r>
          </a:p>
        </p:txBody>
      </p:sp>
      <p:pic>
        <p:nvPicPr>
          <p:cNvPr id="8" name="Picture 18" descr="Confusion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8030" y="48986"/>
            <a:ext cx="1055914" cy="105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08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14341"/>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1"/>
      <p:bldP spid="14340" grpId="2"/>
      <p:bldP spid="14341" grpId="1"/>
      <p:bldP spid="14341" grpId="2"/>
      <p:bldP spid="6" grpId="1"/>
      <p:bldP spid="6"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p:cNvSpPr/>
          <p:nvPr/>
        </p:nvSpPr>
        <p:spPr>
          <a:xfrm>
            <a:off x="2048359" y="1425845"/>
            <a:ext cx="8095281" cy="2400657"/>
          </a:xfrm>
          <a:prstGeom prst="rect">
            <a:avLst/>
          </a:prstGeom>
        </p:spPr>
        <p:txBody>
          <a:bodyPr wrap="square">
            <a:spAutoFit/>
          </a:bodyPr>
          <a:lstStyle/>
          <a:p>
            <a:pPr algn="ctr"/>
            <a:r>
              <a:rPr lang="en-US" altLang="zh-CN" sz="3000" b="1" dirty="0" err="1">
                <a:solidFill>
                  <a:srgbClr val="C00000"/>
                </a:solidFill>
              </a:rPr>
              <a:t>Giải</a:t>
            </a:r>
            <a:r>
              <a:rPr lang="en-US" altLang="zh-CN" sz="3000" b="1" dirty="0">
                <a:solidFill>
                  <a:srgbClr val="C00000"/>
                </a:solidFill>
              </a:rPr>
              <a:t> </a:t>
            </a:r>
            <a:r>
              <a:rPr lang="en-US" altLang="zh-CN" sz="3000" b="1" dirty="0" err="1">
                <a:solidFill>
                  <a:srgbClr val="C00000"/>
                </a:solidFill>
              </a:rPr>
              <a:t>nghĩa</a:t>
            </a:r>
            <a:r>
              <a:rPr lang="en-US" altLang="zh-CN" sz="3000" b="1" dirty="0">
                <a:solidFill>
                  <a:srgbClr val="C00000"/>
                </a:solidFill>
              </a:rPr>
              <a:t> </a:t>
            </a:r>
            <a:r>
              <a:rPr lang="en-US" altLang="zh-CN" sz="3000" b="1" dirty="0" err="1">
                <a:solidFill>
                  <a:srgbClr val="C00000"/>
                </a:solidFill>
              </a:rPr>
              <a:t>từ</a:t>
            </a:r>
            <a:r>
              <a:rPr lang="en-US" altLang="zh-CN" sz="3000" b="1" dirty="0">
                <a:solidFill>
                  <a:srgbClr val="C00000"/>
                </a:solidFill>
              </a:rPr>
              <a:t> </a:t>
            </a:r>
          </a:p>
          <a:p>
            <a:r>
              <a:rPr lang="en-US" altLang="zh-CN" sz="3000" b="1" dirty="0" err="1">
                <a:solidFill>
                  <a:srgbClr val="0000CC"/>
                </a:solidFill>
                <a:latin typeface="Times New Roman" panose="02020603050405020304" pitchFamily="18" charset="0"/>
              </a:rPr>
              <a:t>Tập</a:t>
            </a:r>
            <a:r>
              <a:rPr lang="en-US" altLang="zh-CN" sz="3000" b="1" dirty="0">
                <a:solidFill>
                  <a:srgbClr val="0000CC"/>
                </a:solidFill>
                <a:latin typeface="Times New Roman" panose="02020603050405020304" pitchFamily="18" charset="0"/>
              </a:rPr>
              <a:t> </a:t>
            </a:r>
            <a:r>
              <a:rPr lang="en-US" altLang="zh-CN" sz="3000" b="1" dirty="0" err="1">
                <a:solidFill>
                  <a:srgbClr val="0000CC"/>
                </a:solidFill>
                <a:latin typeface="Times New Roman" panose="02020603050405020304" pitchFamily="18" charset="0"/>
              </a:rPr>
              <a:t>quán</a:t>
            </a:r>
            <a:r>
              <a:rPr lang="en-US" altLang="zh-CN" sz="3000" b="1"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thói</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quen</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đã</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thành</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nếp</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trong</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đời</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sống</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của</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cộng</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đồng</a:t>
            </a:r>
            <a:r>
              <a:rPr lang="en-US" altLang="zh-CN" sz="3000" dirty="0">
                <a:solidFill>
                  <a:srgbClr val="0000CC"/>
                </a:solidFill>
                <a:latin typeface="Times New Roman" panose="02020603050405020304" pitchFamily="18" charset="0"/>
              </a:rPr>
              <a:t>.</a:t>
            </a:r>
          </a:p>
          <a:p>
            <a:pPr>
              <a:defRPr/>
            </a:pPr>
            <a:r>
              <a:rPr lang="en-US" altLang="zh-CN" sz="3000" b="1" dirty="0" err="1">
                <a:solidFill>
                  <a:srgbClr val="0000CC"/>
                </a:solidFill>
                <a:latin typeface="Times New Roman" panose="02020603050405020304" pitchFamily="18" charset="0"/>
              </a:rPr>
              <a:t>Đồng</a:t>
            </a:r>
            <a:r>
              <a:rPr lang="en-US" altLang="zh-CN" sz="3000" b="1" dirty="0">
                <a:solidFill>
                  <a:srgbClr val="0000CC"/>
                </a:solidFill>
                <a:latin typeface="Times New Roman" panose="02020603050405020304" pitchFamily="18" charset="0"/>
              </a:rPr>
              <a:t> </a:t>
            </a:r>
            <a:r>
              <a:rPr lang="en-US" altLang="zh-CN" sz="3000" b="1" dirty="0" err="1">
                <a:solidFill>
                  <a:srgbClr val="0000CC"/>
                </a:solidFill>
                <a:latin typeface="Times New Roman" panose="02020603050405020304" pitchFamily="18" charset="0"/>
              </a:rPr>
              <a:t>bào</a:t>
            </a:r>
            <a:r>
              <a:rPr lang="en-US" altLang="zh-CN" sz="3000" b="1"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những</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người</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cùng</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giống</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nòi</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cùng</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đất</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nước</a:t>
            </a:r>
            <a:r>
              <a:rPr lang="en-US" altLang="zh-CN" sz="3000" dirty="0">
                <a:solidFill>
                  <a:srgbClr val="0000CC"/>
                </a:solidFill>
                <a:latin typeface="Times New Roman" panose="02020603050405020304" pitchFamily="18" charset="0"/>
              </a:rPr>
              <a:t> ( </a:t>
            </a:r>
            <a:r>
              <a:rPr lang="en-US" altLang="zh-CN" sz="3000" dirty="0" err="1">
                <a:solidFill>
                  <a:srgbClr val="0000CC"/>
                </a:solidFill>
                <a:latin typeface="Times New Roman" panose="02020603050405020304" pitchFamily="18" charset="0"/>
              </a:rPr>
              <a:t>đồng</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cùng</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bào</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màng</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bọc</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thai</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nhi</a:t>
            </a:r>
            <a:r>
              <a:rPr lang="en-US" altLang="zh-CN" sz="3000" dirty="0">
                <a:solidFill>
                  <a:srgbClr val="0000CC"/>
                </a:solidFill>
                <a:latin typeface="Times New Roman" panose="02020603050405020304" pitchFamily="18" charset="0"/>
              </a:rPr>
              <a:t>)</a:t>
            </a:r>
          </a:p>
        </p:txBody>
      </p:sp>
    </p:spTree>
    <p:extLst>
      <p:ext uri="{BB962C8B-B14F-4D97-AF65-F5344CB8AC3E}">
        <p14:creationId xmlns:p14="http://schemas.microsoft.com/office/powerpoint/2010/main" val="2358905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58056" y="48986"/>
            <a:ext cx="12192000" cy="6858000"/>
          </a:xfrm>
          <a:prstGeom prst="rect">
            <a:avLst/>
          </a:prstGeom>
        </p:spPr>
      </p:pic>
      <p:sp>
        <p:nvSpPr>
          <p:cNvPr id="14340" name="Text Box 6"/>
          <p:cNvSpPr txBox="1">
            <a:spLocks noChangeArrowheads="1"/>
          </p:cNvSpPr>
          <p:nvPr/>
        </p:nvSpPr>
        <p:spPr bwMode="auto">
          <a:xfrm>
            <a:off x="351972" y="486230"/>
            <a:ext cx="11430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lgn="just">
              <a:spcBef>
                <a:spcPct val="50000"/>
              </a:spcBef>
            </a:pPr>
            <a:r>
              <a:rPr lang="en-US" altLang="zh-CN" sz="3600" b="1" dirty="0">
                <a:latin typeface="Times New Roman" panose="02020603050405020304" pitchFamily="18" charset="0"/>
              </a:rPr>
              <a:t>a. </a:t>
            </a:r>
            <a:r>
              <a:rPr lang="en-US" altLang="zh-CN" sz="3600" b="1" dirty="0" err="1">
                <a:latin typeface="Times New Roman" panose="02020603050405020304" pitchFamily="18" charset="0"/>
              </a:rPr>
              <a:t>Vì</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sao</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người</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Việt</a:t>
            </a:r>
            <a:r>
              <a:rPr lang="en-US" altLang="zh-CN" sz="3600" b="1" dirty="0">
                <a:latin typeface="Times New Roman" panose="02020603050405020304" pitchFamily="18" charset="0"/>
              </a:rPr>
              <a:t> Nam ta </a:t>
            </a:r>
            <a:r>
              <a:rPr lang="en-US" altLang="zh-CN" sz="3600" b="1" dirty="0" err="1">
                <a:latin typeface="Times New Roman" panose="02020603050405020304" pitchFamily="18" charset="0"/>
              </a:rPr>
              <a:t>gọi</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nhau</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là</a:t>
            </a:r>
            <a:r>
              <a:rPr lang="en-US" altLang="zh-CN" sz="3600" b="1" dirty="0">
                <a:latin typeface="Times New Roman" panose="02020603050405020304" pitchFamily="18" charset="0"/>
              </a:rPr>
              <a:t> </a:t>
            </a:r>
            <a:r>
              <a:rPr lang="en-US" altLang="zh-CN" sz="3600" b="1" i="1" dirty="0" err="1">
                <a:latin typeface="Times New Roman" panose="02020603050405020304" pitchFamily="18" charset="0"/>
              </a:rPr>
              <a:t>đồng</a:t>
            </a:r>
            <a:r>
              <a:rPr lang="en-US" altLang="zh-CN" sz="3600" b="1" i="1" dirty="0">
                <a:latin typeface="Times New Roman" panose="02020603050405020304" pitchFamily="18" charset="0"/>
              </a:rPr>
              <a:t> </a:t>
            </a:r>
            <a:r>
              <a:rPr lang="en-US" altLang="zh-CN" sz="3600" b="1" i="1" dirty="0" err="1">
                <a:latin typeface="Times New Roman" panose="02020603050405020304" pitchFamily="18" charset="0"/>
              </a:rPr>
              <a:t>bào</a:t>
            </a:r>
            <a:r>
              <a:rPr lang="en-US" altLang="zh-CN" sz="3600" b="1" dirty="0">
                <a:latin typeface="Times New Roman" panose="02020603050405020304" pitchFamily="18" charset="0"/>
              </a:rPr>
              <a:t>?</a:t>
            </a:r>
            <a:r>
              <a:rPr lang="en-US" altLang="zh-CN" sz="3600" b="1" dirty="0">
                <a:solidFill>
                  <a:srgbClr val="FF0000"/>
                </a:solidFill>
                <a:latin typeface="Times New Roman" panose="02020603050405020304" pitchFamily="18" charset="0"/>
              </a:rPr>
              <a:t>(M)</a:t>
            </a:r>
          </a:p>
        </p:txBody>
      </p:sp>
      <p:sp>
        <p:nvSpPr>
          <p:cNvPr id="14342" name="Text Box 15"/>
          <p:cNvSpPr txBox="1">
            <a:spLocks noChangeArrowheads="1"/>
          </p:cNvSpPr>
          <p:nvPr/>
        </p:nvSpPr>
        <p:spPr bwMode="auto">
          <a:xfrm>
            <a:off x="322944" y="1400629"/>
            <a:ext cx="1143000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Người</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Việt</a:t>
            </a:r>
            <a:r>
              <a:rPr lang="en-US" altLang="zh-CN" sz="3600" dirty="0">
                <a:solidFill>
                  <a:srgbClr val="0000CC"/>
                </a:solidFill>
                <a:latin typeface="Times New Roman" panose="02020603050405020304" pitchFamily="18" charset="0"/>
              </a:rPr>
              <a:t> Nam ta </a:t>
            </a:r>
            <a:r>
              <a:rPr lang="en-US" altLang="zh-CN" sz="3600" dirty="0" err="1">
                <a:solidFill>
                  <a:srgbClr val="0000CC"/>
                </a:solidFill>
                <a:latin typeface="Times New Roman" panose="02020603050405020304" pitchFamily="18" charset="0"/>
              </a:rPr>
              <a:t>gọi</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nhau</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l</a:t>
            </a:r>
            <a:r>
              <a:rPr lang="en-US" altLang="zh-CN" sz="3600" dirty="0" err="1">
                <a:solidFill>
                  <a:srgbClr val="0000CC"/>
                </a:solidFill>
                <a:latin typeface="Times New Roman" panose="02020603050405020304" pitchFamily="18" charset="0"/>
                <a:cs typeface="Times New Roman" panose="02020603050405020304" pitchFamily="18" charset="0"/>
              </a:rPr>
              <a:t>à</a:t>
            </a:r>
            <a:r>
              <a:rPr lang="en-US" altLang="zh-CN" sz="3600" dirty="0">
                <a:solidFill>
                  <a:srgbClr val="0000CC"/>
                </a:solidFill>
                <a:latin typeface="Times New Roman" panose="02020603050405020304" pitchFamily="18" charset="0"/>
              </a:rPr>
              <a:t> </a:t>
            </a:r>
            <a:r>
              <a:rPr lang="en-US" altLang="zh-CN" sz="3600" i="1" dirty="0" err="1">
                <a:solidFill>
                  <a:srgbClr val="0000CC"/>
                </a:solidFill>
                <a:latin typeface="Times New Roman" panose="02020603050405020304" pitchFamily="18" charset="0"/>
              </a:rPr>
              <a:t>đồng</a:t>
            </a:r>
            <a:r>
              <a:rPr lang="en-US" altLang="zh-CN" sz="3600" i="1" dirty="0">
                <a:solidFill>
                  <a:srgbClr val="0000CC"/>
                </a:solidFill>
                <a:latin typeface="Times New Roman" panose="02020603050405020304" pitchFamily="18" charset="0"/>
              </a:rPr>
              <a:t> </a:t>
            </a:r>
            <a:r>
              <a:rPr lang="en-US" altLang="zh-CN" sz="3600" i="1" dirty="0" err="1">
                <a:solidFill>
                  <a:srgbClr val="0000CC"/>
                </a:solidFill>
                <a:latin typeface="Times New Roman" panose="02020603050405020304" pitchFamily="18" charset="0"/>
              </a:rPr>
              <a:t>b</a:t>
            </a:r>
            <a:r>
              <a:rPr lang="en-US" altLang="zh-CN" sz="3600" i="1" dirty="0" err="1">
                <a:solidFill>
                  <a:srgbClr val="0000CC"/>
                </a:solidFill>
                <a:latin typeface="Times New Roman" panose="02020603050405020304" pitchFamily="18" charset="0"/>
                <a:cs typeface="Times New Roman" panose="02020603050405020304" pitchFamily="18" charset="0"/>
              </a:rPr>
              <a:t>à</a:t>
            </a:r>
            <a:r>
              <a:rPr lang="en-US" altLang="zh-CN" sz="3600" i="1" dirty="0" err="1">
                <a:solidFill>
                  <a:srgbClr val="0000CC"/>
                </a:solidFill>
                <a:latin typeface="Times New Roman" panose="02020603050405020304" pitchFamily="18" charset="0"/>
              </a:rPr>
              <a:t>o</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vì</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tất</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cả</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đều</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được</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sinh</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ra</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từ</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bọc</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trăm</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trứng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của</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mẹ</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Âu</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Cơ</a:t>
            </a:r>
            <a:r>
              <a:rPr lang="en-US" altLang="zh-CN" sz="3600" dirty="0">
                <a:solidFill>
                  <a:srgbClr val="0000CC"/>
                </a:solidFill>
                <a:latin typeface="Times New Roman" panose="02020603050405020304" pitchFamily="18" charset="0"/>
              </a:rPr>
              <a:t>.</a:t>
            </a:r>
            <a:endParaRPr lang="en-US" altLang="zh-CN" sz="36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2810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0" grpId="1"/>
      <p:bldP spid="14342" grpId="0"/>
      <p:bldP spid="1434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58056" y="0"/>
            <a:ext cx="12192000" cy="6858000"/>
          </a:xfrm>
          <a:prstGeom prst="rect">
            <a:avLst/>
          </a:prstGeom>
        </p:spPr>
      </p:pic>
      <p:sp>
        <p:nvSpPr>
          <p:cNvPr id="14341" name="Text Box 7"/>
          <p:cNvSpPr txBox="1">
            <a:spLocks noChangeArrowheads="1"/>
          </p:cNvSpPr>
          <p:nvPr/>
        </p:nvSpPr>
        <p:spPr bwMode="auto">
          <a:xfrm>
            <a:off x="351972" y="1616985"/>
            <a:ext cx="111442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lgn="just"/>
            <a:r>
              <a:rPr lang="en-US" altLang="zh-CN" sz="3600" b="1" dirty="0">
                <a:latin typeface="Times New Roman" panose="02020603050405020304" pitchFamily="18" charset="0"/>
              </a:rPr>
              <a:t>b. </a:t>
            </a:r>
            <a:r>
              <a:rPr lang="en-US" altLang="zh-CN" sz="3600" b="1" dirty="0" err="1">
                <a:latin typeface="Times New Roman" panose="02020603050405020304" pitchFamily="18" charset="0"/>
              </a:rPr>
              <a:t>Tìm</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từ</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bắt</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đầu</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bằng</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tiếng</a:t>
            </a:r>
            <a:r>
              <a:rPr lang="en-US" altLang="zh-CN" sz="3600" b="1" dirty="0">
                <a:latin typeface="Times New Roman" panose="02020603050405020304" pitchFamily="18" charset="0"/>
              </a:rPr>
              <a:t> </a:t>
            </a:r>
            <a:r>
              <a:rPr lang="en-US" altLang="zh-CN" sz="3600" b="1" i="1" dirty="0" err="1">
                <a:solidFill>
                  <a:srgbClr val="FF0000"/>
                </a:solidFill>
                <a:latin typeface="Times New Roman" panose="02020603050405020304" pitchFamily="18" charset="0"/>
              </a:rPr>
              <a:t>đồng</a:t>
            </a:r>
            <a:r>
              <a:rPr lang="en-US" altLang="zh-CN" sz="3600" b="1" i="1" dirty="0">
                <a:latin typeface="Times New Roman" panose="02020603050405020304" pitchFamily="18" charset="0"/>
              </a:rPr>
              <a:t> </a:t>
            </a:r>
            <a:r>
              <a:rPr lang="en-US" altLang="zh-CN" sz="3600" b="1" dirty="0">
                <a:latin typeface="Times New Roman" panose="02020603050405020304" pitchFamily="18" charset="0"/>
              </a:rPr>
              <a:t>(</a:t>
            </a:r>
            <a:r>
              <a:rPr lang="en-US" altLang="zh-CN" sz="3600" b="1" dirty="0" err="1">
                <a:latin typeface="Times New Roman" panose="02020603050405020304" pitchFamily="18" charset="0"/>
              </a:rPr>
              <a:t>có</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nghĩa</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là</a:t>
            </a:r>
            <a:r>
              <a:rPr lang="en-US" altLang="zh-CN" sz="3600" b="1" dirty="0">
                <a:latin typeface="Times New Roman" panose="02020603050405020304" pitchFamily="18" charset="0"/>
              </a:rPr>
              <a:t> “</a:t>
            </a:r>
            <a:r>
              <a:rPr lang="en-US" altLang="zh-CN" sz="3600" b="1" dirty="0" err="1">
                <a:solidFill>
                  <a:srgbClr val="FF0000"/>
                </a:solidFill>
                <a:latin typeface="Times New Roman" panose="02020603050405020304" pitchFamily="18" charset="0"/>
              </a:rPr>
              <a:t>cùng</a:t>
            </a:r>
            <a:r>
              <a:rPr lang="en-US" altLang="zh-CN" sz="3600" b="1" dirty="0">
                <a:latin typeface="Times New Roman" panose="02020603050405020304" pitchFamily="18" charset="0"/>
              </a:rPr>
              <a:t>”)</a:t>
            </a:r>
          </a:p>
          <a:p>
            <a:pPr algn="just"/>
            <a:r>
              <a:rPr lang="en-US" altLang="zh-CN" sz="3600" dirty="0">
                <a:solidFill>
                  <a:srgbClr val="0000CC"/>
                </a:solidFill>
                <a:latin typeface="Times New Roman" panose="02020603050405020304" pitchFamily="18" charset="0"/>
              </a:rPr>
              <a:t>M: </a:t>
            </a:r>
            <a:r>
              <a:rPr lang="en-US" altLang="zh-CN" sz="3600" dirty="0" err="1">
                <a:solidFill>
                  <a:srgbClr val="0000CC"/>
                </a:solidFill>
                <a:latin typeface="Times New Roman" panose="02020603050405020304" pitchFamily="18" charset="0"/>
              </a:rPr>
              <a:t>đồng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hương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người</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cùng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quê</a:t>
            </a:r>
            <a:r>
              <a:rPr lang="en-US" altLang="zh-CN" sz="3600" dirty="0">
                <a:solidFill>
                  <a:srgbClr val="0000CC"/>
                </a:solidFill>
                <a:latin typeface="Times New Roman" panose="02020603050405020304" pitchFamily="18" charset="0"/>
              </a:rPr>
              <a:t>)</a:t>
            </a:r>
          </a:p>
          <a:p>
            <a:pPr algn="just"/>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đồng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lòng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cùng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một</a:t>
            </a:r>
            <a:r>
              <a:rPr lang="en-US" altLang="zh-CN" sz="3600" dirty="0">
                <a:solidFill>
                  <a:srgbClr val="0000CC"/>
                </a:solidFill>
                <a:latin typeface="Times New Roman" panose="02020603050405020304" pitchFamily="18" charset="0"/>
              </a:rPr>
              <a:t> ý </a:t>
            </a:r>
            <a:r>
              <a:rPr lang="en-US" altLang="zh-CN" sz="3600" dirty="0" err="1">
                <a:solidFill>
                  <a:srgbClr val="0000CC"/>
                </a:solidFill>
                <a:latin typeface="Times New Roman" panose="02020603050405020304" pitchFamily="18" charset="0"/>
              </a:rPr>
              <a:t>chí</a:t>
            </a:r>
            <a:r>
              <a:rPr lang="en-US" altLang="zh-CN" sz="3600" dirty="0">
                <a:solidFill>
                  <a:srgbClr val="0000CC"/>
                </a:solidFill>
                <a:latin typeface="Times New Roman" panose="02020603050405020304" pitchFamily="18" charset="0"/>
              </a:rPr>
              <a:t>)</a:t>
            </a:r>
          </a:p>
        </p:txBody>
      </p:sp>
      <p:pic>
        <p:nvPicPr>
          <p:cNvPr id="8" name="Picture 18" descr="Confusion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8030" y="48986"/>
            <a:ext cx="1055914" cy="105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447004" y="3152001"/>
            <a:ext cx="675185" cy="553998"/>
          </a:xfrm>
          <a:prstGeom prst="rect">
            <a:avLst/>
          </a:prstGeom>
          <a:solidFill>
            <a:schemeClr val="accent2"/>
          </a:solidFill>
        </p:spPr>
        <p:txBody>
          <a:bodyPr wrap="none">
            <a:spAutoFit/>
          </a:bodyPr>
          <a:lstStyle/>
          <a:p>
            <a:pPr algn="just">
              <a:spcBef>
                <a:spcPct val="50000"/>
              </a:spcBef>
            </a:pPr>
            <a:r>
              <a:rPr lang="en-US" altLang="zh-CN" sz="3000" b="1" dirty="0" err="1">
                <a:solidFill>
                  <a:srgbClr val="C00000"/>
                </a:solidFill>
                <a:latin typeface="Times New Roman" panose="02020603050405020304" pitchFamily="18" charset="0"/>
              </a:rPr>
              <a:t>Vở</a:t>
            </a:r>
            <a:endParaRPr lang="en-US" altLang="zh-CN" sz="3000" b="1"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3760876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1DB3DB8F-99C7-4953-9924-1B89476E5059}"/>
              </a:ext>
            </a:extLst>
          </p:cNvPr>
          <p:cNvPicPr>
            <a:picLocks noChangeAspect="1"/>
          </p:cNvPicPr>
          <p:nvPr/>
        </p:nvPicPr>
        <p:blipFill>
          <a:blip r:embed="rId3"/>
          <a:stretch>
            <a:fillRect/>
          </a:stretch>
        </p:blipFill>
        <p:spPr>
          <a:xfrm>
            <a:off x="0" y="0"/>
            <a:ext cx="12192000" cy="6858000"/>
          </a:xfrm>
          <a:prstGeom prst="rect">
            <a:avLst/>
          </a:prstGeom>
        </p:spPr>
      </p:pic>
      <p:sp>
        <p:nvSpPr>
          <p:cNvPr id="14338" name="Text Box 7"/>
          <p:cNvSpPr txBox="1">
            <a:spLocks noChangeArrowheads="1"/>
          </p:cNvSpPr>
          <p:nvPr/>
        </p:nvSpPr>
        <p:spPr bwMode="auto">
          <a:xfrm>
            <a:off x="203200" y="207912"/>
            <a:ext cx="10958286"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latin typeface="Times New Roman" panose="02020603050405020304" pitchFamily="18" charset="0"/>
              </a:rPr>
              <a:t>b. </a:t>
            </a:r>
            <a:r>
              <a:rPr lang="en-US" altLang="en-US" b="1" dirty="0" err="1">
                <a:latin typeface="Times New Roman" panose="02020603050405020304" pitchFamily="18" charset="0"/>
              </a:rPr>
              <a:t>Những</a:t>
            </a:r>
            <a:r>
              <a:rPr lang="en-US" altLang="en-US" b="1" dirty="0">
                <a:latin typeface="Times New Roman" panose="02020603050405020304" pitchFamily="18" charset="0"/>
              </a:rPr>
              <a:t> </a:t>
            </a:r>
            <a:r>
              <a:rPr lang="en-US" altLang="en-US" b="1" dirty="0" err="1">
                <a:latin typeface="Times New Roman" panose="02020603050405020304" pitchFamily="18" charset="0"/>
              </a:rPr>
              <a:t>từ</a:t>
            </a:r>
            <a:r>
              <a:rPr lang="en-US" altLang="en-US" b="1" dirty="0">
                <a:latin typeface="Times New Roman" panose="02020603050405020304" pitchFamily="18" charset="0"/>
              </a:rPr>
              <a:t> </a:t>
            </a:r>
            <a:r>
              <a:rPr lang="en-US" altLang="en-US" b="1" dirty="0" err="1">
                <a:latin typeface="Times New Roman" panose="02020603050405020304" pitchFamily="18" charset="0"/>
              </a:rPr>
              <a:t>nào</a:t>
            </a:r>
            <a:r>
              <a:rPr lang="en-US" altLang="en-US" b="1" dirty="0">
                <a:latin typeface="Times New Roman" panose="02020603050405020304" pitchFamily="18" charset="0"/>
              </a:rPr>
              <a:t> </a:t>
            </a:r>
            <a:r>
              <a:rPr lang="en-US" altLang="en-US" b="1" dirty="0" err="1">
                <a:latin typeface="Times New Roman" panose="02020603050405020304" pitchFamily="18" charset="0"/>
              </a:rPr>
              <a:t>bắt</a:t>
            </a:r>
            <a:r>
              <a:rPr lang="en-US" altLang="en-US" b="1" dirty="0">
                <a:latin typeface="Times New Roman" panose="02020603050405020304" pitchFamily="18" charset="0"/>
              </a:rPr>
              <a:t> </a:t>
            </a:r>
            <a:r>
              <a:rPr lang="en-US" altLang="en-US" b="1" dirty="0" err="1">
                <a:latin typeface="Times New Roman" panose="02020603050405020304" pitchFamily="18" charset="0"/>
              </a:rPr>
              <a:t>đầu</a:t>
            </a:r>
            <a:r>
              <a:rPr lang="en-US" altLang="en-US" b="1" dirty="0">
                <a:latin typeface="Times New Roman" panose="02020603050405020304" pitchFamily="18" charset="0"/>
              </a:rPr>
              <a:t> </a:t>
            </a:r>
            <a:r>
              <a:rPr lang="en-US" altLang="en-US" b="1" dirty="0" err="1">
                <a:latin typeface="Times New Roman" panose="02020603050405020304" pitchFamily="18" charset="0"/>
              </a:rPr>
              <a:t>bằng</a:t>
            </a:r>
            <a:r>
              <a:rPr lang="en-US" altLang="en-US" b="1" dirty="0">
                <a:latin typeface="Times New Roman" panose="02020603050405020304" pitchFamily="18" charset="0"/>
              </a:rPr>
              <a:t> </a:t>
            </a:r>
            <a:r>
              <a:rPr lang="en-US" altLang="en-US" b="1" dirty="0" err="1">
                <a:latin typeface="Times New Roman" panose="02020603050405020304" pitchFamily="18" charset="0"/>
              </a:rPr>
              <a:t>tiếng</a:t>
            </a:r>
            <a:r>
              <a:rPr lang="en-US" altLang="en-US" b="1" dirty="0">
                <a:latin typeface="Times New Roman" panose="02020603050405020304" pitchFamily="18" charset="0"/>
              </a:rPr>
              <a:t> </a:t>
            </a:r>
            <a:r>
              <a:rPr lang="en-US" altLang="en-US" b="1" i="1" dirty="0" err="1">
                <a:solidFill>
                  <a:srgbClr val="FF0000"/>
                </a:solidFill>
                <a:latin typeface="Times New Roman" panose="02020603050405020304" pitchFamily="18" charset="0"/>
              </a:rPr>
              <a:t>đồng</a:t>
            </a:r>
            <a:r>
              <a:rPr lang="en-US" altLang="en-US" b="1" dirty="0">
                <a:latin typeface="Times New Roman" panose="02020603050405020304" pitchFamily="18" charset="0"/>
              </a:rPr>
              <a:t> (</a:t>
            </a:r>
            <a:r>
              <a:rPr lang="en-US" altLang="en-US" b="1" dirty="0" err="1">
                <a:latin typeface="Times New Roman" panose="02020603050405020304" pitchFamily="18" charset="0"/>
              </a:rPr>
              <a:t>có</a:t>
            </a:r>
            <a:r>
              <a:rPr lang="en-US" altLang="en-US" b="1" dirty="0">
                <a:latin typeface="Times New Roman" panose="02020603050405020304" pitchFamily="18" charset="0"/>
              </a:rPr>
              <a:t> </a:t>
            </a:r>
            <a:r>
              <a:rPr lang="en-US" altLang="en-US" b="1" dirty="0" err="1">
                <a:latin typeface="Times New Roman" panose="02020603050405020304" pitchFamily="18" charset="0"/>
              </a:rPr>
              <a:t>nghĩa</a:t>
            </a:r>
            <a:r>
              <a:rPr lang="en-US" altLang="en-US" b="1" dirty="0">
                <a:latin typeface="Times New Roman" panose="02020603050405020304" pitchFamily="18" charset="0"/>
              </a:rPr>
              <a:t> </a:t>
            </a:r>
            <a:r>
              <a:rPr lang="en-US" altLang="en-US" b="1" dirty="0" err="1">
                <a:latin typeface="Times New Roman" panose="02020603050405020304" pitchFamily="18" charset="0"/>
              </a:rPr>
              <a:t>là</a:t>
            </a:r>
            <a:r>
              <a:rPr lang="en-US" altLang="en-US" b="1" dirty="0">
                <a:latin typeface="Times New Roman" panose="02020603050405020304" pitchFamily="18" charset="0"/>
              </a:rPr>
              <a:t> “</a:t>
            </a:r>
            <a:r>
              <a:rPr lang="en-US" altLang="en-US" b="1" dirty="0" err="1">
                <a:latin typeface="Times New Roman" panose="02020603050405020304" pitchFamily="18" charset="0"/>
              </a:rPr>
              <a:t>cùng</a:t>
            </a:r>
            <a:r>
              <a:rPr lang="en-US" altLang="en-US" b="1" dirty="0">
                <a:latin typeface="Times New Roman" panose="02020603050405020304" pitchFamily="18" charset="0"/>
              </a:rPr>
              <a:t>”)</a:t>
            </a:r>
          </a:p>
        </p:txBody>
      </p:sp>
      <p:sp>
        <p:nvSpPr>
          <p:cNvPr id="2" name="Rectangle 1"/>
          <p:cNvSpPr/>
          <p:nvPr/>
        </p:nvSpPr>
        <p:spPr>
          <a:xfrm>
            <a:off x="762000" y="1301750"/>
            <a:ext cx="171450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môn</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4364"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725" y="2152650"/>
            <a:ext cx="52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9829800" y="4810125"/>
            <a:ext cx="171450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tâm</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0" name="Rectangle 29"/>
          <p:cNvSpPr/>
          <p:nvPr/>
        </p:nvSpPr>
        <p:spPr>
          <a:xfrm>
            <a:off x="6675438" y="4810125"/>
            <a:ext cx="188595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hành</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Rectangle 30"/>
          <p:cNvSpPr/>
          <p:nvPr/>
        </p:nvSpPr>
        <p:spPr>
          <a:xfrm>
            <a:off x="6675438" y="1301750"/>
            <a:ext cx="188595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ca</a:t>
            </a:r>
          </a:p>
        </p:txBody>
      </p:sp>
      <p:sp>
        <p:nvSpPr>
          <p:cNvPr id="32" name="Rectangle 31"/>
          <p:cNvSpPr/>
          <p:nvPr/>
        </p:nvSpPr>
        <p:spPr>
          <a:xfrm>
            <a:off x="3546475" y="3898900"/>
            <a:ext cx="1884363"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âm</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a:off x="3552825" y="4795838"/>
            <a:ext cx="188595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tiền</a:t>
            </a:r>
          </a:p>
        </p:txBody>
      </p:sp>
      <p:sp>
        <p:nvSpPr>
          <p:cNvPr id="34" name="Rectangle 33"/>
          <p:cNvSpPr/>
          <p:nvPr/>
        </p:nvSpPr>
        <p:spPr>
          <a:xfrm>
            <a:off x="6689725" y="3898900"/>
            <a:ext cx="188595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phục</a:t>
            </a:r>
          </a:p>
        </p:txBody>
      </p:sp>
      <p:sp>
        <p:nvSpPr>
          <p:cNvPr id="35" name="Rectangle 34"/>
          <p:cNvSpPr/>
          <p:nvPr/>
        </p:nvSpPr>
        <p:spPr>
          <a:xfrm>
            <a:off x="735013" y="3000375"/>
            <a:ext cx="171450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chí</a:t>
            </a:r>
          </a:p>
        </p:txBody>
      </p:sp>
      <p:sp>
        <p:nvSpPr>
          <p:cNvPr id="36" name="Rectangle 35"/>
          <p:cNvSpPr/>
          <p:nvPr/>
        </p:nvSpPr>
        <p:spPr>
          <a:xfrm>
            <a:off x="735013" y="3898900"/>
            <a:ext cx="171450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đội</a:t>
            </a:r>
          </a:p>
        </p:txBody>
      </p:sp>
      <p:sp>
        <p:nvSpPr>
          <p:cNvPr id="37" name="Rectangle 36"/>
          <p:cNvSpPr/>
          <p:nvPr/>
        </p:nvSpPr>
        <p:spPr>
          <a:xfrm>
            <a:off x="735013" y="4795838"/>
            <a:ext cx="171450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thau</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8" name="Rectangle 37"/>
          <p:cNvSpPr/>
          <p:nvPr/>
        </p:nvSpPr>
        <p:spPr>
          <a:xfrm>
            <a:off x="6694488" y="2170113"/>
            <a:ext cx="188595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thanh</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9" name="Rectangle 38"/>
          <p:cNvSpPr/>
          <p:nvPr/>
        </p:nvSpPr>
        <p:spPr>
          <a:xfrm>
            <a:off x="9812338" y="2170113"/>
            <a:ext cx="171450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bằng</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40" name="Rectangle 39"/>
          <p:cNvSpPr/>
          <p:nvPr/>
        </p:nvSpPr>
        <p:spPr>
          <a:xfrm>
            <a:off x="9812338" y="3048000"/>
            <a:ext cx="171450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tình</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41" name="Rectangle 40"/>
          <p:cNvSpPr/>
          <p:nvPr/>
        </p:nvSpPr>
        <p:spPr>
          <a:xfrm>
            <a:off x="9829800" y="3929063"/>
            <a:ext cx="171450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ý</a:t>
            </a:r>
          </a:p>
        </p:txBody>
      </p:sp>
      <p:sp>
        <p:nvSpPr>
          <p:cNvPr id="42" name="Rectangle 41"/>
          <p:cNvSpPr/>
          <p:nvPr/>
        </p:nvSpPr>
        <p:spPr>
          <a:xfrm>
            <a:off x="9832975" y="1301750"/>
            <a:ext cx="171450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cảm</a:t>
            </a:r>
          </a:p>
        </p:txBody>
      </p:sp>
      <p:sp>
        <p:nvSpPr>
          <p:cNvPr id="43" name="Rectangle 42"/>
          <p:cNvSpPr/>
          <p:nvPr/>
        </p:nvSpPr>
        <p:spPr>
          <a:xfrm>
            <a:off x="762000" y="2143125"/>
            <a:ext cx="171450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ngũ</a:t>
            </a:r>
          </a:p>
        </p:txBody>
      </p:sp>
      <p:sp>
        <p:nvSpPr>
          <p:cNvPr id="57" name="Rectangle 56"/>
          <p:cNvSpPr/>
          <p:nvPr/>
        </p:nvSpPr>
        <p:spPr>
          <a:xfrm>
            <a:off x="6675438" y="3036888"/>
            <a:ext cx="1885950" cy="522287"/>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hồ</a:t>
            </a:r>
          </a:p>
        </p:txBody>
      </p:sp>
      <p:sp>
        <p:nvSpPr>
          <p:cNvPr id="58" name="Rectangle 57"/>
          <p:cNvSpPr/>
          <p:nvPr/>
        </p:nvSpPr>
        <p:spPr>
          <a:xfrm>
            <a:off x="3546475" y="3000375"/>
            <a:ext cx="1884363"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nghĩa</a:t>
            </a:r>
          </a:p>
        </p:txBody>
      </p:sp>
      <p:sp>
        <p:nvSpPr>
          <p:cNvPr id="59" name="Rectangle 58"/>
          <p:cNvSpPr/>
          <p:nvPr/>
        </p:nvSpPr>
        <p:spPr>
          <a:xfrm>
            <a:off x="3551238" y="2143125"/>
            <a:ext cx="188595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ruộng</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Rectangle 59"/>
          <p:cNvSpPr/>
          <p:nvPr/>
        </p:nvSpPr>
        <p:spPr>
          <a:xfrm>
            <a:off x="3546475" y="1301750"/>
            <a:ext cx="1884363"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quê</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4"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1650" y="3019425"/>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30" descr="Badge Cross with solid fi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7838" y="4821238"/>
            <a:ext cx="5222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3857625"/>
            <a:ext cx="52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30" descr="Badge Cross with solid fi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7838" y="2152650"/>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2974975"/>
            <a:ext cx="52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0" descr="Badge Cross with solid fi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900" y="477043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725" y="130968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30" descr="Badge Cross with solid fi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7838" y="1311275"/>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30" descr="Badge Cross with solid fi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56713" y="2155825"/>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30" descr="Badge Cross with solid fi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0138" y="30480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7438" y="3940175"/>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7438" y="2208213"/>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1563" y="130968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1563" y="485933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4175" y="3914775"/>
            <a:ext cx="522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6713" y="4802188"/>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7838" y="3937000"/>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8775" y="2995613"/>
            <a:ext cx="5238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2588" y="130175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9" name="Picture 33" descr="Confused premium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80057" y="68263"/>
            <a:ext cx="12192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0" name="Picture 32" descr="Crocodile free stick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200" y="5548313"/>
            <a:ext cx="15970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34" descr="Crocodile free stick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5670550"/>
            <a:ext cx="1192213"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2" name="Picture 36" descr="Hippopotamus free stick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19562">
            <a:off x="6623050" y="536575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3" name="Picture 38" descr="Llama free stick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72688" y="5716588"/>
            <a:ext cx="1128712"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8283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4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4364"/>
                                        </p:tgtEl>
                                        <p:attrNameLst>
                                          <p:attrName>style.visibility</p:attrName>
                                        </p:attrNameLst>
                                      </p:cBhvr>
                                      <p:to>
                                        <p:strVal val="visible"/>
                                      </p:to>
                                    </p:set>
                                    <p:animEffect transition="in" filter="fade">
                                      <p:cBhvr>
                                        <p:cTn id="13" dur="500"/>
                                        <p:tgtEl>
                                          <p:spTgt spid="14364"/>
                                        </p:tgtEl>
                                      </p:cBhvr>
                                    </p:animEffect>
                                  </p:childTnLst>
                                </p:cTn>
                              </p:par>
                            </p:childTnLst>
                          </p:cTn>
                        </p:par>
                      </p:childTnLst>
                    </p:cTn>
                  </p:par>
                </p:childTnLst>
              </p:cTn>
              <p:nextCondLst>
                <p:cond evt="onClick" delay="0">
                  <p:tgtEl>
                    <p:spTgt spid="43"/>
                  </p:tgtEl>
                </p:cond>
              </p:nextCondLst>
            </p:seq>
            <p:seq concurrent="1" nextAc="seek">
              <p:cTn id="14" restart="whenNotActive" fill="hold" evtFilter="cancelBubble" nodeType="interactiveSeq">
                <p:stCondLst>
                  <p:cond evt="onClick" delay="0">
                    <p:tgtEl>
                      <p:spTgt spid="35"/>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childTnLst>
                    </p:cTn>
                  </p:par>
                </p:childTnLst>
              </p:cTn>
              <p:nextCondLst>
                <p:cond evt="onClick" delay="0">
                  <p:tgtEl>
                    <p:spTgt spid="35"/>
                  </p:tgtEl>
                </p:cond>
              </p:nextCondLst>
            </p:seq>
            <p:seq concurrent="1" nextAc="seek">
              <p:cTn id="20" restart="whenNotActive" fill="hold" evtFilter="cancelBubble" nodeType="interactiveSeq">
                <p:stCondLst>
                  <p:cond evt="onClick" delay="0">
                    <p:tgtEl>
                      <p:spTgt spid="3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childTnLst>
                    </p:cTn>
                  </p:par>
                </p:childTnLst>
              </p:cTn>
              <p:nextCondLst>
                <p:cond evt="onClick" delay="0">
                  <p:tgtEl>
                    <p:spTgt spid="36"/>
                  </p:tgtEl>
                </p:cond>
              </p:nextCondLst>
            </p:seq>
            <p:seq concurrent="1" nextAc="seek">
              <p:cTn id="26" restart="whenNotActive" fill="hold" evtFilter="cancelBubble" nodeType="interactiveSeq">
                <p:stCondLst>
                  <p:cond evt="onClick" delay="0">
                    <p:tgtEl>
                      <p:spTgt spid="37"/>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childTnLst>
                          </p:cTn>
                        </p:par>
                      </p:childTnLst>
                    </p:cTn>
                  </p:par>
                </p:childTnLst>
              </p:cTn>
              <p:nextCondLst>
                <p:cond evt="onClick" delay="0">
                  <p:tgtEl>
                    <p:spTgt spid="37"/>
                  </p:tgtEl>
                </p:cond>
              </p:nextCondLst>
            </p:seq>
            <p:seq concurrent="1" nextAc="seek">
              <p:cTn id="32" restart="whenNotActive" fill="hold" evtFilter="cancelBubble" nodeType="interactiveSeq">
                <p:stCondLst>
                  <p:cond evt="onClick" delay="0">
                    <p:tgtEl>
                      <p:spTgt spid="60"/>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500"/>
                                        <p:tgtEl>
                                          <p:spTgt spid="71"/>
                                        </p:tgtEl>
                                      </p:cBhvr>
                                    </p:animEffect>
                                  </p:childTnLst>
                                </p:cTn>
                              </p:par>
                            </p:childTnLst>
                          </p:cTn>
                        </p:par>
                      </p:childTnLst>
                    </p:cTn>
                  </p:par>
                </p:childTnLst>
              </p:cTn>
              <p:nextCondLst>
                <p:cond evt="onClick" delay="0">
                  <p:tgtEl>
                    <p:spTgt spid="60"/>
                  </p:tgtEl>
                </p:cond>
              </p:nextCondLst>
            </p:seq>
            <p:seq concurrent="1" nextAc="seek">
              <p:cTn id="38" restart="whenNotActive" fill="hold" evtFilter="cancelBubble" nodeType="interactiveSeq">
                <p:stCondLst>
                  <p:cond evt="onClick" delay="0">
                    <p:tgtEl>
                      <p:spTgt spid="59"/>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
                                        <p:tgtEl>
                                          <p:spTgt spid="67"/>
                                        </p:tgtEl>
                                      </p:cBhvr>
                                    </p:animEffect>
                                  </p:childTnLst>
                                </p:cTn>
                              </p:par>
                            </p:childTnLst>
                          </p:cTn>
                        </p:par>
                      </p:childTnLst>
                    </p:cTn>
                  </p:par>
                </p:childTnLst>
              </p:cTn>
              <p:nextCondLst>
                <p:cond evt="onClick" delay="0">
                  <p:tgtEl>
                    <p:spTgt spid="59"/>
                  </p:tgtEl>
                </p:cond>
              </p:nextCondLst>
            </p:seq>
            <p:seq concurrent="1" nextAc="seek">
              <p:cTn id="44" restart="whenNotActive" fill="hold" evtFilter="cancelBubble" nodeType="interactiveSeq">
                <p:stCondLst>
                  <p:cond evt="onClick" delay="0">
                    <p:tgtEl>
                      <p:spTgt spid="58"/>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childTnLst>
                          </p:cTn>
                        </p:par>
                      </p:childTnLst>
                    </p:cTn>
                  </p:par>
                </p:childTnLst>
              </p:cTn>
              <p:nextCondLst>
                <p:cond evt="onClick" delay="0">
                  <p:tgtEl>
                    <p:spTgt spid="58"/>
                  </p:tgtEl>
                </p:cond>
              </p:nextCondLst>
            </p:seq>
            <p:seq concurrent="1" nextAc="seek">
              <p:cTn id="50" restart="whenNotActive" fill="hold" evtFilter="cancelBubble" nodeType="interactiveSeq">
                <p:stCondLst>
                  <p:cond evt="onClick" delay="0">
                    <p:tgtEl>
                      <p:spTgt spid="32"/>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500"/>
                                        <p:tgtEl>
                                          <p:spTgt spid="80"/>
                                        </p:tgtEl>
                                      </p:cBhvr>
                                    </p:animEffect>
                                  </p:childTnLst>
                                </p:cTn>
                              </p:par>
                            </p:childTnLst>
                          </p:cTn>
                        </p:par>
                      </p:childTnLst>
                    </p:cTn>
                  </p:par>
                </p:childTnLst>
              </p:cTn>
              <p:nextCondLst>
                <p:cond evt="onClick" delay="0">
                  <p:tgtEl>
                    <p:spTgt spid="32"/>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500"/>
                                        <p:tgtEl>
                                          <p:spTgt spid="65"/>
                                        </p:tgtEl>
                                      </p:cBhvr>
                                    </p:animEffect>
                                  </p:childTnLst>
                                </p:cTn>
                              </p:par>
                            </p:childTnLst>
                          </p:cTn>
                        </p:par>
                      </p:childTnLst>
                    </p:cTn>
                  </p:par>
                </p:childTnLst>
              </p:cTn>
              <p:nextCondLst>
                <p:cond evt="onClick" delay="0">
                  <p:tgtEl>
                    <p:spTgt spid="33"/>
                  </p:tgtEl>
                </p:cond>
              </p:nextCondLst>
            </p:seq>
            <p:seq concurrent="1" nextAc="seek">
              <p:cTn id="62" restart="whenNotActive" fill="hold" evtFilter="cancelBubble" nodeType="interactiveSeq">
                <p:stCondLst>
                  <p:cond evt="onClick" delay="0">
                    <p:tgtEl>
                      <p:spTgt spid="31"/>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fade">
                                      <p:cBhvr>
                                        <p:cTn id="67" dur="500"/>
                                        <p:tgtEl>
                                          <p:spTgt spid="76"/>
                                        </p:tgtEl>
                                      </p:cBhvr>
                                    </p:animEffect>
                                  </p:childTnLst>
                                </p:cTn>
                              </p:par>
                            </p:childTnLst>
                          </p:cTn>
                        </p:par>
                      </p:childTnLst>
                    </p:cTn>
                  </p:par>
                </p:childTnLst>
              </p:cTn>
              <p:nextCondLst>
                <p:cond evt="onClick" delay="0">
                  <p:tgtEl>
                    <p:spTgt spid="31"/>
                  </p:tgtEl>
                </p:cond>
              </p:nextCondLst>
            </p:seq>
            <p:seq concurrent="1" nextAc="seek">
              <p:cTn id="68" restart="whenNotActive" fill="hold" evtFilter="cancelBubble" nodeType="interactiveSeq">
                <p:stCondLst>
                  <p:cond evt="onClick" delay="0">
                    <p:tgtEl>
                      <p:spTgt spid="38"/>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fade">
                                      <p:cBhvr>
                                        <p:cTn id="73" dur="500"/>
                                        <p:tgtEl>
                                          <p:spTgt spid="75"/>
                                        </p:tgtEl>
                                      </p:cBhvr>
                                    </p:animEffect>
                                  </p:childTnLst>
                                </p:cTn>
                              </p:par>
                            </p:childTnLst>
                          </p:cTn>
                        </p:par>
                      </p:childTnLst>
                    </p:cTn>
                  </p:par>
                </p:childTnLst>
              </p:cTn>
              <p:nextCondLst>
                <p:cond evt="onClick" delay="0">
                  <p:tgtEl>
                    <p:spTgt spid="38"/>
                  </p:tgtEl>
                </p:cond>
              </p:nextCondLst>
            </p:seq>
            <p:seq concurrent="1" nextAc="seek">
              <p:cTn id="74" restart="whenNotActive" fill="hold" evtFilter="cancelBubble" nodeType="interactiveSeq">
                <p:stCondLst>
                  <p:cond evt="onClick" delay="0">
                    <p:tgtEl>
                      <p:spTgt spid="57"/>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ntr" presetSubtype="0" fill="hold" nodeType="click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500"/>
                                        <p:tgtEl>
                                          <p:spTgt spid="73"/>
                                        </p:tgtEl>
                                      </p:cBhvr>
                                    </p:animEffect>
                                  </p:childTnLst>
                                </p:cTn>
                              </p:par>
                            </p:childTnLst>
                          </p:cTn>
                        </p:par>
                      </p:childTnLst>
                    </p:cTn>
                  </p:par>
                </p:childTnLst>
              </p:cTn>
              <p:nextCondLst>
                <p:cond evt="onClick" delay="0">
                  <p:tgtEl>
                    <p:spTgt spid="57"/>
                  </p:tgtEl>
                </p:cond>
              </p:nextCondLst>
            </p:seq>
            <p:seq concurrent="1" nextAc="seek">
              <p:cTn id="80" restart="whenNotActive" fill="hold" evtFilter="cancelBubble" nodeType="interactiveSeq">
                <p:stCondLst>
                  <p:cond evt="onClick" delay="0">
                    <p:tgtEl>
                      <p:spTgt spid="34"/>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0" presetClass="entr" presetSubtype="0" fill="hold" nodeType="click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fade">
                                      <p:cBhvr>
                                        <p:cTn id="85" dur="500"/>
                                        <p:tgtEl>
                                          <p:spTgt spid="74"/>
                                        </p:tgtEl>
                                      </p:cBhvr>
                                    </p:animEffect>
                                  </p:childTnLst>
                                </p:cTn>
                              </p:par>
                            </p:childTnLst>
                          </p:cTn>
                        </p:par>
                      </p:childTnLst>
                    </p:cTn>
                  </p:par>
                </p:childTnLst>
              </p:cTn>
              <p:nextCondLst>
                <p:cond evt="onClick" delay="0">
                  <p:tgtEl>
                    <p:spTgt spid="34"/>
                  </p:tgtEl>
                </p:cond>
              </p:nextCondLst>
            </p:seq>
            <p:seq concurrent="1" nextAc="seek">
              <p:cTn id="86" restart="whenNotActive" fill="hold" evtFilter="cancelBubble" nodeType="interactiveSeq">
                <p:stCondLst>
                  <p:cond evt="onClick" delay="0">
                    <p:tgtEl>
                      <p:spTgt spid="30"/>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ntr" presetSubtype="0" fill="hold" nodeType="click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childTnLst>
                    </p:cTn>
                  </p:par>
                </p:childTnLst>
              </p:cTn>
              <p:nextCondLst>
                <p:cond evt="onClick" delay="0">
                  <p:tgtEl>
                    <p:spTgt spid="30"/>
                  </p:tgtEl>
                </p:cond>
              </p:nextCondLst>
            </p:seq>
            <p:seq concurrent="1" nextAc="seek">
              <p:cTn id="92" restart="whenNotActive" fill="hold" evtFilter="cancelBubble" nodeType="interactiveSeq">
                <p:stCondLst>
                  <p:cond evt="onClick" delay="0">
                    <p:tgtEl>
                      <p:spTgt spid="42"/>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0" presetClass="entr" presetSubtype="0" fill="hold" nodeType="clickEffect">
                                  <p:stCondLst>
                                    <p:cond delay="0"/>
                                  </p:stCondLst>
                                  <p:childTnLst>
                                    <p:set>
                                      <p:cBhvr>
                                        <p:cTn id="96" dur="1" fill="hold">
                                          <p:stCondLst>
                                            <p:cond delay="0"/>
                                          </p:stCondLst>
                                        </p:cTn>
                                        <p:tgtEl>
                                          <p:spTgt spid="82"/>
                                        </p:tgtEl>
                                        <p:attrNameLst>
                                          <p:attrName>style.visibility</p:attrName>
                                        </p:attrNameLst>
                                      </p:cBhvr>
                                      <p:to>
                                        <p:strVal val="visible"/>
                                      </p:to>
                                    </p:set>
                                    <p:animEffect transition="in" filter="fade">
                                      <p:cBhvr>
                                        <p:cTn id="97" dur="500"/>
                                        <p:tgtEl>
                                          <p:spTgt spid="82"/>
                                        </p:tgtEl>
                                      </p:cBhvr>
                                    </p:animEffect>
                                  </p:childTnLst>
                                </p:cTn>
                              </p:par>
                            </p:childTnLst>
                          </p:cTn>
                        </p:par>
                      </p:childTnLst>
                    </p:cTn>
                  </p:par>
                </p:childTnLst>
              </p:cTn>
              <p:nextCondLst>
                <p:cond evt="onClick" delay="0">
                  <p:tgtEl>
                    <p:spTgt spid="42"/>
                  </p:tgtEl>
                </p:cond>
              </p:nextCondLst>
            </p:seq>
            <p:seq concurrent="1" nextAc="seek">
              <p:cTn id="98" restart="whenNotActive" fill="hold" evtFilter="cancelBubble" nodeType="interactiveSeq">
                <p:stCondLst>
                  <p:cond evt="onClick" delay="0">
                    <p:tgtEl>
                      <p:spTgt spid="39"/>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0" presetClass="entr" presetSubtype="0" fill="hold" nodeType="clickEffect">
                                  <p:stCondLst>
                                    <p:cond delay="0"/>
                                  </p:stCondLst>
                                  <p:childTnLst>
                                    <p:set>
                                      <p:cBhvr>
                                        <p:cTn id="102" dur="1" fill="hold">
                                          <p:stCondLst>
                                            <p:cond delay="0"/>
                                          </p:stCondLst>
                                        </p:cTn>
                                        <p:tgtEl>
                                          <p:spTgt spid="72"/>
                                        </p:tgtEl>
                                        <p:attrNameLst>
                                          <p:attrName>style.visibility</p:attrName>
                                        </p:attrNameLst>
                                      </p:cBhvr>
                                      <p:to>
                                        <p:strVal val="visible"/>
                                      </p:to>
                                    </p:set>
                                    <p:animEffect transition="in" filter="fade">
                                      <p:cBhvr>
                                        <p:cTn id="103" dur="500"/>
                                        <p:tgtEl>
                                          <p:spTgt spid="72"/>
                                        </p:tgtEl>
                                      </p:cBhvr>
                                    </p:animEffect>
                                  </p:childTnLst>
                                </p:cTn>
                              </p:par>
                            </p:childTnLst>
                          </p:cTn>
                        </p:par>
                      </p:childTnLst>
                    </p:cTn>
                  </p:par>
                </p:childTnLst>
              </p:cTn>
              <p:nextCondLst>
                <p:cond evt="onClick" delay="0">
                  <p:tgtEl>
                    <p:spTgt spid="39"/>
                  </p:tgtEl>
                </p:cond>
              </p:nextCondLst>
            </p:seq>
            <p:seq concurrent="1" nextAc="seek">
              <p:cTn id="104" restart="whenNotActive" fill="hold" evtFilter="cancelBubble" nodeType="interactiveSeq">
                <p:stCondLst>
                  <p:cond evt="onClick" delay="0">
                    <p:tgtEl>
                      <p:spTgt spid="40"/>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0" presetClass="entr" presetSubtype="0" fill="hold" nodeType="click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500"/>
                                        <p:tgtEl>
                                          <p:spTgt spid="81"/>
                                        </p:tgtEl>
                                      </p:cBhvr>
                                    </p:animEffect>
                                  </p:childTnLst>
                                </p:cTn>
                              </p:par>
                            </p:childTnLst>
                          </p:cTn>
                        </p:par>
                      </p:childTnLst>
                    </p:cTn>
                  </p:par>
                </p:childTnLst>
              </p:cTn>
              <p:nextCondLst>
                <p:cond evt="onClick" delay="0">
                  <p:tgtEl>
                    <p:spTgt spid="40"/>
                  </p:tgtEl>
                </p:cond>
              </p:nextCondLst>
            </p:seq>
            <p:seq concurrent="1" nextAc="seek">
              <p:cTn id="110" restart="whenNotActive" fill="hold" evtFilter="cancelBubble" nodeType="interactiveSeq">
                <p:stCondLst>
                  <p:cond evt="onClick" delay="0">
                    <p:tgtEl>
                      <p:spTgt spid="41"/>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0" presetClass="entr" presetSubtype="0" fill="hold" nodeType="click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500"/>
                                        <p:tgtEl>
                                          <p:spTgt spid="78"/>
                                        </p:tgtEl>
                                      </p:cBhvr>
                                    </p:animEffect>
                                  </p:childTnLst>
                                </p:cTn>
                              </p:par>
                            </p:childTnLst>
                          </p:cTn>
                        </p:par>
                      </p:childTnLst>
                    </p:cTn>
                  </p:par>
                </p:childTnLst>
              </p:cTn>
              <p:nextCondLst>
                <p:cond evt="onClick" delay="0">
                  <p:tgtEl>
                    <p:spTgt spid="41"/>
                  </p:tgtEl>
                </p:cond>
              </p:nextCondLst>
            </p:seq>
            <p:seq concurrent="1" nextAc="seek">
              <p:cTn id="116" restart="whenNotActive" fill="hold" evtFilter="cancelBubble" nodeType="interactiveSeq">
                <p:stCondLst>
                  <p:cond evt="onClick" delay="0">
                    <p:tgtEl>
                      <p:spTgt spid="29"/>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10" presetClass="entr" presetSubtype="0" fill="hold" nodeType="clickEffect">
                                  <p:stCondLst>
                                    <p:cond delay="0"/>
                                  </p:stCondLst>
                                  <p:childTnLst>
                                    <p:set>
                                      <p:cBhvr>
                                        <p:cTn id="120" dur="1" fill="hold">
                                          <p:stCondLst>
                                            <p:cond delay="0"/>
                                          </p:stCondLst>
                                        </p:cTn>
                                        <p:tgtEl>
                                          <p:spTgt spid="79"/>
                                        </p:tgtEl>
                                        <p:attrNameLst>
                                          <p:attrName>style.visibility</p:attrName>
                                        </p:attrNameLst>
                                      </p:cBhvr>
                                      <p:to>
                                        <p:strVal val="visible"/>
                                      </p:to>
                                    </p:set>
                                    <p:animEffect transition="in" filter="fade">
                                      <p:cBhvr>
                                        <p:cTn id="121" dur="500"/>
                                        <p:tgtEl>
                                          <p:spTgt spid="79"/>
                                        </p:tgtEl>
                                      </p:cBhvr>
                                    </p:animEffect>
                                  </p:childTnLst>
                                </p:cTn>
                              </p:par>
                            </p:childTnLst>
                          </p:cTn>
                        </p:par>
                      </p:childTnLst>
                    </p:cTn>
                  </p:par>
                </p:childTnLst>
              </p:cTn>
              <p:nextCondLst>
                <p:cond evt="onClick" delay="0">
                  <p:tgtEl>
                    <p:spTgt spid="29"/>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15362" name="Text Box 4"/>
          <p:cNvSpPr txBox="1">
            <a:spLocks noChangeArrowheads="1"/>
          </p:cNvSpPr>
          <p:nvPr/>
        </p:nvSpPr>
        <p:spPr bwMode="auto">
          <a:xfrm>
            <a:off x="1280886" y="560103"/>
            <a:ext cx="91440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latin typeface="Times New Roman" panose="02020603050405020304" pitchFamily="18" charset="0"/>
              </a:rPr>
              <a:t>c. </a:t>
            </a:r>
            <a:r>
              <a:rPr lang="en-US" altLang="en-US" b="1" dirty="0" err="1">
                <a:latin typeface="Times New Roman" panose="02020603050405020304" pitchFamily="18" charset="0"/>
              </a:rPr>
              <a:t>Đặt</a:t>
            </a:r>
            <a:r>
              <a:rPr lang="en-US" altLang="en-US" b="1" dirty="0">
                <a:latin typeface="Times New Roman" panose="02020603050405020304" pitchFamily="18" charset="0"/>
              </a:rPr>
              <a:t> </a:t>
            </a:r>
            <a:r>
              <a:rPr lang="en-US" altLang="en-US" b="1" dirty="0" err="1">
                <a:latin typeface="Times New Roman" panose="02020603050405020304" pitchFamily="18" charset="0"/>
              </a:rPr>
              <a:t>câu</a:t>
            </a:r>
            <a:r>
              <a:rPr lang="en-US" altLang="en-US" b="1" dirty="0">
                <a:latin typeface="Times New Roman" panose="02020603050405020304" pitchFamily="18" charset="0"/>
              </a:rPr>
              <a:t> </a:t>
            </a:r>
            <a:r>
              <a:rPr lang="en-US" altLang="en-US" b="1" dirty="0" err="1">
                <a:latin typeface="Times New Roman" panose="02020603050405020304" pitchFamily="18" charset="0"/>
              </a:rPr>
              <a:t>với</a:t>
            </a:r>
            <a:r>
              <a:rPr lang="en-US" altLang="en-US" b="1" dirty="0">
                <a:latin typeface="Times New Roman" panose="02020603050405020304" pitchFamily="18" charset="0"/>
              </a:rPr>
              <a:t> </a:t>
            </a:r>
            <a:r>
              <a:rPr lang="en-US" altLang="en-US" b="1" dirty="0" err="1">
                <a:latin typeface="Times New Roman" panose="02020603050405020304" pitchFamily="18" charset="0"/>
              </a:rPr>
              <a:t>một</a:t>
            </a:r>
            <a:r>
              <a:rPr lang="en-US" altLang="en-US" b="1" dirty="0">
                <a:latin typeface="Times New Roman" panose="02020603050405020304" pitchFamily="18" charset="0"/>
              </a:rPr>
              <a:t> </a:t>
            </a:r>
            <a:r>
              <a:rPr lang="en-US" altLang="en-US" b="1" dirty="0" err="1">
                <a:latin typeface="Times New Roman" panose="02020603050405020304" pitchFamily="18" charset="0"/>
              </a:rPr>
              <a:t>trong</a:t>
            </a:r>
            <a:r>
              <a:rPr lang="en-US" altLang="en-US" b="1" dirty="0">
                <a:latin typeface="Times New Roman" panose="02020603050405020304" pitchFamily="18" charset="0"/>
              </a:rPr>
              <a:t> </a:t>
            </a:r>
            <a:r>
              <a:rPr lang="en-US" altLang="en-US" b="1" dirty="0" err="1">
                <a:latin typeface="Times New Roman" panose="02020603050405020304" pitchFamily="18" charset="0"/>
              </a:rPr>
              <a:t>những</a:t>
            </a:r>
            <a:r>
              <a:rPr lang="en-US" altLang="en-US" b="1" dirty="0">
                <a:latin typeface="Times New Roman" panose="02020603050405020304" pitchFamily="18" charset="0"/>
              </a:rPr>
              <a:t> </a:t>
            </a:r>
            <a:r>
              <a:rPr lang="en-US" altLang="en-US" b="1" dirty="0" err="1">
                <a:latin typeface="Times New Roman" panose="02020603050405020304" pitchFamily="18" charset="0"/>
              </a:rPr>
              <a:t>từ</a:t>
            </a:r>
            <a:r>
              <a:rPr lang="en-US" altLang="en-US" b="1" dirty="0">
                <a:latin typeface="Times New Roman" panose="02020603050405020304" pitchFamily="18" charset="0"/>
              </a:rPr>
              <a:t> </a:t>
            </a:r>
            <a:r>
              <a:rPr lang="en-US" altLang="en-US" b="1" dirty="0" err="1">
                <a:latin typeface="Times New Roman" panose="02020603050405020304" pitchFamily="18" charset="0"/>
              </a:rPr>
              <a:t>vừa</a:t>
            </a:r>
            <a:r>
              <a:rPr lang="en-US" altLang="en-US" b="1" dirty="0">
                <a:latin typeface="Times New Roman" panose="02020603050405020304" pitchFamily="18" charset="0"/>
              </a:rPr>
              <a:t> </a:t>
            </a:r>
            <a:r>
              <a:rPr lang="en-US" altLang="en-US" b="1" dirty="0" err="1">
                <a:latin typeface="Times New Roman" panose="02020603050405020304" pitchFamily="18" charset="0"/>
              </a:rPr>
              <a:t>tìm</a:t>
            </a:r>
            <a:r>
              <a:rPr lang="en-US" altLang="en-US" b="1" dirty="0">
                <a:latin typeface="Times New Roman" panose="02020603050405020304" pitchFamily="18" charset="0"/>
              </a:rPr>
              <a:t> </a:t>
            </a:r>
            <a:r>
              <a:rPr lang="en-US" altLang="en-US" b="1" dirty="0" err="1">
                <a:latin typeface="Times New Roman" panose="02020603050405020304" pitchFamily="18" charset="0"/>
              </a:rPr>
              <a:t>được</a:t>
            </a:r>
            <a:r>
              <a:rPr lang="en-US" altLang="en-US" b="1" dirty="0">
                <a:latin typeface="Times New Roman" panose="02020603050405020304" pitchFamily="18" charset="0"/>
              </a:rPr>
              <a:t>:</a:t>
            </a:r>
          </a:p>
        </p:txBody>
      </p:sp>
      <p:pic>
        <p:nvPicPr>
          <p:cNvPr id="15367" name="Picture 18" descr="Confusion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6086" y="101374"/>
            <a:ext cx="1055914" cy="105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0460901" y="852484"/>
            <a:ext cx="675185" cy="553998"/>
          </a:xfrm>
          <a:prstGeom prst="rect">
            <a:avLst/>
          </a:prstGeom>
          <a:solidFill>
            <a:schemeClr val="accent2"/>
          </a:solidFill>
        </p:spPr>
        <p:txBody>
          <a:bodyPr wrap="none">
            <a:spAutoFit/>
          </a:bodyPr>
          <a:lstStyle/>
          <a:p>
            <a:pPr algn="just">
              <a:spcBef>
                <a:spcPct val="50000"/>
              </a:spcBef>
            </a:pPr>
            <a:r>
              <a:rPr lang="en-US" altLang="zh-CN" sz="3000" b="1" dirty="0" err="1">
                <a:solidFill>
                  <a:srgbClr val="C00000"/>
                </a:solidFill>
                <a:latin typeface="Times New Roman" panose="02020603050405020304" pitchFamily="18" charset="0"/>
              </a:rPr>
              <a:t>Vở</a:t>
            </a:r>
            <a:endParaRPr lang="en-US" altLang="zh-CN" sz="3000" b="1"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1077023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25B36C60-5E1C-4A34-99C2-7FBA2154643A}"/>
              </a:ext>
            </a:extLst>
          </p:cNvPr>
          <p:cNvSpPr txBox="1">
            <a:spLocks/>
          </p:cNvSpPr>
          <p:nvPr/>
        </p:nvSpPr>
        <p:spPr>
          <a:xfrm>
            <a:off x="3001620" y="212697"/>
            <a:ext cx="6188759" cy="830997"/>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lgn="ctr"/>
            <a:r>
              <a:rPr lang="en-US" altLang="vi-VN" sz="4800" b="1" dirty="0" err="1">
                <a:ln w="22225">
                  <a:solidFill>
                    <a:schemeClr val="accent2"/>
                  </a:solidFill>
                  <a:prstDash val="solid"/>
                </a:ln>
                <a:solidFill>
                  <a:schemeClr val="accent2">
                    <a:lumMod val="40000"/>
                    <a:lumOff val="60000"/>
                  </a:schemeClr>
                </a:solidFill>
                <a:latin typeface="+mj-lt"/>
              </a:rPr>
              <a:t>Vận</a:t>
            </a:r>
            <a:r>
              <a:rPr lang="en-US" altLang="vi-VN" sz="4800" b="1" dirty="0">
                <a:ln w="22225">
                  <a:solidFill>
                    <a:schemeClr val="accent2"/>
                  </a:solidFill>
                  <a:prstDash val="solid"/>
                </a:ln>
                <a:solidFill>
                  <a:schemeClr val="accent2">
                    <a:lumMod val="40000"/>
                    <a:lumOff val="60000"/>
                  </a:schemeClr>
                </a:solidFill>
                <a:latin typeface="+mj-lt"/>
              </a:rPr>
              <a:t> </a:t>
            </a:r>
            <a:r>
              <a:rPr lang="en-US" altLang="vi-VN" sz="4800" b="1" dirty="0" err="1">
                <a:ln w="22225">
                  <a:solidFill>
                    <a:schemeClr val="accent2"/>
                  </a:solidFill>
                  <a:prstDash val="solid"/>
                </a:ln>
                <a:solidFill>
                  <a:schemeClr val="accent2">
                    <a:lumMod val="40000"/>
                    <a:lumOff val="60000"/>
                  </a:schemeClr>
                </a:solidFill>
                <a:latin typeface="+mj-lt"/>
              </a:rPr>
              <a:t>dụng</a:t>
            </a:r>
            <a:r>
              <a:rPr lang="en-US" altLang="vi-VN" sz="4800" b="1" dirty="0">
                <a:ln w="22225">
                  <a:solidFill>
                    <a:schemeClr val="accent2"/>
                  </a:solidFill>
                  <a:prstDash val="solid"/>
                </a:ln>
                <a:solidFill>
                  <a:schemeClr val="accent2">
                    <a:lumMod val="40000"/>
                    <a:lumOff val="60000"/>
                  </a:schemeClr>
                </a:solidFill>
                <a:latin typeface="+mj-lt"/>
              </a:rPr>
              <a:t>, </a:t>
            </a:r>
            <a:r>
              <a:rPr lang="en-US" altLang="vi-VN" sz="4800" b="1" dirty="0" err="1">
                <a:ln w="22225">
                  <a:solidFill>
                    <a:schemeClr val="accent2"/>
                  </a:solidFill>
                  <a:prstDash val="solid"/>
                </a:ln>
                <a:solidFill>
                  <a:schemeClr val="accent2">
                    <a:lumMod val="40000"/>
                    <a:lumOff val="60000"/>
                  </a:schemeClr>
                </a:solidFill>
                <a:latin typeface="+mj-lt"/>
              </a:rPr>
              <a:t>trải</a:t>
            </a:r>
            <a:r>
              <a:rPr lang="en-US" altLang="vi-VN" sz="4800" b="1" dirty="0">
                <a:ln w="22225">
                  <a:solidFill>
                    <a:schemeClr val="accent2"/>
                  </a:solidFill>
                  <a:prstDash val="solid"/>
                </a:ln>
                <a:solidFill>
                  <a:schemeClr val="accent2">
                    <a:lumMod val="40000"/>
                    <a:lumOff val="60000"/>
                  </a:schemeClr>
                </a:solidFill>
                <a:latin typeface="+mj-lt"/>
              </a:rPr>
              <a:t> </a:t>
            </a:r>
            <a:r>
              <a:rPr lang="en-US" altLang="vi-VN" sz="4800" b="1" dirty="0" err="1">
                <a:ln w="22225">
                  <a:solidFill>
                    <a:schemeClr val="accent2"/>
                  </a:solidFill>
                  <a:prstDash val="solid"/>
                </a:ln>
                <a:solidFill>
                  <a:schemeClr val="accent2">
                    <a:lumMod val="40000"/>
                    <a:lumOff val="60000"/>
                  </a:schemeClr>
                </a:solidFill>
                <a:latin typeface="+mj-lt"/>
              </a:rPr>
              <a:t>nghiệm</a:t>
            </a:r>
            <a:endParaRPr lang="en-US" altLang="vi-VN" sz="4800" b="1" dirty="0">
              <a:ln w="22225">
                <a:solidFill>
                  <a:schemeClr val="accent2"/>
                </a:solidFill>
                <a:prstDash val="solid"/>
              </a:ln>
              <a:solidFill>
                <a:schemeClr val="accent2">
                  <a:lumMod val="40000"/>
                  <a:lumOff val="60000"/>
                </a:schemeClr>
              </a:solidFill>
              <a:latin typeface="+mj-lt"/>
            </a:endParaRPr>
          </a:p>
        </p:txBody>
      </p:sp>
      <p:grpSp>
        <p:nvGrpSpPr>
          <p:cNvPr id="16" name="Group 15"/>
          <p:cNvGrpSpPr/>
          <p:nvPr/>
        </p:nvGrpSpPr>
        <p:grpSpPr>
          <a:xfrm>
            <a:off x="788712" y="2687584"/>
            <a:ext cx="9647059" cy="1307537"/>
            <a:chOff x="788712" y="2745640"/>
            <a:chExt cx="9647059" cy="1307537"/>
          </a:xfrm>
        </p:grpSpPr>
        <p:sp>
          <p:nvSpPr>
            <p:cNvPr id="6" name="Content Placeholder 2">
              <a:extLst>
                <a:ext uri="{FF2B5EF4-FFF2-40B4-BE49-F238E27FC236}">
                  <a16:creationId xmlns:a16="http://schemas.microsoft.com/office/drawing/2014/main" id="{A11FE64C-4B50-409D-B59F-8555154D13F6}"/>
                </a:ext>
              </a:extLst>
            </p:cNvPr>
            <p:cNvSpPr txBox="1">
              <a:spLocks/>
            </p:cNvSpPr>
            <p:nvPr/>
          </p:nvSpPr>
          <p:spPr bwMode="auto">
            <a:xfrm>
              <a:off x="1287463" y="2745640"/>
              <a:ext cx="9148308" cy="1307537"/>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lnSpc>
                  <a:spcPct val="150000"/>
                </a:lnSpc>
              </a:pPr>
              <a:r>
                <a:rPr lang="pt-BR" sz="2800" dirty="0">
                  <a:latin typeface="Times New Roman" panose="02020603050405020304" pitchFamily="18" charset="0"/>
                  <a:cs typeface="Times New Roman" panose="02020603050405020304" pitchFamily="18" charset="0"/>
                </a:rPr>
                <a:t>Sưu tầm thêm các câu tục ngữ, thành ngữ nói về phẩm chất tốt đẹp của con người Việt Nam.</a:t>
              </a:r>
              <a:endParaRPr lang="en-US" altLang="vi-VN" sz="2800" dirty="0">
                <a:latin typeface="Times New Roman" panose="02020603050405020304" pitchFamily="18" charset="0"/>
                <a:cs typeface="Times New Roman" panose="02020603050405020304" pitchFamily="18" charset="0"/>
              </a:endParaRPr>
            </a:p>
          </p:txBody>
        </p:sp>
        <p:sp>
          <p:nvSpPr>
            <p:cNvPr id="9" name="Star: 4 Points 6">
              <a:extLst>
                <a:ext uri="{FF2B5EF4-FFF2-40B4-BE49-F238E27FC236}">
                  <a16:creationId xmlns:a16="http://schemas.microsoft.com/office/drawing/2014/main" id="{E5B53AFC-A322-4CBE-85CF-E5E55C9AA208}"/>
                </a:ext>
              </a:extLst>
            </p:cNvPr>
            <p:cNvSpPr/>
            <p:nvPr/>
          </p:nvSpPr>
          <p:spPr>
            <a:xfrm>
              <a:off x="788712" y="2952471"/>
              <a:ext cx="306724" cy="384585"/>
            </a:xfrm>
            <a:prstGeom prst="star4">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grpSp>
      <p:grpSp>
        <p:nvGrpSpPr>
          <p:cNvPr id="17" name="Group 16"/>
          <p:cNvGrpSpPr/>
          <p:nvPr/>
        </p:nvGrpSpPr>
        <p:grpSpPr>
          <a:xfrm>
            <a:off x="788711" y="4244872"/>
            <a:ext cx="9474018" cy="661207"/>
            <a:chOff x="788711" y="4451305"/>
            <a:chExt cx="9474018" cy="661207"/>
          </a:xfrm>
        </p:grpSpPr>
        <p:sp>
          <p:nvSpPr>
            <p:cNvPr id="5" name="Content Placeholder 2">
              <a:extLst>
                <a:ext uri="{FF2B5EF4-FFF2-40B4-BE49-F238E27FC236}">
                  <a16:creationId xmlns:a16="http://schemas.microsoft.com/office/drawing/2014/main" id="{0137B78B-F9D7-4336-B048-907FF28523E9}"/>
                </a:ext>
              </a:extLst>
            </p:cNvPr>
            <p:cNvSpPr txBox="1">
              <a:spLocks/>
            </p:cNvSpPr>
            <p:nvPr/>
          </p:nvSpPr>
          <p:spPr>
            <a:xfrm>
              <a:off x="1311209" y="4451305"/>
              <a:ext cx="8951520" cy="661207"/>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altLang="vi-VN" sz="2800" dirty="0" err="1">
                  <a:latin typeface="Times New Roman" panose="02020603050405020304" pitchFamily="18" charset="0"/>
                  <a:cs typeface="Times New Roman" panose="02020603050405020304" pitchFamily="18" charset="0"/>
                </a:rPr>
                <a:t>Chuẩn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bị</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bài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sau</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Luyện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tập</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về</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từ</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đồng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nghĩa</a:t>
              </a:r>
              <a:endParaRPr lang="en-US" altLang="vi-VN" sz="2800" dirty="0">
                <a:latin typeface="Times New Roman" panose="02020603050405020304" pitchFamily="18" charset="0"/>
                <a:cs typeface="Times New Roman" panose="02020603050405020304" pitchFamily="18" charset="0"/>
              </a:endParaRPr>
            </a:p>
          </p:txBody>
        </p:sp>
        <p:sp>
          <p:nvSpPr>
            <p:cNvPr id="10" name="Star: 4 Points 7">
              <a:extLst>
                <a:ext uri="{FF2B5EF4-FFF2-40B4-BE49-F238E27FC236}">
                  <a16:creationId xmlns:a16="http://schemas.microsoft.com/office/drawing/2014/main" id="{1E730987-582F-4170-ACCC-8A6D12EA88A8}"/>
                </a:ext>
              </a:extLst>
            </p:cNvPr>
            <p:cNvSpPr/>
            <p:nvPr/>
          </p:nvSpPr>
          <p:spPr>
            <a:xfrm>
              <a:off x="788711" y="4682016"/>
              <a:ext cx="344661" cy="384585"/>
            </a:xfrm>
            <a:prstGeom prst="star4">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2800"/>
            </a:p>
          </p:txBody>
        </p:sp>
      </p:grpSp>
      <p:grpSp>
        <p:nvGrpSpPr>
          <p:cNvPr id="15" name="Group 14"/>
          <p:cNvGrpSpPr/>
          <p:nvPr/>
        </p:nvGrpSpPr>
        <p:grpSpPr>
          <a:xfrm>
            <a:off x="788711" y="1585834"/>
            <a:ext cx="9474018" cy="738664"/>
            <a:chOff x="788711" y="1585834"/>
            <a:chExt cx="9474018" cy="738664"/>
          </a:xfrm>
        </p:grpSpPr>
        <p:sp>
          <p:nvSpPr>
            <p:cNvPr id="13" name="Content Placeholder 2">
              <a:extLst>
                <a:ext uri="{FF2B5EF4-FFF2-40B4-BE49-F238E27FC236}">
                  <a16:creationId xmlns:a16="http://schemas.microsoft.com/office/drawing/2014/main" id="{0137B78B-F9D7-4336-B048-907FF28523E9}"/>
                </a:ext>
              </a:extLst>
            </p:cNvPr>
            <p:cNvSpPr txBox="1">
              <a:spLocks/>
            </p:cNvSpPr>
            <p:nvPr/>
          </p:nvSpPr>
          <p:spPr>
            <a:xfrm>
              <a:off x="1311209" y="1585834"/>
              <a:ext cx="8951520" cy="738664"/>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altLang="vi-VN" sz="2800" dirty="0" err="1">
                  <a:latin typeface="Times New Roman" panose="02020603050405020304" pitchFamily="18" charset="0"/>
                  <a:cs typeface="Times New Roman" panose="02020603050405020304" pitchFamily="18" charset="0"/>
                </a:rPr>
                <a:t>Đọc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thuộc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với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các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câu</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thành</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ngữ</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tục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ngữ</a:t>
              </a:r>
              <a:r>
                <a:rPr lang="en-US" altLang="vi-VN" sz="2800" dirty="0">
                  <a:latin typeface="Times New Roman" panose="02020603050405020304" pitchFamily="18" charset="0"/>
                  <a:cs typeface="Times New Roman" panose="02020603050405020304" pitchFamily="18" charset="0"/>
                </a:rPr>
                <a:t> ở BT2.</a:t>
              </a:r>
            </a:p>
          </p:txBody>
        </p:sp>
        <p:sp>
          <p:nvSpPr>
            <p:cNvPr id="14" name="Star: 4 Points 7">
              <a:extLst>
                <a:ext uri="{FF2B5EF4-FFF2-40B4-BE49-F238E27FC236}">
                  <a16:creationId xmlns:a16="http://schemas.microsoft.com/office/drawing/2014/main" id="{1E730987-582F-4170-ACCC-8A6D12EA88A8}"/>
                </a:ext>
              </a:extLst>
            </p:cNvPr>
            <p:cNvSpPr/>
            <p:nvPr/>
          </p:nvSpPr>
          <p:spPr>
            <a:xfrm>
              <a:off x="788711" y="1816545"/>
              <a:ext cx="344661" cy="384585"/>
            </a:xfrm>
            <a:prstGeom prst="star4">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2800"/>
            </a:p>
          </p:txBody>
        </p:sp>
      </p:grpSp>
      <p:pic>
        <p:nvPicPr>
          <p:cNvPr id="18" name="Picture 6" descr="Bye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2450">
            <a:off x="10314637" y="3880744"/>
            <a:ext cx="1199714" cy="119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Lemon free stic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4143" y="4349504"/>
            <a:ext cx="2154113" cy="2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24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par>
                                <p:cTn id="20" presetID="16" presetClass="entr" presetSubtype="2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15362" name="Text Box 4"/>
          <p:cNvSpPr txBox="1">
            <a:spLocks noChangeArrowheads="1"/>
          </p:cNvSpPr>
          <p:nvPr/>
        </p:nvSpPr>
        <p:spPr bwMode="auto">
          <a:xfrm>
            <a:off x="1280886" y="560103"/>
            <a:ext cx="91440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latin typeface="Times New Roman" panose="02020603050405020304" pitchFamily="18" charset="0"/>
              </a:rPr>
              <a:t>c. </a:t>
            </a:r>
            <a:r>
              <a:rPr lang="en-US" altLang="en-US" b="1" dirty="0" err="1">
                <a:latin typeface="Times New Roman" panose="02020603050405020304" pitchFamily="18" charset="0"/>
              </a:rPr>
              <a:t>Đặt</a:t>
            </a:r>
            <a:r>
              <a:rPr lang="en-US" altLang="en-US" b="1" dirty="0">
                <a:latin typeface="Times New Roman" panose="02020603050405020304" pitchFamily="18" charset="0"/>
              </a:rPr>
              <a:t> </a:t>
            </a:r>
            <a:r>
              <a:rPr lang="en-US" altLang="en-US" b="1" dirty="0" err="1">
                <a:latin typeface="Times New Roman" panose="02020603050405020304" pitchFamily="18" charset="0"/>
              </a:rPr>
              <a:t>câu</a:t>
            </a:r>
            <a:r>
              <a:rPr lang="en-US" altLang="en-US" b="1" dirty="0">
                <a:latin typeface="Times New Roman" panose="02020603050405020304" pitchFamily="18" charset="0"/>
              </a:rPr>
              <a:t> </a:t>
            </a:r>
            <a:r>
              <a:rPr lang="en-US" altLang="en-US" b="1" dirty="0" err="1">
                <a:latin typeface="Times New Roman" panose="02020603050405020304" pitchFamily="18" charset="0"/>
              </a:rPr>
              <a:t>với</a:t>
            </a:r>
            <a:r>
              <a:rPr lang="en-US" altLang="en-US" b="1" dirty="0">
                <a:latin typeface="Times New Roman" panose="02020603050405020304" pitchFamily="18" charset="0"/>
              </a:rPr>
              <a:t> </a:t>
            </a:r>
            <a:r>
              <a:rPr lang="en-US" altLang="en-US" b="1" dirty="0" err="1">
                <a:latin typeface="Times New Roman" panose="02020603050405020304" pitchFamily="18" charset="0"/>
              </a:rPr>
              <a:t>một</a:t>
            </a:r>
            <a:r>
              <a:rPr lang="en-US" altLang="en-US" b="1" dirty="0">
                <a:latin typeface="Times New Roman" panose="02020603050405020304" pitchFamily="18" charset="0"/>
              </a:rPr>
              <a:t> </a:t>
            </a:r>
            <a:r>
              <a:rPr lang="en-US" altLang="en-US" b="1" dirty="0" err="1">
                <a:latin typeface="Times New Roman" panose="02020603050405020304" pitchFamily="18" charset="0"/>
              </a:rPr>
              <a:t>trong</a:t>
            </a:r>
            <a:r>
              <a:rPr lang="en-US" altLang="en-US" b="1" dirty="0">
                <a:latin typeface="Times New Roman" panose="02020603050405020304" pitchFamily="18" charset="0"/>
              </a:rPr>
              <a:t> </a:t>
            </a:r>
            <a:r>
              <a:rPr lang="en-US" altLang="en-US" b="1" dirty="0" err="1">
                <a:latin typeface="Times New Roman" panose="02020603050405020304" pitchFamily="18" charset="0"/>
              </a:rPr>
              <a:t>những</a:t>
            </a:r>
            <a:r>
              <a:rPr lang="en-US" altLang="en-US" b="1" dirty="0">
                <a:latin typeface="Times New Roman" panose="02020603050405020304" pitchFamily="18" charset="0"/>
              </a:rPr>
              <a:t> </a:t>
            </a:r>
            <a:r>
              <a:rPr lang="en-US" altLang="en-US" b="1" dirty="0" err="1">
                <a:latin typeface="Times New Roman" panose="02020603050405020304" pitchFamily="18" charset="0"/>
              </a:rPr>
              <a:t>từ</a:t>
            </a:r>
            <a:r>
              <a:rPr lang="en-US" altLang="en-US" b="1" dirty="0">
                <a:latin typeface="Times New Roman" panose="02020603050405020304" pitchFamily="18" charset="0"/>
              </a:rPr>
              <a:t> </a:t>
            </a:r>
            <a:r>
              <a:rPr lang="en-US" altLang="en-US" b="1" dirty="0" err="1">
                <a:latin typeface="Times New Roman" panose="02020603050405020304" pitchFamily="18" charset="0"/>
              </a:rPr>
              <a:t>vừa</a:t>
            </a:r>
            <a:r>
              <a:rPr lang="en-US" altLang="en-US" b="1" dirty="0">
                <a:latin typeface="Times New Roman" panose="02020603050405020304" pitchFamily="18" charset="0"/>
              </a:rPr>
              <a:t> </a:t>
            </a:r>
            <a:r>
              <a:rPr lang="en-US" altLang="en-US" b="1" dirty="0" err="1">
                <a:latin typeface="Times New Roman" panose="02020603050405020304" pitchFamily="18" charset="0"/>
              </a:rPr>
              <a:t>tìm</a:t>
            </a:r>
            <a:r>
              <a:rPr lang="en-US" altLang="en-US" b="1" dirty="0">
                <a:latin typeface="Times New Roman" panose="02020603050405020304" pitchFamily="18" charset="0"/>
              </a:rPr>
              <a:t> </a:t>
            </a:r>
            <a:r>
              <a:rPr lang="en-US" altLang="en-US" b="1" dirty="0" err="1">
                <a:latin typeface="Times New Roman" panose="02020603050405020304" pitchFamily="18" charset="0"/>
              </a:rPr>
              <a:t>được</a:t>
            </a:r>
            <a:r>
              <a:rPr lang="en-US" altLang="en-US" b="1" dirty="0">
                <a:latin typeface="Times New Roman" panose="02020603050405020304" pitchFamily="18" charset="0"/>
              </a:rPr>
              <a:t>:</a:t>
            </a:r>
          </a:p>
        </p:txBody>
      </p:sp>
      <p:sp>
        <p:nvSpPr>
          <p:cNvPr id="18" name="Text Box 4"/>
          <p:cNvSpPr txBox="1">
            <a:spLocks noChangeArrowheads="1"/>
          </p:cNvSpPr>
          <p:nvPr/>
        </p:nvSpPr>
        <p:spPr bwMode="auto">
          <a:xfrm>
            <a:off x="762000" y="1726281"/>
            <a:ext cx="901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Tôi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anh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ấy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đồng</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hương</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của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nhau</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
        <p:nvSpPr>
          <p:cNvPr id="15368" name="Text Box 8"/>
          <p:cNvSpPr txBox="1">
            <a:spLocks noChangeArrowheads="1"/>
          </p:cNvSpPr>
          <p:nvPr/>
        </p:nvSpPr>
        <p:spPr bwMode="auto">
          <a:xfrm>
            <a:off x="762000" y="3391972"/>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Cả</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lớp</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đồng</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thanh</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hát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một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bài</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
        <p:nvSpPr>
          <p:cNvPr id="15369" name="Text Box 9"/>
          <p:cNvSpPr txBox="1">
            <a:spLocks noChangeArrowheads="1"/>
          </p:cNvSpPr>
          <p:nvPr/>
        </p:nvSpPr>
        <p:spPr bwMode="auto">
          <a:xfrm>
            <a:off x="762000" y="2496622"/>
            <a:ext cx="108603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Các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học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sinh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trường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em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mặc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đồng</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phục</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đẹp</a:t>
            </a:r>
            <a:r>
              <a:rPr lang="en-US" altLang="en-US" sz="2800" dirty="0">
                <a:solidFill>
                  <a:srgbClr val="0000FF"/>
                </a:solidFill>
                <a:latin typeface="Times New Roman" panose="02020603050405020304" pitchFamily="18" charset="0"/>
                <a:cs typeface="Times New Roman" panose="02020603050405020304" pitchFamily="18" charset="0"/>
              </a:rPr>
              <a:t>.</a:t>
            </a:r>
          </a:p>
        </p:txBody>
      </p:sp>
      <p:pic>
        <p:nvPicPr>
          <p:cNvPr id="15367" name="Picture 18" descr="Confusion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6086" y="101374"/>
            <a:ext cx="1055914" cy="105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a:spLocks noChangeArrowheads="1"/>
          </p:cNvSpPr>
          <p:nvPr/>
        </p:nvSpPr>
        <p:spPr bwMode="auto">
          <a:xfrm>
            <a:off x="762000" y="4243966"/>
            <a:ext cx="1143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Người</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dân</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Việt</a:t>
            </a:r>
            <a:r>
              <a:rPr lang="en-US" altLang="zh-CN" sz="2800" dirty="0">
                <a:solidFill>
                  <a:srgbClr val="0000FF"/>
                </a:solidFill>
                <a:latin typeface="Times New Roman" panose="02020603050405020304" pitchFamily="18" charset="0"/>
              </a:rPr>
              <a:t> Nam </a:t>
            </a:r>
            <a:r>
              <a:rPr lang="en-US" altLang="zh-CN" sz="2800" dirty="0" err="1">
                <a:solidFill>
                  <a:srgbClr val="0000FF"/>
                </a:solidFill>
                <a:latin typeface="Times New Roman" panose="02020603050405020304" pitchFamily="18" charset="0"/>
              </a:rPr>
              <a:t>quyết</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tâm</a:t>
            </a:r>
            <a:r>
              <a:rPr lang="en-US" altLang="zh-CN" sz="2800" dirty="0">
                <a:solidFill>
                  <a:srgbClr val="0000FF"/>
                </a:solidFill>
                <a:latin typeface="Times New Roman" panose="02020603050405020304" pitchFamily="18" charset="0"/>
              </a:rPr>
              <a:t> </a:t>
            </a:r>
            <a:r>
              <a:rPr lang="en-US" altLang="zh-CN" sz="2800" dirty="0" err="1">
                <a:solidFill>
                  <a:srgbClr val="C00000"/>
                </a:solidFill>
                <a:latin typeface="Times New Roman" panose="02020603050405020304" pitchFamily="18" charset="0"/>
              </a:rPr>
              <a:t>đồng</a:t>
            </a:r>
            <a:r>
              <a:rPr lang="en-US" altLang="zh-CN" sz="2800" dirty="0">
                <a:solidFill>
                  <a:srgbClr val="C00000"/>
                </a:solidFill>
                <a:latin typeface="Times New Roman" panose="02020603050405020304" pitchFamily="18" charset="0"/>
              </a:rPr>
              <a:t> </a:t>
            </a:r>
            <a:r>
              <a:rPr lang="en-US" altLang="zh-CN" sz="2800" dirty="0" err="1">
                <a:solidFill>
                  <a:srgbClr val="C00000"/>
                </a:solidFill>
                <a:latin typeface="Times New Roman" panose="02020603050405020304" pitchFamily="18" charset="0"/>
              </a:rPr>
              <a:t>lòng</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đẩy</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lùi</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dịch</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bệnh</a:t>
            </a:r>
            <a:r>
              <a:rPr lang="en-US" altLang="zh-CN" sz="2800" dirty="0">
                <a:solidFill>
                  <a:srgbClr val="0000FF"/>
                </a:solidFill>
                <a:latin typeface="Times New Roman" panose="02020603050405020304" pitchFamily="18" charset="0"/>
              </a:rPr>
              <a:t> Covid-19. </a:t>
            </a:r>
            <a:endParaRPr lang="en-US" altLang="zh-CN" sz="2800" dirty="0">
              <a:solidFill>
                <a:srgbClr val="00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0460901" y="852484"/>
            <a:ext cx="675185" cy="553998"/>
          </a:xfrm>
          <a:prstGeom prst="rect">
            <a:avLst/>
          </a:prstGeom>
          <a:solidFill>
            <a:schemeClr val="accent2"/>
          </a:solidFill>
        </p:spPr>
        <p:txBody>
          <a:bodyPr wrap="none">
            <a:spAutoFit/>
          </a:bodyPr>
          <a:lstStyle/>
          <a:p>
            <a:pPr algn="just">
              <a:spcBef>
                <a:spcPct val="50000"/>
              </a:spcBef>
            </a:pPr>
            <a:r>
              <a:rPr lang="en-US" altLang="zh-CN" sz="3000" b="1" dirty="0" err="1">
                <a:solidFill>
                  <a:srgbClr val="C00000"/>
                </a:solidFill>
                <a:latin typeface="Times New Roman" panose="02020603050405020304" pitchFamily="18" charset="0"/>
              </a:rPr>
              <a:t>Vở</a:t>
            </a:r>
            <a:endParaRPr lang="en-US" altLang="zh-CN" sz="3000" b="1"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279656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368" grpId="0"/>
      <p:bldP spid="15369"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349417" y="2168640"/>
            <a:ext cx="7896265" cy="1754326"/>
          </a:xfrm>
          <a:prstGeom prst="rect">
            <a:avLst/>
          </a:prstGeom>
          <a:noFill/>
        </p:spPr>
        <p:txBody>
          <a:bodyPr wrap="none" lIns="91440" tIns="45720" rIns="91440" bIns="45720">
            <a:spAutoFit/>
            <a:scene3d>
              <a:camera prst="isometricOffAxis1Right"/>
              <a:lightRig rig="threePt" dir="t"/>
            </a:scene3d>
          </a:bodyPr>
          <a:lstStyle/>
          <a:p>
            <a:pPr algn="ctr"/>
            <a:r>
              <a:rPr lang="en-US" sz="5400" b="1" dirty="0">
                <a:ln w="22225">
                  <a:solidFill>
                    <a:schemeClr val="accent2"/>
                  </a:solidFill>
                  <a:prstDash val="solid"/>
                </a:ln>
                <a:solidFill>
                  <a:schemeClr val="accent2">
                    <a:lumMod val="40000"/>
                    <a:lumOff val="60000"/>
                  </a:schemeClr>
                </a:solidFill>
              </a:rPr>
              <a:t>LUYỆN TỪ VÀ CÂU</a:t>
            </a:r>
          </a:p>
          <a:p>
            <a:pPr algn="ctr"/>
            <a:r>
              <a:rPr lang="en-US" sz="5400" b="1" dirty="0" err="1">
                <a:ln w="22225">
                  <a:solidFill>
                    <a:schemeClr val="accent2"/>
                  </a:solidFill>
                  <a:prstDash val="solid"/>
                </a:ln>
                <a:solidFill>
                  <a:schemeClr val="accent2">
                    <a:lumMod val="40000"/>
                    <a:lumOff val="60000"/>
                  </a:schemeClr>
                </a:solidFill>
              </a:rPr>
              <a:t>Mở</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rộng</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vốn</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từ</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Nhân</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dân</a:t>
            </a:r>
            <a:endParaRPr lang="en-U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2225649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1DB3DB8F-99C7-4953-9924-1B89476E5059}"/>
              </a:ext>
            </a:extLst>
          </p:cNvPr>
          <p:cNvPicPr>
            <a:picLocks noChangeAspect="1"/>
          </p:cNvPicPr>
          <p:nvPr/>
        </p:nvPicPr>
        <p:blipFill>
          <a:blip r:embed="rId3"/>
          <a:stretch>
            <a:fillRect/>
          </a:stretch>
        </p:blipFill>
        <p:spPr>
          <a:xfrm>
            <a:off x="-26237" y="0"/>
            <a:ext cx="12192000" cy="6858000"/>
          </a:xfrm>
          <a:prstGeom prst="rect">
            <a:avLst/>
          </a:prstGeom>
        </p:spPr>
      </p:pic>
      <p:graphicFrame>
        <p:nvGraphicFramePr>
          <p:cNvPr id="12" name="Group 111"/>
          <p:cNvGraphicFramePr>
            <a:graphicFrameLocks noGrp="1"/>
          </p:cNvGraphicFramePr>
          <p:nvPr/>
        </p:nvGraphicFramePr>
        <p:xfrm>
          <a:off x="214143" y="432166"/>
          <a:ext cx="7826771" cy="4635050"/>
        </p:xfrm>
        <a:graphic>
          <a:graphicData uri="http://schemas.openxmlformats.org/drawingml/2006/table">
            <a:tbl>
              <a:tblPr/>
              <a:tblGrid>
                <a:gridCol w="2325856">
                  <a:extLst>
                    <a:ext uri="{9D8B030D-6E8A-4147-A177-3AD203B41FA5}">
                      <a16:colId xmlns:a16="http://schemas.microsoft.com/office/drawing/2014/main" val="20000"/>
                    </a:ext>
                  </a:extLst>
                </a:gridCol>
                <a:gridCol w="5500915">
                  <a:extLst>
                    <a:ext uri="{9D8B030D-6E8A-4147-A177-3AD203B41FA5}">
                      <a16:colId xmlns:a16="http://schemas.microsoft.com/office/drawing/2014/main" val="20001"/>
                    </a:ext>
                  </a:extLst>
                </a:gridCol>
              </a:tblGrid>
              <a:tr h="66412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2600" b="1" i="0" u="none" strike="noStrike" cap="none" normalizeH="0" baseline="0" dirty="0" err="1">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Nhóm</a:t>
                      </a:r>
                      <a:r>
                        <a:rPr kumimoji="0" lang="en-US" altLang="ko-KR" sz="2600" b="1" i="0" u="none" strike="noStrike" cap="none" normalizeH="0" baseline="0" dirty="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ko-KR" sz="2600" b="1" i="0" u="none" strike="noStrike" cap="none" normalizeH="0" baseline="0" dirty="0" err="1">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từ</a:t>
                      </a:r>
                      <a:endParaRPr kumimoji="0" lang="en-US" altLang="ko-KR" sz="2600" b="1" i="0" u="none" strike="noStrike" cap="none" normalizeH="0" baseline="0" dirty="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2600" b="1" i="0" u="none" strike="noStrike" cap="none" normalizeH="0" baseline="0" dirty="0" err="1">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Từ</a:t>
                      </a:r>
                      <a:r>
                        <a:rPr kumimoji="0" lang="en-US" altLang="ko-KR" sz="2600" b="1" i="0" u="none" strike="noStrike" cap="none" normalizeH="0" baseline="0" dirty="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ko-KR" sz="2600" b="1" i="0" u="none" strike="noStrike" cap="none" normalizeH="0" baseline="0" dirty="0" err="1">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ngữ</a:t>
                      </a:r>
                      <a:endParaRPr kumimoji="0" lang="en-US" altLang="ko-KR" sz="2600" b="1" i="0" u="none" strike="noStrike" cap="none" normalizeH="0" baseline="0" dirty="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0179">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4121">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8208">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4121">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0179">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64121">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3" name="Text Box 15"/>
          <p:cNvSpPr txBox="1">
            <a:spLocks noChangeArrowheads="1"/>
          </p:cNvSpPr>
          <p:nvPr/>
        </p:nvSpPr>
        <p:spPr bwMode="auto">
          <a:xfrm>
            <a:off x="235573" y="1171064"/>
            <a:ext cx="2249488"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a:solidFill>
                  <a:srgbClr val="FF0000"/>
                </a:solidFill>
                <a:latin typeface="Times New Roman" panose="02020603050405020304" pitchFamily="18" charset="0"/>
              </a:rPr>
              <a:t>a) </a:t>
            </a:r>
            <a:r>
              <a:rPr lang="en-US" altLang="en-US" sz="2600" b="1" dirty="0" err="1">
                <a:solidFill>
                  <a:srgbClr val="FF0000"/>
                </a:solidFill>
                <a:latin typeface="Times New Roman" panose="02020603050405020304" pitchFamily="18" charset="0"/>
              </a:rPr>
              <a:t>Công</a:t>
            </a:r>
            <a:r>
              <a:rPr lang="en-US" altLang="en-US" sz="2600" b="1" dirty="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nhân</a:t>
            </a:r>
            <a:endParaRPr lang="en-US" altLang="en-US" sz="2600" b="1" dirty="0">
              <a:solidFill>
                <a:srgbClr val="FF0000"/>
              </a:solidFill>
              <a:latin typeface="Times New Roman" panose="02020603050405020304" pitchFamily="18" charset="0"/>
            </a:endParaRPr>
          </a:p>
        </p:txBody>
      </p:sp>
      <p:sp>
        <p:nvSpPr>
          <p:cNvPr id="16" name="Text Box 16"/>
          <p:cNvSpPr txBox="1">
            <a:spLocks noChangeArrowheads="1"/>
          </p:cNvSpPr>
          <p:nvPr/>
        </p:nvSpPr>
        <p:spPr bwMode="auto">
          <a:xfrm>
            <a:off x="119856" y="1849727"/>
            <a:ext cx="2133600"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a:solidFill>
                  <a:srgbClr val="FF0000"/>
                </a:solidFill>
                <a:latin typeface="Times New Roman" panose="02020603050405020304" pitchFamily="18" charset="0"/>
              </a:rPr>
              <a:t> b) </a:t>
            </a:r>
            <a:r>
              <a:rPr lang="en-US" altLang="en-US" sz="2600" b="1" dirty="0" err="1">
                <a:solidFill>
                  <a:srgbClr val="FF0000"/>
                </a:solidFill>
                <a:latin typeface="Times New Roman" panose="02020603050405020304" pitchFamily="18" charset="0"/>
              </a:rPr>
              <a:t>Nông</a:t>
            </a:r>
            <a:r>
              <a:rPr lang="en-US" altLang="en-US" sz="2600" b="1" dirty="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dân</a:t>
            </a:r>
            <a:endParaRPr lang="en-US" altLang="en-US" sz="2600" b="1" dirty="0">
              <a:solidFill>
                <a:srgbClr val="FF0000"/>
              </a:solidFill>
              <a:latin typeface="Times New Roman" panose="02020603050405020304" pitchFamily="18" charset="0"/>
            </a:endParaRPr>
          </a:p>
        </p:txBody>
      </p:sp>
      <p:sp>
        <p:nvSpPr>
          <p:cNvPr id="17" name="Text Box 17"/>
          <p:cNvSpPr txBox="1">
            <a:spLocks noChangeArrowheads="1"/>
          </p:cNvSpPr>
          <p:nvPr/>
        </p:nvSpPr>
        <p:spPr bwMode="auto">
          <a:xfrm>
            <a:off x="210286" y="2482045"/>
            <a:ext cx="2565910"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a:solidFill>
                  <a:srgbClr val="FF0000"/>
                </a:solidFill>
                <a:latin typeface="Times New Roman" panose="02020603050405020304" pitchFamily="18" charset="0"/>
              </a:rPr>
              <a:t>c) </a:t>
            </a:r>
            <a:r>
              <a:rPr lang="en-US" altLang="en-US" sz="2600" b="1" dirty="0" err="1">
                <a:solidFill>
                  <a:srgbClr val="FF0000"/>
                </a:solidFill>
                <a:latin typeface="Times New Roman" panose="02020603050405020304" pitchFamily="18" charset="0"/>
              </a:rPr>
              <a:t>Doanh</a:t>
            </a:r>
            <a:r>
              <a:rPr lang="en-US" altLang="en-US" sz="2600" b="1" dirty="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nhân</a:t>
            </a:r>
            <a:endParaRPr lang="en-US" altLang="en-US" sz="2600" b="1" dirty="0">
              <a:solidFill>
                <a:srgbClr val="FF0000"/>
              </a:solidFill>
              <a:latin typeface="Times New Roman" panose="02020603050405020304" pitchFamily="18" charset="0"/>
            </a:endParaRPr>
          </a:p>
        </p:txBody>
      </p:sp>
      <p:sp>
        <p:nvSpPr>
          <p:cNvPr id="18" name="Text Box 16"/>
          <p:cNvSpPr txBox="1">
            <a:spLocks noChangeArrowheads="1"/>
          </p:cNvSpPr>
          <p:nvPr/>
        </p:nvSpPr>
        <p:spPr bwMode="auto">
          <a:xfrm>
            <a:off x="210286" y="3160708"/>
            <a:ext cx="2207588"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a:solidFill>
                  <a:srgbClr val="FF0000"/>
                </a:solidFill>
                <a:latin typeface="Times New Roman" panose="02020603050405020304" pitchFamily="18" charset="0"/>
              </a:rPr>
              <a:t>d) </a:t>
            </a:r>
            <a:r>
              <a:rPr lang="en-US" altLang="en-US" sz="2600" b="1" dirty="0" err="1">
                <a:solidFill>
                  <a:srgbClr val="FF0000"/>
                </a:solidFill>
                <a:latin typeface="Times New Roman" panose="02020603050405020304" pitchFamily="18" charset="0"/>
              </a:rPr>
              <a:t>Quân</a:t>
            </a:r>
            <a:r>
              <a:rPr lang="en-US" altLang="en-US" sz="2600" b="1" dirty="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nhân</a:t>
            </a:r>
            <a:endParaRPr lang="en-US" altLang="en-US" sz="2600" b="1" dirty="0">
              <a:solidFill>
                <a:srgbClr val="FF0000"/>
              </a:solidFill>
              <a:latin typeface="Times New Roman" panose="02020603050405020304" pitchFamily="18" charset="0"/>
            </a:endParaRPr>
          </a:p>
        </p:txBody>
      </p:sp>
      <p:sp>
        <p:nvSpPr>
          <p:cNvPr id="19" name="Text Box 16"/>
          <p:cNvSpPr txBox="1">
            <a:spLocks noChangeArrowheads="1"/>
          </p:cNvSpPr>
          <p:nvPr/>
        </p:nvSpPr>
        <p:spPr bwMode="auto">
          <a:xfrm>
            <a:off x="235573" y="3833157"/>
            <a:ext cx="1774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a:solidFill>
                  <a:srgbClr val="FF0000"/>
                </a:solidFill>
                <a:latin typeface="Times New Roman" panose="02020603050405020304" pitchFamily="18" charset="0"/>
              </a:rPr>
              <a:t>e) </a:t>
            </a:r>
            <a:r>
              <a:rPr lang="en-US" altLang="en-US" sz="2600" b="1" dirty="0" err="1">
                <a:solidFill>
                  <a:srgbClr val="FF0000"/>
                </a:solidFill>
                <a:latin typeface="Times New Roman" panose="02020603050405020304" pitchFamily="18" charset="0"/>
              </a:rPr>
              <a:t>Trí</a:t>
            </a:r>
            <a:r>
              <a:rPr lang="en-US" altLang="en-US" sz="2600" b="1" dirty="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thức</a:t>
            </a:r>
            <a:endParaRPr lang="en-US" altLang="en-US" sz="2600" b="1" dirty="0">
              <a:solidFill>
                <a:srgbClr val="FF0000"/>
              </a:solidFill>
              <a:latin typeface="Times New Roman" panose="02020603050405020304" pitchFamily="18" charset="0"/>
            </a:endParaRPr>
          </a:p>
        </p:txBody>
      </p:sp>
      <p:sp>
        <p:nvSpPr>
          <p:cNvPr id="20" name="Text Box 16"/>
          <p:cNvSpPr txBox="1">
            <a:spLocks noChangeArrowheads="1"/>
          </p:cNvSpPr>
          <p:nvPr/>
        </p:nvSpPr>
        <p:spPr bwMode="auto">
          <a:xfrm>
            <a:off x="235573" y="4496718"/>
            <a:ext cx="1956876"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a:solidFill>
                  <a:srgbClr val="FF0000"/>
                </a:solidFill>
                <a:latin typeface="Times New Roman" panose="02020603050405020304" pitchFamily="18" charset="0"/>
              </a:rPr>
              <a:t>d) </a:t>
            </a:r>
            <a:r>
              <a:rPr lang="en-US" altLang="en-US" sz="2600" b="1" dirty="0" err="1">
                <a:solidFill>
                  <a:srgbClr val="FF0000"/>
                </a:solidFill>
                <a:latin typeface="Times New Roman" panose="02020603050405020304" pitchFamily="18" charset="0"/>
              </a:rPr>
              <a:t>Học</a:t>
            </a:r>
            <a:r>
              <a:rPr lang="en-US" altLang="en-US" sz="2600" b="1" dirty="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sinh</a:t>
            </a:r>
            <a:endParaRPr lang="en-US" altLang="en-US" sz="2600" b="1" dirty="0">
              <a:solidFill>
                <a:srgbClr val="FF0000"/>
              </a:solidFill>
              <a:latin typeface="Times New Roman" panose="02020603050405020304" pitchFamily="18" charset="0"/>
            </a:endParaRPr>
          </a:p>
        </p:txBody>
      </p:sp>
      <p:sp>
        <p:nvSpPr>
          <p:cNvPr id="2" name="TextBox 1"/>
          <p:cNvSpPr txBox="1"/>
          <p:nvPr/>
        </p:nvSpPr>
        <p:spPr>
          <a:xfrm>
            <a:off x="8233913" y="2330933"/>
            <a:ext cx="1198109" cy="477838"/>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cày</a:t>
            </a:r>
          </a:p>
        </p:txBody>
      </p:sp>
      <p:sp>
        <p:nvSpPr>
          <p:cNvPr id="33" name="TextBox 32"/>
          <p:cNvSpPr txBox="1"/>
          <p:nvPr/>
        </p:nvSpPr>
        <p:spPr>
          <a:xfrm>
            <a:off x="10087433" y="525488"/>
            <a:ext cx="1055688"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đại úy</a:t>
            </a:r>
          </a:p>
        </p:txBody>
      </p:sp>
      <p:sp>
        <p:nvSpPr>
          <p:cNvPr id="34" name="TextBox 33"/>
          <p:cNvSpPr txBox="1"/>
          <p:nvPr/>
        </p:nvSpPr>
        <p:spPr>
          <a:xfrm>
            <a:off x="8251375" y="1114451"/>
            <a:ext cx="1516744"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trung sĩ</a:t>
            </a:r>
          </a:p>
        </p:txBody>
      </p:sp>
      <p:sp>
        <p:nvSpPr>
          <p:cNvPr id="35" name="TextBox 34"/>
          <p:cNvSpPr txBox="1"/>
          <p:nvPr/>
        </p:nvSpPr>
        <p:spPr>
          <a:xfrm>
            <a:off x="10087433" y="1151303"/>
            <a:ext cx="1494972"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điện</a:t>
            </a:r>
          </a:p>
        </p:txBody>
      </p:sp>
      <p:sp>
        <p:nvSpPr>
          <p:cNvPr id="36" name="TextBox 35"/>
          <p:cNvSpPr txBox="1"/>
          <p:nvPr/>
        </p:nvSpPr>
        <p:spPr>
          <a:xfrm>
            <a:off x="8233913" y="1743332"/>
            <a:ext cx="1679348"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cơ khí</a:t>
            </a:r>
          </a:p>
        </p:txBody>
      </p:sp>
      <p:sp>
        <p:nvSpPr>
          <p:cNvPr id="37" name="TextBox 36"/>
          <p:cNvSpPr txBox="1"/>
          <p:nvPr/>
        </p:nvSpPr>
        <p:spPr>
          <a:xfrm>
            <a:off x="10087433" y="1735496"/>
            <a:ext cx="1185863"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thợ</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cấy</a:t>
            </a:r>
            <a:endParaRPr lang="en-US" altLang="en-US" sz="2500" b="1"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8251375" y="538188"/>
            <a:ext cx="1516744" cy="476250"/>
          </a:xfrm>
          <a:prstGeom prst="rect">
            <a:avLst/>
          </a:prstGeom>
          <a:solidFill>
            <a:schemeClr val="accent6">
              <a:lumMod val="40000"/>
              <a:lumOff val="60000"/>
            </a:schemeClr>
          </a:solidFill>
        </p:spPr>
        <p:txBody>
          <a:bodyPr wrap="square">
            <a:spAutoFit/>
          </a:bodyPr>
          <a:lstStyle/>
          <a:p>
            <a:pPr>
              <a:defRPr/>
            </a:pPr>
            <a:r>
              <a:rPr lang="en-US" sz="2500" b="1" dirty="0" err="1">
                <a:latin typeface="Times New Roman" panose="02020603050405020304" pitchFamily="18" charset="0"/>
                <a:cs typeface="Times New Roman" panose="02020603050405020304" pitchFamily="18" charset="0"/>
              </a:rPr>
              <a:t>giáo</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viên</a:t>
            </a:r>
            <a:endParaRPr lang="en-US" sz="2500" b="1"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9613478" y="2314382"/>
            <a:ext cx="2535691"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học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sinh</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tiểu</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học</a:t>
            </a:r>
            <a:endParaRPr lang="en-US" altLang="en-US" sz="2500" b="1"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8210780" y="3006205"/>
            <a:ext cx="2782434"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học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sinh</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trung</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học</a:t>
            </a:r>
            <a:endParaRPr lang="en-US" altLang="en-US" sz="2500" b="1"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11060854" y="3033519"/>
            <a:ext cx="1043101"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bác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sĩ</a:t>
            </a:r>
            <a:endParaRPr lang="en-US" altLang="en-US" sz="2500" b="1" dirty="0">
              <a:latin typeface="Times New Roman" panose="02020603050405020304" pitchFamily="18" charset="0"/>
              <a:cs typeface="Times New Roman" panose="02020603050405020304" pitchFamily="18" charset="0"/>
            </a:endParaRPr>
          </a:p>
        </p:txBody>
      </p:sp>
      <p:sp>
        <p:nvSpPr>
          <p:cNvPr id="42" name="TextBox 41"/>
          <p:cNvSpPr txBox="1"/>
          <p:nvPr/>
        </p:nvSpPr>
        <p:spPr>
          <a:xfrm>
            <a:off x="8255687" y="3659785"/>
            <a:ext cx="934187" cy="477838"/>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kĩ</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sư</a:t>
            </a:r>
            <a:endParaRPr lang="en-US" altLang="en-US" sz="2500" b="1"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9419776" y="3653138"/>
            <a:ext cx="1853520" cy="476250"/>
          </a:xfrm>
          <a:prstGeom prst="rect">
            <a:avLst/>
          </a:prstGeom>
          <a:solidFill>
            <a:schemeClr val="accent6">
              <a:lumMod val="40000"/>
              <a:lumOff val="60000"/>
            </a:schemeClr>
          </a:solidFill>
        </p:spPr>
        <p:txBody>
          <a:bodyPr wrap="square">
            <a:spAutoFit/>
          </a:bodyPr>
          <a:lstStyle/>
          <a:p>
            <a:pPr>
              <a:defRPr/>
            </a:pPr>
            <a:r>
              <a:rPr lang="en-US" sz="2500" b="1" dirty="0" err="1">
                <a:latin typeface="Times New Roman" panose="02020603050405020304" pitchFamily="18" charset="0"/>
                <a:cs typeface="Times New Roman" panose="02020603050405020304" pitchFamily="18" charset="0"/>
              </a:rPr>
              <a:t>tiểu</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thương</a:t>
            </a:r>
            <a:endParaRPr lang="en-US" sz="25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8706307" y="4282418"/>
            <a:ext cx="1451429"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chủ</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tiệm</a:t>
            </a:r>
            <a:endParaRPr lang="en-US" altLang="en-US" sz="25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2570191" y="3829076"/>
            <a:ext cx="1435752" cy="476250"/>
          </a:xfrm>
          <a:prstGeom prst="rect">
            <a:avLst/>
          </a:prstGeom>
          <a:solidFill>
            <a:schemeClr val="accent6">
              <a:lumMod val="40000"/>
              <a:lumOff val="60000"/>
            </a:schemeClr>
          </a:solidFill>
        </p:spPr>
        <p:txBody>
          <a:bodyPr wrap="square">
            <a:spAutoFit/>
          </a:bodyPr>
          <a:lstStyle/>
          <a:p>
            <a:pPr>
              <a:defRPr/>
            </a:pPr>
            <a:r>
              <a:rPr lang="en-US" sz="2500" b="1" dirty="0" err="1">
                <a:latin typeface="Times New Roman" panose="02020603050405020304" pitchFamily="18" charset="0"/>
                <a:cs typeface="Times New Roman" panose="02020603050405020304" pitchFamily="18" charset="0"/>
              </a:rPr>
              <a:t>giáo</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viên</a:t>
            </a:r>
            <a:endParaRPr lang="en-US" sz="25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598058" y="3176888"/>
            <a:ext cx="1039015"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đại úy</a:t>
            </a:r>
          </a:p>
        </p:txBody>
      </p:sp>
      <p:sp>
        <p:nvSpPr>
          <p:cNvPr id="27" name="TextBox 26"/>
          <p:cNvSpPr txBox="1"/>
          <p:nvPr/>
        </p:nvSpPr>
        <p:spPr>
          <a:xfrm>
            <a:off x="3817257" y="3176888"/>
            <a:ext cx="1308952"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trung</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sĩ</a:t>
            </a:r>
            <a:endParaRPr lang="en-US" altLang="en-US" sz="25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2583542" y="1214463"/>
            <a:ext cx="1494972"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điện</a:t>
            </a:r>
          </a:p>
        </p:txBody>
      </p:sp>
      <p:sp>
        <p:nvSpPr>
          <p:cNvPr id="29" name="TextBox 28"/>
          <p:cNvSpPr txBox="1"/>
          <p:nvPr/>
        </p:nvSpPr>
        <p:spPr>
          <a:xfrm>
            <a:off x="4189526" y="1214463"/>
            <a:ext cx="1679348"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cơ khí</a:t>
            </a:r>
          </a:p>
        </p:txBody>
      </p:sp>
      <p:sp>
        <p:nvSpPr>
          <p:cNvPr id="30" name="TextBox 29"/>
          <p:cNvSpPr txBox="1"/>
          <p:nvPr/>
        </p:nvSpPr>
        <p:spPr>
          <a:xfrm>
            <a:off x="2570191" y="1879888"/>
            <a:ext cx="1185863"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thợ</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cấy</a:t>
            </a:r>
            <a:endParaRPr lang="en-US" altLang="en-US" sz="25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3989333" y="1864865"/>
            <a:ext cx="1198109" cy="477838"/>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thợ</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cày</a:t>
            </a:r>
            <a:endParaRPr lang="en-US" altLang="en-US" sz="25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2580595" y="4512898"/>
            <a:ext cx="2535691"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học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sinh</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tiểu</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học</a:t>
            </a:r>
            <a:endParaRPr lang="en-US" altLang="en-US" sz="25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5215730" y="4513380"/>
            <a:ext cx="2782434"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học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sinh</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trung</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học</a:t>
            </a:r>
            <a:endParaRPr lang="en-US" altLang="en-US" sz="25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4193497" y="3829076"/>
            <a:ext cx="1043101"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bác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sĩ</a:t>
            </a:r>
            <a:endParaRPr lang="en-US" altLang="en-US" sz="2500" b="1"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5400140" y="3838713"/>
            <a:ext cx="934187" cy="477838"/>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kĩ</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sư</a:t>
            </a:r>
            <a:endParaRPr lang="en-US" altLang="en-US" sz="2500" b="1"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2637746" y="2528388"/>
            <a:ext cx="1853520" cy="476250"/>
          </a:xfrm>
          <a:prstGeom prst="rect">
            <a:avLst/>
          </a:prstGeom>
          <a:solidFill>
            <a:schemeClr val="accent6">
              <a:lumMod val="40000"/>
              <a:lumOff val="60000"/>
            </a:schemeClr>
          </a:solidFill>
        </p:spPr>
        <p:txBody>
          <a:bodyPr wrap="square">
            <a:spAutoFit/>
          </a:bodyPr>
          <a:lstStyle/>
          <a:p>
            <a:pPr>
              <a:defRPr/>
            </a:pPr>
            <a:r>
              <a:rPr lang="en-US" sz="2500" b="1" dirty="0" err="1">
                <a:latin typeface="Times New Roman" panose="02020603050405020304" pitchFamily="18" charset="0"/>
                <a:cs typeface="Times New Roman" panose="02020603050405020304" pitchFamily="18" charset="0"/>
              </a:rPr>
              <a:t>tiểu</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thương</a:t>
            </a:r>
            <a:endParaRPr lang="en-US" sz="2500" b="1"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4855591" y="2533664"/>
            <a:ext cx="1451429"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chủ</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tiệm</a:t>
            </a:r>
            <a:endParaRPr lang="en-US" altLang="en-US" sz="2500" b="1" dirty="0">
              <a:latin typeface="Times New Roman" panose="02020603050405020304" pitchFamily="18" charset="0"/>
              <a:cs typeface="Times New Roman" panose="02020603050405020304" pitchFamily="18" charset="0"/>
            </a:endParaRPr>
          </a:p>
        </p:txBody>
      </p:sp>
      <p:sp>
        <p:nvSpPr>
          <p:cNvPr id="52" name="Rectangle: Rounded Corners 2"/>
          <p:cNvSpPr/>
          <p:nvPr/>
        </p:nvSpPr>
        <p:spPr>
          <a:xfrm>
            <a:off x="457950" y="5151912"/>
            <a:ext cx="11223625" cy="112712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vi-VN" sz="2800" b="1" dirty="0">
                <a:latin typeface="+mj-lt"/>
              </a:rPr>
              <a:t>Xã hội có nhiều tầng lớp nhân dân thuộc những ngành nghề khác nhau, tầng lớp nào cũng quan trọng và</a:t>
            </a:r>
            <a:r>
              <a:rPr lang="en-US" sz="2800" b="1" dirty="0">
                <a:latin typeface="+mj-lt"/>
              </a:rPr>
              <a:t> </a:t>
            </a:r>
            <a:r>
              <a:rPr lang="en-US" sz="2800" b="1" dirty="0" err="1">
                <a:latin typeface="Times New Roman" panose="02020603050405020304" pitchFamily="18" charset="0"/>
                <a:cs typeface="Times New Roman" panose="02020603050405020304" pitchFamily="18" charset="0"/>
              </a:rPr>
              <a:t>đều</a:t>
            </a:r>
            <a:r>
              <a:rPr lang="vi-VN" sz="2800" b="1" dirty="0">
                <a:latin typeface="+mj-lt"/>
              </a:rPr>
              <a:t> góp phần xây dựng xã hội</a:t>
            </a:r>
            <a:r>
              <a:rPr lang="en-US" sz="2800" b="1" dirty="0">
                <a:latin typeface="+mj-lt"/>
              </a:rPr>
              <a:t>.</a:t>
            </a:r>
            <a:endParaRPr lang="en-US" b="1" dirty="0">
              <a:latin typeface="+mj-lt"/>
            </a:endParaRPr>
          </a:p>
        </p:txBody>
      </p:sp>
    </p:spTree>
    <p:extLst>
      <p:ext uri="{BB962C8B-B14F-4D97-AF65-F5344CB8AC3E}">
        <p14:creationId xmlns:p14="http://schemas.microsoft.com/office/powerpoint/2010/main" val="3959311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5" name="Freeform 11"/>
          <p:cNvSpPr/>
          <p:nvPr/>
        </p:nvSpPr>
        <p:spPr>
          <a:xfrm>
            <a:off x="945483" y="3428873"/>
            <a:ext cx="633122" cy="56930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sz="3000" b="0" i="0" u="none" strike="noStrike" kern="1200" cap="none" spc="0" normalizeH="0" baseline="0" noProof="0">
              <a:ln>
                <a:noFill/>
              </a:ln>
              <a:solidFill>
                <a:schemeClr val="tx1"/>
              </a:solidFill>
              <a:effectLst/>
              <a:uLnTx/>
              <a:uFillTx/>
              <a:latin typeface="+mn-lt"/>
              <a:ea typeface="+mn-ea"/>
              <a:cs typeface="+mn-cs"/>
            </a:endParaRPr>
          </a:p>
        </p:txBody>
      </p:sp>
      <p:sp>
        <p:nvSpPr>
          <p:cNvPr id="9" name="Freeform 11">
            <a:extLst>
              <a:ext uri="{FF2B5EF4-FFF2-40B4-BE49-F238E27FC236}">
                <a16:creationId xmlns:a16="http://schemas.microsoft.com/office/drawing/2014/main" id="{F1DE4858-F65A-41A3-941B-57EACC7D4761}"/>
              </a:ext>
            </a:extLst>
          </p:cNvPr>
          <p:cNvSpPr/>
          <p:nvPr/>
        </p:nvSpPr>
        <p:spPr>
          <a:xfrm>
            <a:off x="926467" y="1856652"/>
            <a:ext cx="643690" cy="4556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sz="3000" b="0" i="0" u="none" strike="noStrike" kern="1200" cap="none" spc="0" normalizeH="0" baseline="0" noProof="0">
              <a:ln>
                <a:noFill/>
              </a:ln>
              <a:solidFill>
                <a:schemeClr val="tx1"/>
              </a:solidFill>
              <a:effectLst/>
              <a:uLnTx/>
              <a:uFillTx/>
              <a:latin typeface="+mn-lt"/>
              <a:ea typeface="+mn-ea"/>
              <a:cs typeface="+mn-cs"/>
            </a:endParaRPr>
          </a:p>
        </p:txBody>
      </p:sp>
      <p:sp>
        <p:nvSpPr>
          <p:cNvPr id="10" name="TextBox 9">
            <a:extLst>
              <a:ext uri="{FF2B5EF4-FFF2-40B4-BE49-F238E27FC236}">
                <a16:creationId xmlns:a16="http://schemas.microsoft.com/office/drawing/2014/main" id="{A47F258D-4578-49F4-A627-EF05926447E2}"/>
              </a:ext>
            </a:extLst>
          </p:cNvPr>
          <p:cNvSpPr txBox="1"/>
          <p:nvPr/>
        </p:nvSpPr>
        <p:spPr>
          <a:xfrm>
            <a:off x="3393580" y="207738"/>
            <a:ext cx="4963435" cy="769441"/>
          </a:xfrm>
          <a:prstGeom prst="rect">
            <a:avLst/>
          </a:prstGeom>
          <a:noFill/>
        </p:spPr>
        <p:txBody>
          <a:bodyPr wrap="square" rtlCol="0">
            <a:spAutoFit/>
          </a:bodyPr>
          <a:lstStyle/>
          <a:p>
            <a:r>
              <a:rPr lang="en-US" sz="4400" b="1" dirty="0">
                <a:ln w="22225">
                  <a:solidFill>
                    <a:schemeClr val="accent2"/>
                  </a:solidFill>
                  <a:prstDash val="solid"/>
                </a:ln>
                <a:solidFill>
                  <a:schemeClr val="accent2">
                    <a:lumMod val="40000"/>
                    <a:lumOff val="60000"/>
                  </a:schemeClr>
                </a:solidFill>
              </a:rPr>
              <a:t>YÊU CẦU CẦN ĐẠT</a:t>
            </a:r>
          </a:p>
        </p:txBody>
      </p:sp>
      <p:sp>
        <p:nvSpPr>
          <p:cNvPr id="12" name="TextBox 18"/>
          <p:cNvSpPr txBox="1">
            <a:spLocks noChangeArrowheads="1"/>
          </p:cNvSpPr>
          <p:nvPr/>
        </p:nvSpPr>
        <p:spPr bwMode="auto">
          <a:xfrm>
            <a:off x="1897063" y="1546297"/>
            <a:ext cx="8229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altLang="en-US" sz="3200" b="1" dirty="0">
                <a:latin typeface="Times New Roman" panose="02020603050405020304" pitchFamily="18" charset="0"/>
                <a:cs typeface="Times New Roman" panose="02020603050405020304" pitchFamily="18" charset="0"/>
              </a:rPr>
              <a:t>- M</a:t>
            </a:r>
            <a:r>
              <a:rPr lang="en-US" altLang="en-US" sz="3200" b="1" dirty="0">
                <a:latin typeface="Times New Roman" panose="02020603050405020304" pitchFamily="18" charset="0"/>
                <a:cs typeface="Times New Roman" panose="02020603050405020304" pitchFamily="18" charset="0"/>
              </a:rPr>
              <a:t>ở </a:t>
            </a:r>
            <a:r>
              <a:rPr lang="en-US" altLang="en-US" sz="3200" b="1" dirty="0" err="1">
                <a:latin typeface="Times New Roman" panose="02020603050405020304" pitchFamily="18" charset="0"/>
                <a:cs typeface="Times New Roman" panose="02020603050405020304" pitchFamily="18" charset="0"/>
              </a:rPr>
              <a:t>rộng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hệ</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thống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hóa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vồn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từ</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về</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chủ</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điểm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Nhân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dân</a:t>
            </a:r>
            <a:r>
              <a:rPr lang="en-US" altLang="en-US" sz="3200" b="1" dirty="0">
                <a:latin typeface="Times New Roman" panose="02020603050405020304" pitchFamily="18" charset="0"/>
                <a:cs typeface="Times New Roman" panose="02020603050405020304" pitchFamily="18" charset="0"/>
              </a:rPr>
              <a:t>.</a:t>
            </a:r>
          </a:p>
        </p:txBody>
      </p:sp>
      <p:sp>
        <p:nvSpPr>
          <p:cNvPr id="13" name="TextBox 19"/>
          <p:cNvSpPr txBox="1">
            <a:spLocks noChangeArrowheads="1"/>
          </p:cNvSpPr>
          <p:nvPr/>
        </p:nvSpPr>
        <p:spPr bwMode="auto">
          <a:xfrm>
            <a:off x="1897063" y="3044108"/>
            <a:ext cx="90344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Biết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thêm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một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số</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thành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ngữ</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tục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ngữ</a:t>
            </a:r>
            <a:r>
              <a:rPr lang="en-US" altLang="en-US" sz="3200" b="1" dirty="0">
                <a:latin typeface="Times New Roman" panose="02020603050405020304" pitchFamily="18" charset="0"/>
                <a:cs typeface="Times New Roman" panose="02020603050405020304" pitchFamily="18" charset="0"/>
              </a:rPr>
              <a:t> ca </a:t>
            </a:r>
            <a:r>
              <a:rPr lang="en-US" altLang="en-US" sz="3200" b="1" dirty="0" err="1">
                <a:latin typeface="Times New Roman" panose="02020603050405020304" pitchFamily="18" charset="0"/>
                <a:cs typeface="Times New Roman" panose="02020603050405020304" pitchFamily="18" charset="0"/>
              </a:rPr>
              <a:t>ngợi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phẩm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chất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của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nhân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dân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Việt</a:t>
            </a:r>
            <a:r>
              <a:rPr lang="en-US" altLang="en-US" sz="3200" b="1" dirty="0">
                <a:latin typeface="Times New Roman" panose="02020603050405020304" pitchFamily="18" charset="0"/>
                <a:cs typeface="Times New Roman" panose="02020603050405020304" pitchFamily="18" charset="0"/>
              </a:rPr>
              <a:t> Nam.</a:t>
            </a:r>
          </a:p>
        </p:txBody>
      </p:sp>
      <p:sp>
        <p:nvSpPr>
          <p:cNvPr id="14" name="TextBox 20"/>
          <p:cNvSpPr txBox="1">
            <a:spLocks noChangeArrowheads="1"/>
          </p:cNvSpPr>
          <p:nvPr/>
        </p:nvSpPr>
        <p:spPr bwMode="auto">
          <a:xfrm>
            <a:off x="1897063" y="4612916"/>
            <a:ext cx="9034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Biết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tìm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từ</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sử</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dụng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từ</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để</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đặt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a:t>
            </a:r>
          </a:p>
        </p:txBody>
      </p:sp>
      <p:sp>
        <p:nvSpPr>
          <p:cNvPr id="19" name="Freeform 11"/>
          <p:cNvSpPr/>
          <p:nvPr/>
        </p:nvSpPr>
        <p:spPr>
          <a:xfrm>
            <a:off x="945483" y="4653579"/>
            <a:ext cx="633122" cy="56930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sz="30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12625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8" name="Rectangle 14"/>
          <p:cNvSpPr/>
          <p:nvPr/>
        </p:nvSpPr>
        <p:spPr>
          <a:xfrm>
            <a:off x="1662449" y="1484864"/>
            <a:ext cx="9338060" cy="1477328"/>
          </a:xfrm>
          <a:prstGeom prst="rect">
            <a:avLst/>
          </a:prstGeom>
          <a:noFill/>
          <a:ln w="9525">
            <a:noFill/>
          </a:ln>
        </p:spPr>
        <p:txBody>
          <a:bodyPr wrap="square">
            <a:spAutoFit/>
          </a:bodyPr>
          <a:lstStyle/>
          <a:p>
            <a:r>
              <a:rPr lang="en-US" altLang="zh-CN" sz="3000" b="1" dirty="0" err="1">
                <a:solidFill>
                  <a:srgbClr val="C00000"/>
                </a:solidFill>
                <a:latin typeface="Times New Roman" panose="02020603050405020304" pitchFamily="18" charset="0"/>
              </a:rPr>
              <a:t>Nhân</a:t>
            </a:r>
            <a:r>
              <a:rPr lang="en-US" altLang="zh-CN" sz="3000" b="1" dirty="0">
                <a:solidFill>
                  <a:srgbClr val="C00000"/>
                </a:solidFill>
                <a:latin typeface="Times New Roman" panose="02020603050405020304" pitchFamily="18" charset="0"/>
              </a:rPr>
              <a:t> </a:t>
            </a:r>
            <a:r>
              <a:rPr lang="en-US" altLang="zh-CN" sz="3000" b="1" dirty="0" err="1">
                <a:solidFill>
                  <a:srgbClr val="C00000"/>
                </a:solidFill>
                <a:latin typeface="Times New Roman" panose="02020603050405020304" pitchFamily="18" charset="0"/>
              </a:rPr>
              <a:t>dân</a:t>
            </a:r>
            <a:r>
              <a:rPr lang="en-US" altLang="zh-CN" sz="3000" b="1" dirty="0">
                <a:solidFill>
                  <a:srgbClr val="C00000"/>
                </a:solidFill>
                <a:latin typeface="Times New Roman" panose="02020603050405020304" pitchFamily="18" charset="0"/>
              </a:rPr>
              <a:t>: </a:t>
            </a:r>
            <a:r>
              <a:rPr lang="vi-VN" sz="3000" dirty="0">
                <a:solidFill>
                  <a:srgbClr val="0000CC"/>
                </a:solidFill>
                <a:latin typeface="+mj-lt"/>
              </a:rPr>
              <a:t>đông đảo những người dân, thuộc mọi tầng lớp, đang sống trong một khu vực nào đó</a:t>
            </a:r>
            <a:r>
              <a:rPr lang="en-US" sz="3000" dirty="0">
                <a:solidFill>
                  <a:srgbClr val="0000CC"/>
                </a:solidFill>
                <a:latin typeface="+mj-lt"/>
              </a:rPr>
              <a:t>.</a:t>
            </a:r>
          </a:p>
          <a:p>
            <a:pPr algn="r"/>
            <a:r>
              <a:rPr lang="en-US" sz="3000" i="1" dirty="0">
                <a:solidFill>
                  <a:srgbClr val="0000CC"/>
                </a:solidFill>
                <a:latin typeface="Times New Roman" panose="02020603050405020304" pitchFamily="18" charset="0"/>
                <a:cs typeface="Times New Roman" panose="02020603050405020304" pitchFamily="18" charset="0"/>
              </a:rPr>
              <a:t>( Theo </a:t>
            </a:r>
            <a:r>
              <a:rPr lang="en-US" sz="3000" i="1" dirty="0" err="1">
                <a:solidFill>
                  <a:srgbClr val="0000CC"/>
                </a:solidFill>
                <a:latin typeface="Times New Roman" panose="02020603050405020304" pitchFamily="18" charset="0"/>
                <a:cs typeface="Times New Roman" panose="02020603050405020304" pitchFamily="18" charset="0"/>
              </a:rPr>
              <a:t>từ</a:t>
            </a:r>
            <a:r>
              <a:rPr lang="en-US" sz="3000" i="1" dirty="0">
                <a:solidFill>
                  <a:srgbClr val="0000CC"/>
                </a:solidFill>
                <a:latin typeface="Times New Roman" panose="02020603050405020304" pitchFamily="18" charset="0"/>
                <a:cs typeface="Times New Roman" panose="02020603050405020304" pitchFamily="18" charset="0"/>
              </a:rPr>
              <a:t> </a:t>
            </a:r>
            <a:r>
              <a:rPr lang="en-US" sz="3000" i="1" dirty="0" err="1">
                <a:solidFill>
                  <a:srgbClr val="0000CC"/>
                </a:solidFill>
                <a:latin typeface="Times New Roman" panose="02020603050405020304" pitchFamily="18" charset="0"/>
                <a:cs typeface="Times New Roman" panose="02020603050405020304" pitchFamily="18" charset="0"/>
              </a:rPr>
              <a:t>điển</a:t>
            </a:r>
            <a:r>
              <a:rPr lang="en-US" sz="3000" i="1" dirty="0">
                <a:solidFill>
                  <a:srgbClr val="0000CC"/>
                </a:solidFill>
                <a:latin typeface="Times New Roman" panose="02020603050405020304" pitchFamily="18" charset="0"/>
                <a:cs typeface="Times New Roman" panose="02020603050405020304" pitchFamily="18" charset="0"/>
              </a:rPr>
              <a:t> </a:t>
            </a:r>
            <a:r>
              <a:rPr lang="en-US" sz="3000" i="1" dirty="0" err="1">
                <a:solidFill>
                  <a:srgbClr val="0000CC"/>
                </a:solidFill>
                <a:latin typeface="Times New Roman" panose="02020603050405020304" pitchFamily="18" charset="0"/>
                <a:cs typeface="Times New Roman" panose="02020603050405020304" pitchFamily="18" charset="0"/>
              </a:rPr>
              <a:t>Việt</a:t>
            </a:r>
            <a:r>
              <a:rPr lang="en-US" sz="3000" i="1" dirty="0">
                <a:solidFill>
                  <a:srgbClr val="0000CC"/>
                </a:solidFill>
                <a:latin typeface="Times New Roman" panose="02020603050405020304" pitchFamily="18" charset="0"/>
                <a:cs typeface="Times New Roman" panose="02020603050405020304" pitchFamily="18" charset="0"/>
              </a:rPr>
              <a:t> Nam)</a:t>
            </a:r>
            <a:endParaRPr lang="vi-VN" sz="3000" i="1" dirty="0">
              <a:solidFill>
                <a:srgbClr val="0000CC"/>
              </a:solidFill>
              <a:latin typeface="Times New Roman" panose="02020603050405020304" pitchFamily="18" charset="0"/>
              <a:cs typeface="Times New Roman" panose="02020603050405020304" pitchFamily="18" charset="0"/>
            </a:endParaRPr>
          </a:p>
        </p:txBody>
      </p:sp>
      <p:sp>
        <p:nvSpPr>
          <p:cNvPr id="12" name="Rectangle 14"/>
          <p:cNvSpPr/>
          <p:nvPr/>
        </p:nvSpPr>
        <p:spPr>
          <a:xfrm>
            <a:off x="3228013" y="3270190"/>
            <a:ext cx="6068387" cy="553998"/>
          </a:xfrm>
          <a:prstGeom prst="rect">
            <a:avLst/>
          </a:prstGeom>
          <a:noFill/>
          <a:ln w="9525">
            <a:noFill/>
          </a:ln>
        </p:spPr>
        <p:txBody>
          <a:bodyPr wrap="square">
            <a:spAutoFit/>
          </a:bodyPr>
          <a:lstStyle/>
          <a:p>
            <a:r>
              <a:rPr lang="en-US" altLang="zh-CN" sz="3000" dirty="0" err="1">
                <a:solidFill>
                  <a:srgbClr val="0000CC"/>
                </a:solidFill>
                <a:latin typeface="Times New Roman" panose="02020603050405020304" pitchFamily="18" charset="0"/>
              </a:rPr>
              <a:t>Từ</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đồng</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nghĩa</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với</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từ</a:t>
            </a:r>
            <a:r>
              <a:rPr lang="en-US" altLang="zh-CN" sz="3000" dirty="0">
                <a:solidFill>
                  <a:srgbClr val="0000CC"/>
                </a:solidFill>
                <a:latin typeface="Times New Roman" panose="02020603050405020304" pitchFamily="18" charset="0"/>
              </a:rPr>
              <a:t> “ </a:t>
            </a:r>
            <a:r>
              <a:rPr lang="en-US" altLang="zh-CN" sz="3000" dirty="0" err="1">
                <a:solidFill>
                  <a:srgbClr val="0000CC"/>
                </a:solidFill>
                <a:latin typeface="Times New Roman" panose="02020603050405020304" pitchFamily="18" charset="0"/>
              </a:rPr>
              <a:t>nhân</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dân</a:t>
            </a:r>
            <a:r>
              <a:rPr lang="en-US" altLang="zh-CN" sz="3000" dirty="0">
                <a:solidFill>
                  <a:srgbClr val="0000CC"/>
                </a:solidFill>
                <a:latin typeface="Times New Roman" panose="02020603050405020304" pitchFamily="18" charset="0"/>
              </a:rPr>
              <a:t>”?</a:t>
            </a:r>
            <a:endParaRPr lang="vi-VN" sz="3000" dirty="0">
              <a:solidFill>
                <a:srgbClr val="0000CC"/>
              </a:solidFill>
              <a:latin typeface="+mj-lt"/>
            </a:endParaRPr>
          </a:p>
        </p:txBody>
      </p:sp>
      <p:sp>
        <p:nvSpPr>
          <p:cNvPr id="2" name="Rectangle 1"/>
          <p:cNvSpPr/>
          <p:nvPr/>
        </p:nvSpPr>
        <p:spPr>
          <a:xfrm>
            <a:off x="4082468" y="4210677"/>
            <a:ext cx="4027064" cy="553998"/>
          </a:xfrm>
          <a:prstGeom prst="rect">
            <a:avLst/>
          </a:prstGeom>
        </p:spPr>
        <p:txBody>
          <a:bodyPr wrap="none">
            <a:spAutoFit/>
          </a:bodyPr>
          <a:lstStyle/>
          <a:p>
            <a:r>
              <a:rPr lang="en-US" altLang="zh-CN" sz="3000" b="1" dirty="0" err="1">
                <a:solidFill>
                  <a:srgbClr val="C00000"/>
                </a:solidFill>
                <a:latin typeface="Times New Roman" panose="02020603050405020304" pitchFamily="18" charset="0"/>
              </a:rPr>
              <a:t>dân</a:t>
            </a:r>
            <a:r>
              <a:rPr lang="en-US" altLang="zh-CN" sz="3000" b="1" dirty="0">
                <a:solidFill>
                  <a:srgbClr val="C00000"/>
                </a:solidFill>
                <a:latin typeface="Times New Roman" panose="02020603050405020304" pitchFamily="18" charset="0"/>
              </a:rPr>
              <a:t> </a:t>
            </a:r>
            <a:r>
              <a:rPr lang="en-US" altLang="zh-CN" sz="3000" b="1" dirty="0" err="1">
                <a:solidFill>
                  <a:srgbClr val="C00000"/>
                </a:solidFill>
                <a:latin typeface="Times New Roman" panose="02020603050405020304" pitchFamily="18" charset="0"/>
              </a:rPr>
              <a:t>chúng</a:t>
            </a:r>
            <a:r>
              <a:rPr lang="en-US" altLang="zh-CN" sz="3000" b="1" dirty="0">
                <a:solidFill>
                  <a:srgbClr val="C00000"/>
                </a:solidFill>
                <a:latin typeface="Times New Roman" panose="02020603050405020304" pitchFamily="18" charset="0"/>
              </a:rPr>
              <a:t>, </a:t>
            </a:r>
            <a:r>
              <a:rPr lang="en-US" altLang="zh-CN" sz="3000" b="1" dirty="0" err="1">
                <a:solidFill>
                  <a:srgbClr val="C00000"/>
                </a:solidFill>
                <a:latin typeface="Times New Roman" panose="02020603050405020304" pitchFamily="18" charset="0"/>
              </a:rPr>
              <a:t>quần</a:t>
            </a:r>
            <a:r>
              <a:rPr lang="en-US" altLang="zh-CN" sz="3000" b="1" dirty="0">
                <a:solidFill>
                  <a:srgbClr val="C00000"/>
                </a:solidFill>
                <a:latin typeface="Times New Roman" panose="02020603050405020304" pitchFamily="18" charset="0"/>
              </a:rPr>
              <a:t> </a:t>
            </a:r>
            <a:r>
              <a:rPr lang="en-US" altLang="zh-CN" sz="3000" b="1" dirty="0" err="1">
                <a:solidFill>
                  <a:srgbClr val="C00000"/>
                </a:solidFill>
                <a:latin typeface="Times New Roman" panose="02020603050405020304" pitchFamily="18" charset="0"/>
              </a:rPr>
              <a:t>chúng</a:t>
            </a:r>
            <a:endParaRPr lang="en-US" sz="3000" dirty="0">
              <a:solidFill>
                <a:srgbClr val="C00000"/>
              </a:solidFill>
            </a:endParaRPr>
          </a:p>
        </p:txBody>
      </p:sp>
    </p:spTree>
    <p:extLst>
      <p:ext uri="{BB962C8B-B14F-4D97-AF65-F5344CB8AC3E}">
        <p14:creationId xmlns:p14="http://schemas.microsoft.com/office/powerpoint/2010/main" val="379730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6185" name="Text Box 6184"/>
          <p:cNvSpPr txBox="1">
            <a:spLocks noChangeArrowheads="1"/>
          </p:cNvSpPr>
          <p:nvPr/>
        </p:nvSpPr>
        <p:spPr bwMode="auto">
          <a:xfrm>
            <a:off x="1371600" y="6349998"/>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a:latin typeface="Times New Roman" panose="02020603050405020304" pitchFamily="18" charset="0"/>
              </a:rPr>
              <a:t>,</a:t>
            </a:r>
          </a:p>
        </p:txBody>
      </p:sp>
      <p:sp>
        <p:nvSpPr>
          <p:cNvPr id="22" name="Text Box 4"/>
          <p:cNvSpPr txBox="1"/>
          <p:nvPr/>
        </p:nvSpPr>
        <p:spPr>
          <a:xfrm>
            <a:off x="23585" y="1047849"/>
            <a:ext cx="12444186" cy="5847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26" tIns="45714" rIns="91426" bIns="45714">
            <a:spAutoFit/>
          </a:bodyPr>
          <a:lstStyle/>
          <a:p>
            <a:r>
              <a:rPr sz="3200" b="1" noProof="1">
                <a:solidFill>
                  <a:schemeClr val="tx1"/>
                </a:solidFill>
                <a:latin typeface="Times New Roman" panose="02020603050405020304" pitchFamily="18" charset="0"/>
              </a:rPr>
              <a:t>1.</a:t>
            </a:r>
            <a:r>
              <a:rPr lang="en-US" sz="3200" b="1" noProof="1">
                <a:solidFill>
                  <a:schemeClr val="tx1"/>
                </a:solidFill>
                <a:latin typeface="Times New Roman" panose="02020603050405020304" pitchFamily="18" charset="0"/>
              </a:rPr>
              <a:t> </a:t>
            </a:r>
            <a:r>
              <a:rPr sz="3200" b="1" noProof="1">
                <a:solidFill>
                  <a:schemeClr val="tx1"/>
                </a:solidFill>
                <a:latin typeface="Times New Roman" panose="02020603050405020304" pitchFamily="18" charset="0"/>
              </a:rPr>
              <a:t>Xếp các từ ngữ trong ngoặc đơn vào nhóm thích hợp nêu dưới đây:</a:t>
            </a:r>
          </a:p>
        </p:txBody>
      </p:sp>
      <p:sp>
        <p:nvSpPr>
          <p:cNvPr id="23" name="Text Box 15"/>
          <p:cNvSpPr txBox="1">
            <a:spLocks noChangeArrowheads="1"/>
          </p:cNvSpPr>
          <p:nvPr/>
        </p:nvSpPr>
        <p:spPr bwMode="auto">
          <a:xfrm>
            <a:off x="967014" y="1978568"/>
            <a:ext cx="5354638"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dirty="0">
                <a:solidFill>
                  <a:srgbClr val="0000CC"/>
                </a:solidFill>
                <a:latin typeface="Times New Roman" panose="02020603050405020304" pitchFamily="18" charset="0"/>
              </a:rPr>
              <a:t>a. </a:t>
            </a:r>
            <a:r>
              <a:rPr lang="en-US" altLang="zh-CN" sz="3000" dirty="0" err="1">
                <a:solidFill>
                  <a:srgbClr val="0000CC"/>
                </a:solidFill>
                <a:latin typeface="Times New Roman" panose="02020603050405020304" pitchFamily="18" charset="0"/>
              </a:rPr>
              <a:t>Công</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nhân</a:t>
            </a:r>
            <a:r>
              <a:rPr lang="en-US" altLang="zh-CN" sz="3000" dirty="0">
                <a:solidFill>
                  <a:srgbClr val="0000CC"/>
                </a:solidFill>
                <a:latin typeface="Times New Roman" panose="02020603050405020304" pitchFamily="18" charset="0"/>
              </a:rPr>
              <a:t>:</a:t>
            </a:r>
          </a:p>
        </p:txBody>
      </p:sp>
      <p:sp>
        <p:nvSpPr>
          <p:cNvPr id="24" name="Text Box 16"/>
          <p:cNvSpPr txBox="1">
            <a:spLocks noChangeArrowheads="1"/>
          </p:cNvSpPr>
          <p:nvPr/>
        </p:nvSpPr>
        <p:spPr bwMode="auto">
          <a:xfrm>
            <a:off x="967014" y="2656429"/>
            <a:ext cx="457200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b. Nông dân:</a:t>
            </a:r>
          </a:p>
        </p:txBody>
      </p:sp>
      <p:sp>
        <p:nvSpPr>
          <p:cNvPr id="25" name="Text Box 17"/>
          <p:cNvSpPr txBox="1">
            <a:spLocks noChangeArrowheads="1"/>
          </p:cNvSpPr>
          <p:nvPr/>
        </p:nvSpPr>
        <p:spPr bwMode="auto">
          <a:xfrm>
            <a:off x="967015" y="3240629"/>
            <a:ext cx="5751513"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dirty="0">
                <a:solidFill>
                  <a:srgbClr val="0000CC"/>
                </a:solidFill>
                <a:latin typeface="Times New Roman" panose="02020603050405020304" pitchFamily="18" charset="0"/>
              </a:rPr>
              <a:t>c. </a:t>
            </a:r>
            <a:r>
              <a:rPr lang="en-US" altLang="zh-CN" sz="3000" dirty="0" err="1">
                <a:solidFill>
                  <a:srgbClr val="0000CC"/>
                </a:solidFill>
                <a:latin typeface="Times New Roman" panose="02020603050405020304" pitchFamily="18" charset="0"/>
              </a:rPr>
              <a:t>Doanh</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nhân</a:t>
            </a:r>
            <a:r>
              <a:rPr lang="en-US" altLang="zh-CN" sz="3000" dirty="0">
                <a:solidFill>
                  <a:srgbClr val="0000CC"/>
                </a:solidFill>
                <a:latin typeface="Times New Roman" panose="02020603050405020304" pitchFamily="18" charset="0"/>
              </a:rPr>
              <a:t>:</a:t>
            </a:r>
          </a:p>
        </p:txBody>
      </p:sp>
      <p:sp>
        <p:nvSpPr>
          <p:cNvPr id="26" name="Text Box 18"/>
          <p:cNvSpPr txBox="1">
            <a:spLocks noChangeArrowheads="1"/>
          </p:cNvSpPr>
          <p:nvPr/>
        </p:nvSpPr>
        <p:spPr bwMode="auto">
          <a:xfrm>
            <a:off x="6920139" y="2013493"/>
            <a:ext cx="473075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d. Quân nhân:</a:t>
            </a:r>
          </a:p>
        </p:txBody>
      </p:sp>
      <p:sp>
        <p:nvSpPr>
          <p:cNvPr id="27" name="Text Box 21"/>
          <p:cNvSpPr txBox="1">
            <a:spLocks noChangeArrowheads="1"/>
          </p:cNvSpPr>
          <p:nvPr/>
        </p:nvSpPr>
        <p:spPr bwMode="auto">
          <a:xfrm>
            <a:off x="285670" y="4140571"/>
            <a:ext cx="11171224" cy="147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p>
            <a:pPr algn="ctr">
              <a:lnSpc>
                <a:spcPct val="150000"/>
              </a:lnSpc>
              <a:spcBef>
                <a:spcPct val="50000"/>
              </a:spcBef>
            </a:pPr>
            <a:r>
              <a:rPr lang="en-US" altLang="zh-CN" sz="3000" dirty="0">
                <a:latin typeface="Times New Roman" panose="02020603050405020304" pitchFamily="18" charset="0"/>
              </a:rPr>
              <a:t>( </a:t>
            </a:r>
            <a:r>
              <a:rPr lang="en-US" altLang="zh-CN" sz="3000" dirty="0" err="1">
                <a:latin typeface="Times New Roman" panose="02020603050405020304" pitchFamily="18" charset="0"/>
              </a:rPr>
              <a:t>giáo</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viên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đại</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úy</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trung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điện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cơ</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khí</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cấy</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cày</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sinh</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tiểu</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sinh</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trung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bác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kĩ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sư</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tiểu</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thương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chủ</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tiệm</a:t>
            </a:r>
            <a:r>
              <a:rPr lang="en-US" altLang="zh-CN" sz="3000" dirty="0">
                <a:latin typeface="Times New Roman" panose="02020603050405020304" pitchFamily="18" charset="0"/>
              </a:rPr>
              <a:t>)</a:t>
            </a:r>
          </a:p>
        </p:txBody>
      </p:sp>
      <p:sp>
        <p:nvSpPr>
          <p:cNvPr id="14" name="Text Box 18"/>
          <p:cNvSpPr txBox="1">
            <a:spLocks noChangeArrowheads="1"/>
          </p:cNvSpPr>
          <p:nvPr/>
        </p:nvSpPr>
        <p:spPr bwMode="auto">
          <a:xfrm>
            <a:off x="6940777" y="2656429"/>
            <a:ext cx="473075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e. Trí thức:</a:t>
            </a:r>
          </a:p>
        </p:txBody>
      </p:sp>
      <p:sp>
        <p:nvSpPr>
          <p:cNvPr id="15" name="Text Box 18"/>
          <p:cNvSpPr txBox="1">
            <a:spLocks noChangeArrowheads="1"/>
          </p:cNvSpPr>
          <p:nvPr/>
        </p:nvSpPr>
        <p:spPr bwMode="auto">
          <a:xfrm>
            <a:off x="6899502" y="3240629"/>
            <a:ext cx="473075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dirty="0">
                <a:solidFill>
                  <a:srgbClr val="0000CC"/>
                </a:solidFill>
                <a:latin typeface="Times New Roman" panose="02020603050405020304" pitchFamily="18" charset="0"/>
              </a:rPr>
              <a:t>g. </a:t>
            </a:r>
            <a:r>
              <a:rPr lang="en-US" altLang="zh-CN" sz="3000" dirty="0" err="1">
                <a:solidFill>
                  <a:srgbClr val="0000CC"/>
                </a:solidFill>
                <a:latin typeface="Times New Roman" panose="02020603050405020304" pitchFamily="18" charset="0"/>
              </a:rPr>
              <a:t>Học</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sinh</a:t>
            </a:r>
            <a:r>
              <a:rPr lang="en-US" altLang="zh-CN" sz="3000" dirty="0">
                <a:solidFill>
                  <a:srgbClr val="0000CC"/>
                </a:solidFill>
                <a:latin typeface="Times New Roman" panose="02020603050405020304" pitchFamily="18" charset="0"/>
              </a:rPr>
              <a:t>:</a:t>
            </a:r>
          </a:p>
        </p:txBody>
      </p:sp>
      <p:pic>
        <p:nvPicPr>
          <p:cNvPr id="13" name="Picture 13" descr="Question premium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5" y="22549"/>
            <a:ext cx="1043669" cy="104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594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5" grpId="0"/>
      <p:bldP spid="22" grpId="0"/>
      <p:bldP spid="23" grpId="0"/>
      <p:bldP spid="24" grpId="0"/>
      <p:bldP spid="25" grpId="0"/>
      <p:bldP spid="26" grpId="0"/>
      <p:bldP spid="27"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pic>
        <p:nvPicPr>
          <p:cNvPr id="6146" name="irc_mi" descr="3296975720130416080212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89209"/>
            <a:ext cx="6096000" cy="432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 descr="thợ điệ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389210"/>
            <a:ext cx="6096001" cy="432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1"/>
          <p:cNvSpPr txBox="1"/>
          <p:nvPr/>
        </p:nvSpPr>
        <p:spPr>
          <a:xfrm>
            <a:off x="130628" y="4909071"/>
            <a:ext cx="12061372" cy="584775"/>
          </a:xfrm>
          <a:prstGeom prst="rect">
            <a:avLst/>
          </a:prstGeom>
          <a:noFill/>
          <a:ln w="9525">
            <a:noFill/>
          </a:ln>
        </p:spPr>
        <p:txBody>
          <a:bodyPr wrap="square">
            <a:spAutoFit/>
          </a:bodyPr>
          <a:lstStyle/>
          <a:p>
            <a:r>
              <a:rPr lang="en-US" altLang="zh-CN" sz="3200" b="1" i="1" dirty="0" err="1">
                <a:latin typeface="Times New Roman" panose="02020603050405020304" pitchFamily="18" charset="0"/>
              </a:rPr>
              <a:t>Công</a:t>
            </a:r>
            <a:r>
              <a:rPr lang="en-US" altLang="zh-CN" sz="3200" b="1" i="1" dirty="0">
                <a:latin typeface="Times New Roman" panose="02020603050405020304" pitchFamily="18" charset="0"/>
              </a:rPr>
              <a:t> </a:t>
            </a:r>
            <a:r>
              <a:rPr lang="en-US" altLang="zh-CN" sz="3200" b="1" i="1" dirty="0" err="1">
                <a:latin typeface="Times New Roman" panose="02020603050405020304" pitchFamily="18" charset="0"/>
              </a:rPr>
              <a:t>nhân</a:t>
            </a:r>
            <a:r>
              <a:rPr lang="en-US" altLang="zh-CN" sz="3200" b="1" i="1" dirty="0">
                <a:latin typeface="Times New Roman" panose="02020603050405020304" pitchFamily="18" charset="0"/>
              </a:rPr>
              <a:t>: </a:t>
            </a:r>
            <a:r>
              <a:rPr lang="en-US" altLang="zh-CN" sz="3200" dirty="0" err="1">
                <a:latin typeface="Times New Roman" panose="02020603050405020304" pitchFamily="18" charset="0"/>
              </a:rPr>
              <a:t>Là</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những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người</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thợ</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làm</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việc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trong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các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nhà</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máy</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xí</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nghiệp</a:t>
            </a:r>
            <a:r>
              <a:rPr lang="en-US" altLang="zh-CN" sz="3200" dirty="0">
                <a:latin typeface="Times New Roman" panose="02020603050405020304" pitchFamily="18" charset="0"/>
              </a:rPr>
              <a:t>.</a:t>
            </a:r>
          </a:p>
        </p:txBody>
      </p:sp>
    </p:spTree>
    <p:extLst>
      <p:ext uri="{BB962C8B-B14F-4D97-AF65-F5344CB8AC3E}">
        <p14:creationId xmlns:p14="http://schemas.microsoft.com/office/powerpoint/2010/main" val="62169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14" descr="thợ cấ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8562"/>
            <a:ext cx="6256984" cy="420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D:\boi duong hs gioi\toan\Downloads\tho c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985" y="618562"/>
            <a:ext cx="5935016" cy="420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7"/>
          <p:cNvSpPr txBox="1"/>
          <p:nvPr/>
        </p:nvSpPr>
        <p:spPr>
          <a:xfrm>
            <a:off x="2170720" y="5221635"/>
            <a:ext cx="9193966" cy="584775"/>
          </a:xfrm>
          <a:prstGeom prst="rect">
            <a:avLst/>
          </a:prstGeom>
          <a:noFill/>
          <a:ln w="9525">
            <a:noFill/>
          </a:ln>
        </p:spPr>
        <p:txBody>
          <a:bodyPr>
            <a:spAutoFit/>
          </a:bodyPr>
          <a:lstStyle/>
          <a:p>
            <a:r>
              <a:rPr lang="en-US" altLang="zh-CN" sz="3200" b="1" i="1" dirty="0" err="1">
                <a:latin typeface="Times New Roman" panose="02020603050405020304" pitchFamily="18" charset="0"/>
              </a:rPr>
              <a:t>Nông</a:t>
            </a:r>
            <a:r>
              <a:rPr lang="en-US" altLang="zh-CN" sz="3200" b="1" i="1" dirty="0">
                <a:latin typeface="Times New Roman" panose="02020603050405020304" pitchFamily="18" charset="0"/>
              </a:rPr>
              <a:t> </a:t>
            </a:r>
            <a:r>
              <a:rPr lang="en-US" altLang="zh-CN" sz="3200" b="1" i="1" dirty="0" err="1">
                <a:latin typeface="Times New Roman" panose="02020603050405020304" pitchFamily="18" charset="0"/>
              </a:rPr>
              <a:t>dân</a:t>
            </a:r>
            <a:r>
              <a:rPr lang="en-US" altLang="zh-CN" sz="3200" b="1" i="1" dirty="0">
                <a:latin typeface="Times New Roman" panose="02020603050405020304" pitchFamily="18" charset="0"/>
              </a:rPr>
              <a:t>: </a:t>
            </a:r>
            <a:r>
              <a:rPr lang="en-US" altLang="zh-CN" sz="3200" dirty="0" err="1">
                <a:latin typeface="Times New Roman" panose="02020603050405020304" pitchFamily="18" charset="0"/>
              </a:rPr>
              <a:t>Là</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những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người</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làm</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ruộng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trồng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trọt</a:t>
            </a:r>
            <a:r>
              <a:rPr lang="en-US" altLang="zh-CN" sz="3200" dirty="0">
                <a:latin typeface="Times New Roman" panose="02020603050405020304" pitchFamily="18" charset="0"/>
              </a:rPr>
              <a:t>.</a:t>
            </a:r>
          </a:p>
        </p:txBody>
      </p:sp>
    </p:spTree>
    <p:extLst>
      <p:ext uri="{BB962C8B-B14F-4D97-AF65-F5344CB8AC3E}">
        <p14:creationId xmlns:p14="http://schemas.microsoft.com/office/powerpoint/2010/main" val="246858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7944"/>
            <a:ext cx="4209143" cy="29438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9143" y="957944"/>
            <a:ext cx="4238171" cy="294893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7315" y="957943"/>
            <a:ext cx="3744686" cy="2943861"/>
          </a:xfrm>
          <a:prstGeom prst="rect">
            <a:avLst/>
          </a:prstGeom>
        </p:spPr>
      </p:pic>
      <p:sp>
        <p:nvSpPr>
          <p:cNvPr id="7" name="Text Box 17"/>
          <p:cNvSpPr txBox="1"/>
          <p:nvPr/>
        </p:nvSpPr>
        <p:spPr>
          <a:xfrm>
            <a:off x="1708968" y="4500200"/>
            <a:ext cx="8088174" cy="584775"/>
          </a:xfrm>
          <a:prstGeom prst="rect">
            <a:avLst/>
          </a:prstGeom>
          <a:noFill/>
          <a:ln w="9525">
            <a:noFill/>
          </a:ln>
        </p:spPr>
        <p:txBody>
          <a:bodyPr wrap="square">
            <a:spAutoFit/>
          </a:bodyPr>
          <a:lstStyle/>
          <a:p>
            <a:r>
              <a:rPr lang="en-US" sz="3200" b="1" i="1" noProof="1">
                <a:latin typeface="Times New Roman" panose="02020603050405020304" pitchFamily="18" charset="0"/>
                <a:cs typeface="Times New Roman" panose="02020603050405020304" pitchFamily="18" charset="0"/>
              </a:rPr>
              <a:t>Doanh nhân: </a:t>
            </a:r>
            <a:r>
              <a:rPr lang="en-US" sz="3200" noProof="1">
                <a:latin typeface="Times New Roman" panose="02020603050405020304" pitchFamily="18" charset="0"/>
                <a:cs typeface="Times New Roman" panose="02020603050405020304" pitchFamily="18" charset="0"/>
              </a:rPr>
              <a:t>Là người kinh doanh, mua bán.</a:t>
            </a:r>
          </a:p>
        </p:txBody>
      </p:sp>
    </p:spTree>
    <p:extLst>
      <p:ext uri="{BB962C8B-B14F-4D97-AF65-F5344CB8AC3E}">
        <p14:creationId xmlns:p14="http://schemas.microsoft.com/office/powerpoint/2010/main" val="3494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098554794_1_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2104</Words>
  <Application>Microsoft Office PowerPoint</Application>
  <PresentationFormat>Màn hình rộng</PresentationFormat>
  <Paragraphs>284</Paragraphs>
  <Slides>30</Slides>
  <Notes>7</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30</vt:i4>
      </vt:variant>
    </vt:vector>
  </HeadingPairs>
  <TitlesOfParts>
    <vt:vector size="35" baseType="lpstr">
      <vt:lpstr>Arial</vt:lpstr>
      <vt:lpstr>Calibri</vt:lpstr>
      <vt:lpstr>Calibri Light</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thanhhanguyen171</cp:lastModifiedBy>
  <cp:revision>42</cp:revision>
  <dcterms:created xsi:type="dcterms:W3CDTF">2021-09-08T06:34:24Z</dcterms:created>
  <dcterms:modified xsi:type="dcterms:W3CDTF">2022-09-20T03:02:48Z</dcterms:modified>
</cp:coreProperties>
</file>