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87" r:id="rId3"/>
    <p:sldMasterId id="2147483692" r:id="rId4"/>
  </p:sldMasterIdLst>
  <p:notesMasterIdLst>
    <p:notesMasterId r:id="rId21"/>
  </p:notesMasterIdLst>
  <p:sldIdLst>
    <p:sldId id="331" r:id="rId5"/>
    <p:sldId id="332" r:id="rId6"/>
    <p:sldId id="334" r:id="rId7"/>
    <p:sldId id="327" r:id="rId8"/>
    <p:sldId id="277" r:id="rId9"/>
    <p:sldId id="278" r:id="rId10"/>
    <p:sldId id="279" r:id="rId11"/>
    <p:sldId id="280" r:id="rId12"/>
    <p:sldId id="281" r:id="rId13"/>
    <p:sldId id="282" r:id="rId14"/>
    <p:sldId id="333" r:id="rId15"/>
    <p:sldId id="264" r:id="rId16"/>
    <p:sldId id="265" r:id="rId17"/>
    <p:sldId id="266" r:id="rId18"/>
    <p:sldId id="284" r:id="rId19"/>
    <p:sldId id="276"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0" d="100"/>
          <a:sy n="70" d="100"/>
        </p:scale>
        <p:origin x="4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867460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406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172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464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2/9/2022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2/9/2022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2/9/2022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2/9/2022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2/9/2022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2/9/2022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2/9/2022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2/9/2022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2/9/2022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2/9/2022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2/9/2022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2/9/2022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2/9/2022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F505CC-4CF2-4687-BEEE-8B23DAF3C4E7}"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F505CC-4CF2-4687-BEEE-8B23DAF3C4E7}"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F505CC-4CF2-4687-BEEE-8B23DAF3C4E7}"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F505CC-4CF2-4687-BEEE-8B23DAF3C4E7}"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F505CC-4CF2-4687-BEEE-8B23DAF3C4E7}" type="datetimeFigureOut">
              <a:rPr lang="en-US" smtClean="0"/>
              <a:t>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F505CC-4CF2-4687-BEEE-8B23DAF3C4E7}" type="datetimeFigureOut">
              <a:rPr lang="en-US" smtClean="0"/>
              <a:t>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F505CC-4CF2-4687-BEEE-8B23DAF3C4E7}" type="datetimeFigureOut">
              <a:rPr lang="en-US" smtClean="0"/>
              <a:t>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F505CC-4CF2-4687-BEEE-8B23DAF3C4E7}"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F505CC-4CF2-4687-BEEE-8B23DAF3C4E7}"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F505CC-4CF2-4687-BEEE-8B23DAF3C4E7}"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F505CC-4CF2-4687-BEEE-8B23DAF3C4E7}"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CBA7D-629C-46F6-96E6-1DEE05F46CC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2/9/2022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505CC-4CF2-4687-BEEE-8B23DAF3C4E7}" type="datetimeFigureOut">
              <a:rPr lang="en-US" smtClean="0"/>
              <a:t>2/9/2022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CCBA7D-629C-46F6-96E6-1DEE05F46CC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45.jpe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png"/><Relationship Id="rId1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17"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17.png"/><Relationship Id="rId1" Type="http://schemas.openxmlformats.org/officeDocument/2006/relationships/slideLayout" Target="../slideLayouts/slideLayout35.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21.png"/><Relationship Id="rId10" Type="http://schemas.openxmlformats.org/officeDocument/2006/relationships/image" Target="../media/image18.pn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png"/><Relationship Id="rId1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21.png"/><Relationship Id="rId10" Type="http://schemas.openxmlformats.org/officeDocument/2006/relationships/image" Target="../media/image18.png"/><Relationship Id="rId19"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9.xml"/><Relationship Id="rId7" Type="http://schemas.openxmlformats.org/officeDocument/2006/relationships/image" Target="../media/image2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jpeg"/><Relationship Id="rId11" Type="http://schemas.openxmlformats.org/officeDocument/2006/relationships/image" Target="../media/image31.png"/><Relationship Id="rId5" Type="http://schemas.openxmlformats.org/officeDocument/2006/relationships/image" Target="../media/image26.png"/><Relationship Id="rId10"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29.xml"/><Relationship Id="rId6" Type="http://schemas.openxmlformats.org/officeDocument/2006/relationships/image" Target="../media/image34.png"/><Relationship Id="rId5" Type="http://schemas.microsoft.com/office/2007/relationships/hdphoto" Target="../media/hdphoto3.wdp"/><Relationship Id="rId4" Type="http://schemas.openxmlformats.org/officeDocument/2006/relationships/image" Target="../media/image33.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27.jpeg"/><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6.jpeg"/><Relationship Id="rId11" Type="http://schemas.openxmlformats.org/officeDocument/2006/relationships/image" Target="../media/image39.png"/><Relationship Id="rId5" Type="http://schemas.openxmlformats.org/officeDocument/2006/relationships/image" Target="../media/image26.png"/><Relationship Id="rId10" Type="http://schemas.openxmlformats.org/officeDocument/2006/relationships/image" Target="../media/image38.GIF"/><Relationship Id="rId4" Type="http://schemas.openxmlformats.org/officeDocument/2006/relationships/image" Target="../media/image25.png"/><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7.wdp"/><Relationship Id="rId12"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26.png"/><Relationship Id="rId10" Type="http://schemas.microsoft.com/office/2007/relationships/hdphoto" Target="../media/hdphoto8.wdp"/><Relationship Id="rId4" Type="http://schemas.openxmlformats.org/officeDocument/2006/relationships/image" Target="../media/image25.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43.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3694"/>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625144" y="2715383"/>
            <a:ext cx="6941712" cy="1446550"/>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algn="ctr" fontAlgn="auto">
              <a:spcBef>
                <a:spcPts val="0"/>
              </a:spcBef>
              <a:spcAft>
                <a:spcPts val="0"/>
              </a:spcAft>
              <a:defRPr/>
            </a:pPr>
            <a:r>
              <a:rPr lang="vi-VN" sz="5400" b="1" dirty="0">
                <a:ln/>
                <a:solidFill>
                  <a:srgbClr val="FF0000"/>
                </a:solidFill>
                <a:latin typeface="UTM Avo" panose="02040603050506020204" pitchFamily="18" charset="0"/>
                <a:cs typeface="+mn-cs"/>
              </a:rPr>
              <a:t>CHÀO MỪNG CÁC CON</a:t>
            </a:r>
          </a:p>
          <a:p>
            <a:pPr algn="ctr" fontAlgn="auto">
              <a:spcBef>
                <a:spcPts val="0"/>
              </a:spcBef>
              <a:spcAft>
                <a:spcPts val="0"/>
              </a:spcAft>
              <a:defRPr/>
            </a:pPr>
            <a:r>
              <a:rPr lang="vi-VN" sz="5400" b="1" dirty="0">
                <a:ln/>
                <a:solidFill>
                  <a:srgbClr val="FF0000"/>
                </a:solidFill>
                <a:latin typeface="UTM Avo" panose="02040603050506020204" pitchFamily="18" charset="0"/>
                <a:cs typeface="+mn-cs"/>
              </a:rPr>
              <a:t>ĐẾN VỚI TIẾT HỌC</a:t>
            </a:r>
            <a:endParaRPr lang="en-US" sz="5400" b="1" dirty="0">
              <a:ln/>
              <a:solidFill>
                <a:srgbClr val="FF0000"/>
              </a:solidFill>
              <a:latin typeface="UTM Avo" panose="02040603050506020204" pitchFamily="18" charset="0"/>
              <a:cs typeface="+mn-cs"/>
            </a:endParaRPr>
          </a:p>
        </p:txBody>
      </p:sp>
    </p:spTree>
    <p:extLst>
      <p:ext uri="{BB962C8B-B14F-4D97-AF65-F5344CB8AC3E}">
        <p14:creationId xmlns:p14="http://schemas.microsoft.com/office/powerpoint/2010/main" val="65380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6" name="TextBox 15"/>
          <p:cNvSpPr txBox="1"/>
          <p:nvPr/>
        </p:nvSpPr>
        <p:spPr>
          <a:xfrm>
            <a:off x="2137233" y="878097"/>
            <a:ext cx="7836185" cy="3415030"/>
          </a:xfrm>
          <a:prstGeom prst="rect">
            <a:avLst/>
          </a:prstGeom>
          <a:noFill/>
        </p:spPr>
        <p:txBody>
          <a:bodyPr wrap="square" rtlCol="0">
            <a:spAutoFit/>
          </a:bodyPr>
          <a:lstStyle/>
          <a:p>
            <a:pPr algn="ctr"/>
            <a:r>
              <a:rPr lang="en-US" sz="3600">
                <a:solidFill>
                  <a:schemeClr val="bg1"/>
                </a:solidFill>
                <a:latin typeface="Times New Roman" panose="02020603050405020304" pitchFamily="18" charset="0"/>
                <a:cs typeface="Times New Roman" panose="02020603050405020304" pitchFamily="18" charset="0"/>
              </a:rPr>
              <a:t>Trò chơi này thuộc bản quyền của trang </a:t>
            </a:r>
            <a:r>
              <a:rPr lang="en-US" sz="3600">
                <a:solidFill>
                  <a:srgbClr val="FFFF00"/>
                </a:solidFill>
                <a:latin typeface="Times New Roman" panose="02020603050405020304" pitchFamily="18" charset="0"/>
                <a:cs typeface="Times New Roman" panose="02020603050405020304" pitchFamily="18" charset="0"/>
              </a:rPr>
              <a:t>Sen Đá</a:t>
            </a:r>
            <a:r>
              <a:rPr lang="en-US" sz="3600">
                <a:solidFill>
                  <a:schemeClr val="bg1"/>
                </a:solidFill>
                <a:latin typeface="Times New Roman" panose="02020603050405020304" pitchFamily="18" charset="0"/>
                <a:cs typeface="Times New Roman" panose="02020603050405020304" pitchFamily="18" charset="0"/>
              </a:rPr>
              <a:t>, thầy cô có nhu cầu tham khảo thêm các trò chơi dạy học khác có thể liên hệ với trang của </a:t>
            </a:r>
            <a:r>
              <a:rPr lang="en-US" sz="3600">
                <a:solidFill>
                  <a:srgbClr val="FFFF00"/>
                </a:solidFill>
                <a:latin typeface="Times New Roman" panose="02020603050405020304" pitchFamily="18" charset="0"/>
                <a:cs typeface="Times New Roman" panose="02020603050405020304" pitchFamily="18" charset="0"/>
              </a:rPr>
              <a:t>Sen Đá </a:t>
            </a:r>
            <a:r>
              <a:rPr lang="en-US" sz="3600">
                <a:solidFill>
                  <a:schemeClr val="bg1"/>
                </a:solidFill>
                <a:latin typeface="Times New Roman" panose="02020603050405020304" pitchFamily="18" charset="0"/>
                <a:cs typeface="Times New Roman" panose="02020603050405020304" pitchFamily="18" charset="0"/>
              </a:rPr>
              <a:t>qua địa chỉ facebook bên dưới</a:t>
            </a:r>
          </a:p>
          <a:p>
            <a:pPr algn="ctr"/>
            <a:endParaRPr lang="en-US" sz="3600">
              <a:solidFill>
                <a:schemeClr val="bg1"/>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2260315" y="3801406"/>
            <a:ext cx="7595170" cy="1938020"/>
          </a:xfrm>
          <a:prstGeom prst="rect">
            <a:avLst/>
          </a:prstGeom>
          <a:noFill/>
        </p:spPr>
        <p:txBody>
          <a:bodyPr wrap="square" rtlCol="0">
            <a:spAutoFit/>
          </a:bodyPr>
          <a:lstStyle/>
          <a:p>
            <a:pPr algn="ctr"/>
            <a:r>
              <a:rPr lang="en-US" sz="4000">
                <a:solidFill>
                  <a:srgbClr val="FFFF00"/>
                </a:solidFill>
                <a:latin typeface="Times New Roman" panose="02020603050405020304" pitchFamily="18" charset="0"/>
                <a:cs typeface="Times New Roman" panose="02020603050405020304" pitchFamily="18" charset="0"/>
              </a:rPr>
              <a:t>https://www.facebook.com/TheGioiTroChoiDayHoc</a:t>
            </a:r>
          </a:p>
          <a:p>
            <a:pPr algn="just"/>
            <a:endParaRPr lang="en-US" sz="4000">
              <a:solidFill>
                <a:schemeClr val="bg1"/>
              </a:solidFill>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7233" y="5566228"/>
            <a:ext cx="1219200" cy="1219200"/>
          </a:xfrm>
          <a:prstGeom prst="rect">
            <a:avLst/>
          </a:prstGeom>
        </p:spPr>
      </p:pic>
      <p:sp>
        <p:nvSpPr>
          <p:cNvPr id="28" name="TextBox 27"/>
          <p:cNvSpPr txBox="1"/>
          <p:nvPr/>
        </p:nvSpPr>
        <p:spPr>
          <a:xfrm>
            <a:off x="2378248" y="5935991"/>
            <a:ext cx="7595170" cy="521970"/>
          </a:xfrm>
          <a:prstGeom prst="rect">
            <a:avLst/>
          </a:prstGeom>
          <a:noFill/>
        </p:spPr>
        <p:txBody>
          <a:bodyPr wrap="square" rtlCol="0">
            <a:spAutoFit/>
          </a:bodyPr>
          <a:lstStyle/>
          <a:p>
            <a:pPr algn="ctr"/>
            <a:r>
              <a:rPr lang="en-US" sz="2800">
                <a:solidFill>
                  <a:schemeClr val="bg1"/>
                </a:solidFill>
                <a:latin typeface="Times New Roman" panose="02020603050405020304" pitchFamily="18" charset="0"/>
                <a:cs typeface="Times New Roman" panose="02020603050405020304" pitchFamily="18" charset="0"/>
              </a:rPr>
              <a:t>Gmail: </a:t>
            </a:r>
            <a:r>
              <a:rPr lang="en-US" sz="2800">
                <a:solidFill>
                  <a:srgbClr val="FFFF00"/>
                </a:solidFill>
                <a:latin typeface="Times New Roman" panose="02020603050405020304" pitchFamily="18" charset="0"/>
                <a:cs typeface="Times New Roman" panose="02020603050405020304" pitchFamily="18" charset="0"/>
              </a:rPr>
              <a:t>SenDaStudio4291@gmail.com</a:t>
            </a:r>
            <a:endParaRPr lang="en-US" sz="2800">
              <a:solidFill>
                <a:schemeClr val="bg1"/>
              </a:solidFill>
              <a:latin typeface="Times New Roman" panose="02020603050405020304" pitchFamily="18" charset="0"/>
              <a:cs typeface="Times New Roman" panose="02020603050405020304" pitchFamily="18" charset="0"/>
            </a:endParaRPr>
          </a:p>
        </p:txBody>
      </p:sp>
      <p:pic>
        <p:nvPicPr>
          <p:cNvPr id="30" name="Picture 4" descr="ᐈ Anime animal wallpaper stock pictures, Royalty Free savanna backgrounds |  download on Depositphot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72572"/>
            <a:ext cx="9144000" cy="54573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5384798"/>
            <a:ext cx="9167328" cy="1400630"/>
          </a:xfrm>
          <a:prstGeom prst="rect">
            <a:avLst/>
          </a:prstGeom>
        </p:spPr>
      </p:pic>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53114" y="3220367"/>
            <a:ext cx="981541" cy="762066"/>
          </a:xfrm>
          <a:prstGeom prst="rect">
            <a:avLst/>
          </a:prstGeom>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5303" y="5495675"/>
            <a:ext cx="1060796" cy="1164437"/>
          </a:xfrm>
          <a:prstGeom prst="rect">
            <a:avLst/>
          </a:prstGeom>
        </p:spPr>
      </p:pic>
      <p:grpSp>
        <p:nvGrpSpPr>
          <p:cNvPr id="34" name="Group 33"/>
          <p:cNvGrpSpPr/>
          <p:nvPr/>
        </p:nvGrpSpPr>
        <p:grpSpPr>
          <a:xfrm>
            <a:off x="-5678510" y="2701108"/>
            <a:ext cx="6980348" cy="2683690"/>
            <a:chOff x="798490" y="2838075"/>
            <a:chExt cx="6980348" cy="2683690"/>
          </a:xfrm>
        </p:grpSpPr>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98490" y="2911551"/>
              <a:ext cx="6980348" cy="2610214"/>
            </a:xfrm>
            <a:prstGeom prst="rect">
              <a:avLst/>
            </a:prstGeom>
          </p:spPr>
        </p:pic>
        <p:sp>
          <p:nvSpPr>
            <p:cNvPr id="36" name="Rounded Rectangle 35"/>
            <p:cNvSpPr/>
            <p:nvPr/>
          </p:nvSpPr>
          <p:spPr>
            <a:xfrm>
              <a:off x="901521" y="2838075"/>
              <a:ext cx="1403797" cy="1124883"/>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33CC"/>
                  </a:solidFill>
                  <a:latin typeface="Arial" panose="020B0604020202020204" pitchFamily="34" charset="0"/>
                  <a:cs typeface="Arial" panose="020B0604020202020204" pitchFamily="34" charset="0"/>
                </a:rPr>
                <a:t>7+3</a:t>
              </a:r>
            </a:p>
          </p:txBody>
        </p:sp>
        <p:sp>
          <p:nvSpPr>
            <p:cNvPr id="37" name="Rounded Rectangle 36"/>
            <p:cNvSpPr/>
            <p:nvPr/>
          </p:nvSpPr>
          <p:spPr>
            <a:xfrm>
              <a:off x="2395470" y="3059055"/>
              <a:ext cx="1403797" cy="898354"/>
            </a:xfrm>
            <a:prstGeom prst="roundRect">
              <a:avLst/>
            </a:prstGeom>
            <a:solidFill>
              <a:schemeClr val="accent1">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009900"/>
                  </a:solidFill>
                  <a:latin typeface="Arial" panose="020B0604020202020204" pitchFamily="34" charset="0"/>
                  <a:cs typeface="Arial" panose="020B0604020202020204" pitchFamily="34" charset="0"/>
                </a:rPr>
                <a:t>?</a:t>
              </a:r>
            </a:p>
          </p:txBody>
        </p:sp>
        <p:sp>
          <p:nvSpPr>
            <p:cNvPr id="38" name="Rounded Rectangle 37"/>
            <p:cNvSpPr/>
            <p:nvPr/>
          </p:nvSpPr>
          <p:spPr>
            <a:xfrm>
              <a:off x="3915177" y="2838075"/>
              <a:ext cx="1403797" cy="1100905"/>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33CC"/>
                  </a:solidFill>
                  <a:latin typeface="Arial" panose="020B0604020202020204" pitchFamily="34" charset="0"/>
                  <a:cs typeface="Arial" panose="020B0604020202020204" pitchFamily="34" charset="0"/>
                </a:rPr>
                <a:t>10</a:t>
              </a:r>
            </a:p>
          </p:txBody>
        </p:sp>
      </p:grpSp>
      <p:sp>
        <p:nvSpPr>
          <p:cNvPr id="39" name="Rectangle 38"/>
          <p:cNvSpPr/>
          <p:nvPr/>
        </p:nvSpPr>
        <p:spPr>
          <a:xfrm>
            <a:off x="2595701" y="479877"/>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&gt;</a:t>
            </a:r>
          </a:p>
        </p:txBody>
      </p:sp>
      <p:sp>
        <p:nvSpPr>
          <p:cNvPr id="40" name="Rectangle 39"/>
          <p:cNvSpPr/>
          <p:nvPr/>
        </p:nvSpPr>
        <p:spPr>
          <a:xfrm>
            <a:off x="7791259" y="475112"/>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&lt;</a:t>
            </a:r>
          </a:p>
        </p:txBody>
      </p:sp>
      <p:sp>
        <p:nvSpPr>
          <p:cNvPr id="41" name="Rectangle 40"/>
          <p:cNvSpPr/>
          <p:nvPr/>
        </p:nvSpPr>
        <p:spPr>
          <a:xfrm>
            <a:off x="5193480" y="475113"/>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a:t>
            </a:r>
          </a:p>
        </p:txBody>
      </p:sp>
      <p:sp>
        <p:nvSpPr>
          <p:cNvPr id="42" name="TextBox 41"/>
          <p:cNvSpPr txBox="1"/>
          <p:nvPr/>
        </p:nvSpPr>
        <p:spPr>
          <a:xfrm>
            <a:off x="5267854" y="-952891"/>
            <a:ext cx="1381760" cy="768350"/>
          </a:xfrm>
          <a:prstGeom prst="rect">
            <a:avLst/>
          </a:prstGeom>
          <a:noFill/>
        </p:spPr>
        <p:txBody>
          <a:bodyPr wrap="none" rtlCol="0">
            <a:spAutoFit/>
          </a:bodyPr>
          <a:lstStyle/>
          <a:p>
            <a:r>
              <a:rPr lang="en-US" sz="4400">
                <a:solidFill>
                  <a:srgbClr val="FF0000"/>
                </a:solidFill>
              </a:rPr>
              <a:t>Đúng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91667E-6 0.00139 L 0.74349 0.01204 " pathEditMode="relative" rAng="0" ptsTypes="AA">
                                      <p:cBhvr>
                                        <p:cTn id="6" dur="4000" fill="hold"/>
                                        <p:tgtEl>
                                          <p:spTgt spid="34"/>
                                        </p:tgtEl>
                                        <p:attrNameLst>
                                          <p:attrName>ppt_x</p:attrName>
                                          <p:attrName>ppt_y</p:attrName>
                                        </p:attrNameLst>
                                      </p:cBhvr>
                                      <p:rCtr x="37174" y="53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39"/>
                                        </p:tgtEl>
                                      </p:cBhvr>
                                    </p:animEffect>
                                    <p:anim calcmode="lin" valueType="num">
                                      <p:cBhvr>
                                        <p:cTn id="12" dur="1000"/>
                                        <p:tgtEl>
                                          <p:spTgt spid="39"/>
                                        </p:tgtEl>
                                        <p:attrNameLst>
                                          <p:attrName>ppt_x</p:attrName>
                                        </p:attrNameLst>
                                      </p:cBhvr>
                                      <p:tavLst>
                                        <p:tav tm="0">
                                          <p:val>
                                            <p:strVal val="ppt_x"/>
                                          </p:val>
                                        </p:tav>
                                        <p:tav tm="100000">
                                          <p:val>
                                            <p:strVal val="ppt_x"/>
                                          </p:val>
                                        </p:tav>
                                      </p:tavLst>
                                    </p:anim>
                                    <p:anim calcmode="lin" valueType="num">
                                      <p:cBhvr>
                                        <p:cTn id="13" dur="1000"/>
                                        <p:tgtEl>
                                          <p:spTgt spid="39"/>
                                        </p:tgtEl>
                                        <p:attrNameLst>
                                          <p:attrName>ppt_y</p:attrName>
                                        </p:attrNameLst>
                                      </p:cBhvr>
                                      <p:tavLst>
                                        <p:tav tm="0">
                                          <p:val>
                                            <p:strVal val="ppt_y"/>
                                          </p:val>
                                        </p:tav>
                                        <p:tav tm="100000">
                                          <p:val>
                                            <p:strVal val="ppt_y+.1"/>
                                          </p:val>
                                        </p:tav>
                                      </p:tavLst>
                                    </p:anim>
                                    <p:set>
                                      <p:cBhvr>
                                        <p:cTn id="14"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39"/>
                  </p:tgtEl>
                </p:cond>
              </p:nextCondLst>
            </p:seq>
            <p:seq concurrent="1" nextAc="seek">
              <p:cTn id="15" restart="whenNotActive" fill="hold" evtFilter="cancelBubble" nodeType="interactiveSeq">
                <p:stCondLst>
                  <p:cond evt="onClick" delay="0">
                    <p:tgtEl>
                      <p:spTgt spid="40"/>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grpId="0" nodeType="clickEffect">
                                  <p:stCondLst>
                                    <p:cond delay="0"/>
                                  </p:stCondLst>
                                  <p:childTnLst>
                                    <p:animEffect transition="out" filter="fade">
                                      <p:cBhvr>
                                        <p:cTn id="19" dur="1000"/>
                                        <p:tgtEl>
                                          <p:spTgt spid="40"/>
                                        </p:tgtEl>
                                      </p:cBhvr>
                                    </p:animEffect>
                                    <p:anim calcmode="lin" valueType="num">
                                      <p:cBhvr>
                                        <p:cTn id="20" dur="1000"/>
                                        <p:tgtEl>
                                          <p:spTgt spid="40"/>
                                        </p:tgtEl>
                                        <p:attrNameLst>
                                          <p:attrName>ppt_x</p:attrName>
                                        </p:attrNameLst>
                                      </p:cBhvr>
                                      <p:tavLst>
                                        <p:tav tm="0">
                                          <p:val>
                                            <p:strVal val="ppt_x"/>
                                          </p:val>
                                        </p:tav>
                                        <p:tav tm="100000">
                                          <p:val>
                                            <p:strVal val="ppt_x"/>
                                          </p:val>
                                        </p:tav>
                                      </p:tavLst>
                                    </p:anim>
                                    <p:anim calcmode="lin" valueType="num">
                                      <p:cBhvr>
                                        <p:cTn id="21" dur="1000"/>
                                        <p:tgtEl>
                                          <p:spTgt spid="40"/>
                                        </p:tgtEl>
                                        <p:attrNameLst>
                                          <p:attrName>ppt_y</p:attrName>
                                        </p:attrNameLst>
                                      </p:cBhvr>
                                      <p:tavLst>
                                        <p:tav tm="0">
                                          <p:val>
                                            <p:strVal val="ppt_y"/>
                                          </p:val>
                                        </p:tav>
                                        <p:tav tm="100000">
                                          <p:val>
                                            <p:strVal val="ppt_y+.1"/>
                                          </p:val>
                                        </p:tav>
                                      </p:tavLst>
                                    </p:anim>
                                    <p:set>
                                      <p:cBhvr>
                                        <p:cTn id="22"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40"/>
                  </p:tgtEl>
                </p:cond>
              </p:nextCondLst>
            </p:seq>
            <p:seq concurrent="1" nextAc="seek">
              <p:cTn id="23" restart="whenNotActive" fill="hold" evtFilter="cancelBubble" nodeType="interactiveSeq">
                <p:stCondLst>
                  <p:cond evt="onClick" delay="0">
                    <p:tgtEl>
                      <p:spTgt spid="41"/>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repeatCount="3000" fill="hold" grpId="0" nodeType="clickEffect">
                                  <p:stCondLst>
                                    <p:cond delay="0"/>
                                  </p:stCondLst>
                                  <p:childTnLst>
                                    <p:animEffect transition="out" filter="fade">
                                      <p:cBhvr>
                                        <p:cTn id="27" dur="500" tmFilter="0, 0; .2, .5; .8, .5; 1, 0"/>
                                        <p:tgtEl>
                                          <p:spTgt spid="41"/>
                                        </p:tgtEl>
                                      </p:cBhvr>
                                    </p:animEffect>
                                    <p:animScale>
                                      <p:cBhvr>
                                        <p:cTn id="28" dur="250" autoRev="1" fill="hold"/>
                                        <p:tgtEl>
                                          <p:spTgt spid="41"/>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9" presetID="10" presetClass="exit" presetSubtype="0" fill="hold" grpId="1" nodeType="withEffect">
                                  <p:stCondLst>
                                    <p:cond delay="0"/>
                                  </p:stCondLst>
                                  <p:childTnLst>
                                    <p:animEffect transition="out" filter="fade">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40"/>
                                        </p:tgtEl>
                                      </p:cBhvr>
                                    </p:animEffect>
                                    <p:set>
                                      <p:cBhvr>
                                        <p:cTn id="34" dur="1" fill="hold">
                                          <p:stCondLst>
                                            <p:cond delay="499"/>
                                          </p:stCondLst>
                                        </p:cTn>
                                        <p:tgtEl>
                                          <p:spTgt spid="40"/>
                                        </p:tgtEl>
                                        <p:attrNameLst>
                                          <p:attrName>style.visibility</p:attrName>
                                        </p:attrNameLst>
                                      </p:cBhvr>
                                      <p:to>
                                        <p:strVal val="hidden"/>
                                      </p:to>
                                    </p:set>
                                  </p:childTnLst>
                                </p:cTn>
                              </p:par>
                            </p:childTnLst>
                          </p:cTn>
                        </p:par>
                        <p:par>
                          <p:cTn id="35" fill="hold">
                            <p:stCondLst>
                              <p:cond delay="500"/>
                            </p:stCondLst>
                            <p:childTnLst>
                              <p:par>
                                <p:cTn id="36" presetID="63" presetClass="path" presetSubtype="0" accel="50000" decel="50000" fill="hold" nodeType="afterEffect">
                                  <p:stCondLst>
                                    <p:cond delay="0"/>
                                  </p:stCondLst>
                                  <p:childTnLst>
                                    <p:animMotion origin="layout" path="M 0.92465 0.00764 L 1.79965 0.02083 " pathEditMode="relative" rAng="0" ptsTypes="AA">
                                      <p:cBhvr>
                                        <p:cTn id="37" dur="5000" fill="hold"/>
                                        <p:tgtEl>
                                          <p:spTgt spid="34"/>
                                        </p:tgtEl>
                                        <p:attrNameLst>
                                          <p:attrName>ppt_x</p:attrName>
                                          <p:attrName>ppt_y</p:attrName>
                                        </p:attrNameLst>
                                      </p:cBhvr>
                                      <p:rCtr x="44375" y="833"/>
                                    </p:animMotion>
                                  </p:childTnLst>
                                  <p:subTnLst>
                                    <p:audio>
                                      <p:cMediaNode>
                                        <p:cTn display="0" masterRel="sameClick">
                                          <p:stCondLst>
                                            <p:cond evt="begin" delay="0">
                                              <p:tn val="36"/>
                                            </p:cond>
                                          </p:stCondLst>
                                          <p:endCondLst>
                                            <p:cond evt="onStopAudio" delay="0">
                                              <p:tgtEl>
                                                <p:sldTgt/>
                                              </p:tgtEl>
                                            </p:cond>
                                          </p:endCondLst>
                                        </p:cTn>
                                        <p:tgtEl>
                                          <p:sndTgt r:embed="rId3" name="Per-axle-rail-joint-sounds-in-Trainz-2009-_mp3cut.net_.wav"/>
                                        </p:tgtEl>
                                      </p:cMediaNode>
                                    </p:audio>
                                  </p:subTnLst>
                                </p:cTn>
                              </p:par>
                              <p:par>
                                <p:cTn id="38" presetID="1"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childTnLst>
        </p:cTn>
      </p:par>
    </p:tnLst>
    <p:bldLst>
      <p:bldP spid="39" grpId="0" bldLvl="0" animBg="1"/>
      <p:bldP spid="39" grpId="1" bldLvl="0" animBg="1"/>
      <p:bldP spid="40" grpId="0" bldLvl="0" animBg="1"/>
      <p:bldP spid="40" grpId="1" bldLvl="0" animBg="1"/>
      <p:bldP spid="4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a:extLst>
              <a:ext uri="{FF2B5EF4-FFF2-40B4-BE49-F238E27FC236}">
                <a16:creationId xmlns:a16="http://schemas.microsoft.com/office/drawing/2014/main" id="{12C3A1E5-4CD9-4374-9F5D-2848BA39B830}"/>
              </a:ext>
            </a:extLst>
          </p:cNvPr>
          <p:cNvGrpSpPr/>
          <p:nvPr/>
        </p:nvGrpSpPr>
        <p:grpSpPr>
          <a:xfrm>
            <a:off x="-226083" y="589889"/>
            <a:ext cx="11441759" cy="5883467"/>
            <a:chOff x="341926" y="208486"/>
            <a:chExt cx="11441759" cy="5883467"/>
          </a:xfrm>
        </p:grpSpPr>
        <p:pic>
          <p:nvPicPr>
            <p:cNvPr id="14" name="134">
              <a:extLst>
                <a:ext uri="{FF2B5EF4-FFF2-40B4-BE49-F238E27FC236}">
                  <a16:creationId xmlns:a16="http://schemas.microsoft.com/office/drawing/2014/main" id="{077E52A1-5237-4CBD-B20A-9FC053D20AA0}"/>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5" name="135">
              <a:extLst>
                <a:ext uri="{FF2B5EF4-FFF2-40B4-BE49-F238E27FC236}">
                  <a16:creationId xmlns:a16="http://schemas.microsoft.com/office/drawing/2014/main" id="{929A8081-E46A-4FFE-BB3D-442299018C21}"/>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6" name="136">
              <a:extLst>
                <a:ext uri="{FF2B5EF4-FFF2-40B4-BE49-F238E27FC236}">
                  <a16:creationId xmlns:a16="http://schemas.microsoft.com/office/drawing/2014/main" id="{9879CD1A-0D35-4DA4-9870-1791005D5EF8}"/>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7" name="142">
              <a:extLst>
                <a:ext uri="{FF2B5EF4-FFF2-40B4-BE49-F238E27FC236}">
                  <a16:creationId xmlns:a16="http://schemas.microsoft.com/office/drawing/2014/main" id="{AF0DBF33-5133-4AF4-AAE5-FEB67BA03A22}"/>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8" name="137">
            <a:extLst>
              <a:ext uri="{FF2B5EF4-FFF2-40B4-BE49-F238E27FC236}">
                <a16:creationId xmlns:a16="http://schemas.microsoft.com/office/drawing/2014/main" id="{B1D20548-3C6E-4679-894C-D593E1D955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85555" y="565761"/>
            <a:ext cx="2208207" cy="792549"/>
          </a:xfrm>
          <a:prstGeom prst="rect">
            <a:avLst/>
          </a:prstGeom>
        </p:spPr>
      </p:pic>
      <p:pic>
        <p:nvPicPr>
          <p:cNvPr id="19" name="138">
            <a:extLst>
              <a:ext uri="{FF2B5EF4-FFF2-40B4-BE49-F238E27FC236}">
                <a16:creationId xmlns:a16="http://schemas.microsoft.com/office/drawing/2014/main" id="{3A941595-1255-41BF-829F-8446EA7295E0}"/>
              </a:ext>
            </a:extLst>
          </p:cNvPr>
          <p:cNvPicPr>
            <a:picLocks noChangeAspect="1"/>
          </p:cNvPicPr>
          <p:nvPr/>
        </p:nvPicPr>
        <p:blipFill>
          <a:blip r:embed="rId8"/>
          <a:stretch>
            <a:fillRect/>
          </a:stretch>
        </p:blipFill>
        <p:spPr>
          <a:xfrm>
            <a:off x="9052136" y="4705242"/>
            <a:ext cx="2316681" cy="1268078"/>
          </a:xfrm>
          <a:prstGeom prst="rect">
            <a:avLst/>
          </a:prstGeom>
        </p:spPr>
      </p:pic>
      <p:pic>
        <p:nvPicPr>
          <p:cNvPr id="20" name="139">
            <a:extLst>
              <a:ext uri="{FF2B5EF4-FFF2-40B4-BE49-F238E27FC236}">
                <a16:creationId xmlns:a16="http://schemas.microsoft.com/office/drawing/2014/main" id="{FC6C53D4-E518-4407-A903-31D48C646C49}"/>
              </a:ext>
            </a:extLst>
          </p:cNvPr>
          <p:cNvPicPr>
            <a:picLocks noChangeAspect="1"/>
          </p:cNvPicPr>
          <p:nvPr/>
        </p:nvPicPr>
        <p:blipFill>
          <a:blip r:embed="rId9"/>
          <a:stretch>
            <a:fillRect/>
          </a:stretch>
        </p:blipFill>
        <p:spPr>
          <a:xfrm>
            <a:off x="9377765" y="2132089"/>
            <a:ext cx="2523963" cy="2505673"/>
          </a:xfrm>
          <a:prstGeom prst="rect">
            <a:avLst/>
          </a:prstGeom>
        </p:spPr>
      </p:pic>
      <p:pic>
        <p:nvPicPr>
          <p:cNvPr id="21" name="140">
            <a:extLst>
              <a:ext uri="{FF2B5EF4-FFF2-40B4-BE49-F238E27FC236}">
                <a16:creationId xmlns:a16="http://schemas.microsoft.com/office/drawing/2014/main" id="{69EDCC80-346C-4884-9166-D0F22B545DEC}"/>
              </a:ext>
            </a:extLst>
          </p:cNvPr>
          <p:cNvPicPr>
            <a:picLocks noChangeAspect="1"/>
          </p:cNvPicPr>
          <p:nvPr/>
        </p:nvPicPr>
        <p:blipFill>
          <a:blip r:embed="rId10"/>
          <a:stretch>
            <a:fillRect/>
          </a:stretch>
        </p:blipFill>
        <p:spPr>
          <a:xfrm>
            <a:off x="1453333" y="4267986"/>
            <a:ext cx="3145809" cy="2505673"/>
          </a:xfrm>
          <a:prstGeom prst="rect">
            <a:avLst/>
          </a:prstGeom>
        </p:spPr>
      </p:pic>
      <p:pic>
        <p:nvPicPr>
          <p:cNvPr id="22" name="141">
            <a:extLst>
              <a:ext uri="{FF2B5EF4-FFF2-40B4-BE49-F238E27FC236}">
                <a16:creationId xmlns:a16="http://schemas.microsoft.com/office/drawing/2014/main" id="{FDD3BB1E-71DB-418D-9CCD-4B202B382988}"/>
              </a:ext>
            </a:extLst>
          </p:cNvPr>
          <p:cNvPicPr>
            <a:picLocks noChangeAspect="1"/>
          </p:cNvPicPr>
          <p:nvPr/>
        </p:nvPicPr>
        <p:blipFill>
          <a:blip r:embed="rId11"/>
          <a:stretch>
            <a:fillRect/>
          </a:stretch>
        </p:blipFill>
        <p:spPr>
          <a:xfrm>
            <a:off x="9395784" y="1924966"/>
            <a:ext cx="871804" cy="865707"/>
          </a:xfrm>
          <a:prstGeom prst="rect">
            <a:avLst/>
          </a:prstGeom>
        </p:spPr>
      </p:pic>
      <p:pic>
        <p:nvPicPr>
          <p:cNvPr id="23" name="147">
            <a:extLst>
              <a:ext uri="{FF2B5EF4-FFF2-40B4-BE49-F238E27FC236}">
                <a16:creationId xmlns:a16="http://schemas.microsoft.com/office/drawing/2014/main" id="{10E6BA1D-2F0A-4B82-8B28-D856EBCFE467}"/>
              </a:ext>
            </a:extLst>
          </p:cNvPr>
          <p:cNvPicPr>
            <a:picLocks noChangeAspect="1"/>
          </p:cNvPicPr>
          <p:nvPr/>
        </p:nvPicPr>
        <p:blipFill>
          <a:blip r:embed="rId12"/>
          <a:stretch>
            <a:fillRect/>
          </a:stretch>
        </p:blipFill>
        <p:spPr>
          <a:xfrm>
            <a:off x="2715899" y="1826649"/>
            <a:ext cx="457240" cy="481626"/>
          </a:xfrm>
          <a:prstGeom prst="rect">
            <a:avLst/>
          </a:prstGeom>
        </p:spPr>
      </p:pic>
      <p:pic>
        <p:nvPicPr>
          <p:cNvPr id="24" name="148">
            <a:extLst>
              <a:ext uri="{FF2B5EF4-FFF2-40B4-BE49-F238E27FC236}">
                <a16:creationId xmlns:a16="http://schemas.microsoft.com/office/drawing/2014/main" id="{693EB7BD-6DD5-48F7-9313-A02A504C8BAB}"/>
              </a:ext>
            </a:extLst>
          </p:cNvPr>
          <p:cNvPicPr>
            <a:picLocks noChangeAspect="1"/>
          </p:cNvPicPr>
          <p:nvPr/>
        </p:nvPicPr>
        <p:blipFill>
          <a:blip r:embed="rId13"/>
          <a:stretch>
            <a:fillRect/>
          </a:stretch>
        </p:blipFill>
        <p:spPr>
          <a:xfrm>
            <a:off x="2435146" y="2363646"/>
            <a:ext cx="1030313" cy="1024217"/>
          </a:xfrm>
          <a:prstGeom prst="rect">
            <a:avLst/>
          </a:prstGeom>
        </p:spPr>
      </p:pic>
      <p:pic>
        <p:nvPicPr>
          <p:cNvPr id="25" name="143">
            <a:extLst>
              <a:ext uri="{FF2B5EF4-FFF2-40B4-BE49-F238E27FC236}">
                <a16:creationId xmlns:a16="http://schemas.microsoft.com/office/drawing/2014/main" id="{30300982-5E8F-4BCF-AF90-200D63E72223}"/>
              </a:ext>
            </a:extLst>
          </p:cNvPr>
          <p:cNvPicPr>
            <a:picLocks noChangeAspect="1"/>
          </p:cNvPicPr>
          <p:nvPr/>
        </p:nvPicPr>
        <p:blipFill>
          <a:blip r:embed="rId14"/>
          <a:stretch>
            <a:fillRect/>
          </a:stretch>
        </p:blipFill>
        <p:spPr>
          <a:xfrm>
            <a:off x="4160684" y="554436"/>
            <a:ext cx="896190" cy="1012024"/>
          </a:xfrm>
          <a:prstGeom prst="rect">
            <a:avLst/>
          </a:prstGeom>
        </p:spPr>
      </p:pic>
      <p:pic>
        <p:nvPicPr>
          <p:cNvPr id="26" name="146">
            <a:extLst>
              <a:ext uri="{FF2B5EF4-FFF2-40B4-BE49-F238E27FC236}">
                <a16:creationId xmlns:a16="http://schemas.microsoft.com/office/drawing/2014/main" id="{9270ECDF-DFA2-4EDB-827B-B84F84788AFF}"/>
              </a:ext>
            </a:extLst>
          </p:cNvPr>
          <p:cNvPicPr>
            <a:picLocks noChangeAspect="1"/>
          </p:cNvPicPr>
          <p:nvPr/>
        </p:nvPicPr>
        <p:blipFill>
          <a:blip r:embed="rId15"/>
          <a:stretch>
            <a:fillRect/>
          </a:stretch>
        </p:blipFill>
        <p:spPr>
          <a:xfrm>
            <a:off x="5188076" y="505654"/>
            <a:ext cx="969348" cy="1091279"/>
          </a:xfrm>
          <a:prstGeom prst="rect">
            <a:avLst/>
          </a:prstGeom>
        </p:spPr>
      </p:pic>
      <p:pic>
        <p:nvPicPr>
          <p:cNvPr id="27" name="145">
            <a:extLst>
              <a:ext uri="{FF2B5EF4-FFF2-40B4-BE49-F238E27FC236}">
                <a16:creationId xmlns:a16="http://schemas.microsoft.com/office/drawing/2014/main" id="{FF23D3F9-D0B1-4C1A-A8E7-83DCBFA6F045}"/>
              </a:ext>
            </a:extLst>
          </p:cNvPr>
          <p:cNvPicPr>
            <a:picLocks noChangeAspect="1"/>
          </p:cNvPicPr>
          <p:nvPr/>
        </p:nvPicPr>
        <p:blipFill>
          <a:blip r:embed="rId16"/>
          <a:stretch>
            <a:fillRect/>
          </a:stretch>
        </p:blipFill>
        <p:spPr>
          <a:xfrm>
            <a:off x="6328553" y="632953"/>
            <a:ext cx="768163" cy="883997"/>
          </a:xfrm>
          <a:prstGeom prst="rect">
            <a:avLst/>
          </a:prstGeom>
        </p:spPr>
      </p:pic>
      <p:pic>
        <p:nvPicPr>
          <p:cNvPr id="28" name="144">
            <a:extLst>
              <a:ext uri="{FF2B5EF4-FFF2-40B4-BE49-F238E27FC236}">
                <a16:creationId xmlns:a16="http://schemas.microsoft.com/office/drawing/2014/main" id="{5CBE300A-EA79-4AD7-8708-256F5C4B293E}"/>
              </a:ext>
            </a:extLst>
          </p:cNvPr>
          <p:cNvPicPr>
            <a:picLocks noChangeAspect="1"/>
          </p:cNvPicPr>
          <p:nvPr/>
        </p:nvPicPr>
        <p:blipFill>
          <a:blip r:embed="rId17"/>
          <a:stretch>
            <a:fillRect/>
          </a:stretch>
        </p:blipFill>
        <p:spPr>
          <a:xfrm>
            <a:off x="7390792" y="608178"/>
            <a:ext cx="768163" cy="890093"/>
          </a:xfrm>
          <a:prstGeom prst="rect">
            <a:avLst/>
          </a:prstGeom>
        </p:spPr>
      </p:pic>
      <p:pic>
        <p:nvPicPr>
          <p:cNvPr id="29" name="149">
            <a:extLst>
              <a:ext uri="{FF2B5EF4-FFF2-40B4-BE49-F238E27FC236}">
                <a16:creationId xmlns:a16="http://schemas.microsoft.com/office/drawing/2014/main" id="{D29A04D4-7147-4E12-81F2-D90C4D380B30}"/>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t="-10904" r="-11007"/>
          <a:stretch/>
        </p:blipFill>
        <p:spPr>
          <a:xfrm>
            <a:off x="1798063" y="817084"/>
            <a:ext cx="1219200" cy="578451"/>
          </a:xfrm>
          <a:prstGeom prst="rect">
            <a:avLst/>
          </a:prstGeom>
        </p:spPr>
      </p:pic>
      <p:pic>
        <p:nvPicPr>
          <p:cNvPr id="30" name="3">
            <a:extLst>
              <a:ext uri="{FF2B5EF4-FFF2-40B4-BE49-F238E27FC236}">
                <a16:creationId xmlns:a16="http://schemas.microsoft.com/office/drawing/2014/main" id="{31A6850E-8354-454B-A391-212694574148}"/>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16200000">
            <a:off x="5919850" y="-1153456"/>
            <a:ext cx="352299" cy="5802530"/>
          </a:xfrm>
          <a:prstGeom prst="rect">
            <a:avLst/>
          </a:prstGeom>
        </p:spPr>
      </p:pic>
      <p:pic>
        <p:nvPicPr>
          <p:cNvPr id="34" name="1">
            <a:extLst>
              <a:ext uri="{FF2B5EF4-FFF2-40B4-BE49-F238E27FC236}">
                <a16:creationId xmlns:a16="http://schemas.microsoft.com/office/drawing/2014/main" id="{CB329D35-9D3D-4FCC-B9F1-BF064D3C5FD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flipH="1">
            <a:off x="-1" y="-1"/>
            <a:ext cx="2889009" cy="1758721"/>
          </a:xfrm>
          <a:prstGeom prst="rect">
            <a:avLst/>
          </a:prstGeom>
        </p:spPr>
      </p:pic>
      <p:pic>
        <p:nvPicPr>
          <p:cNvPr id="5" name="4">
            <a:extLst>
              <a:ext uri="{FF2B5EF4-FFF2-40B4-BE49-F238E27FC236}">
                <a16:creationId xmlns:a16="http://schemas.microsoft.com/office/drawing/2014/main" id="{1E276810-0DD4-4CB8-A5E9-27602BA1DBDF}"/>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5400000" flipV="1">
            <a:off x="5989586" y="1527441"/>
            <a:ext cx="352299" cy="5802531"/>
          </a:xfrm>
          <a:prstGeom prst="rect">
            <a:avLst/>
          </a:prstGeom>
        </p:spPr>
      </p:pic>
      <p:sp>
        <p:nvSpPr>
          <p:cNvPr id="8" name="39">
            <a:extLst>
              <a:ext uri="{FF2B5EF4-FFF2-40B4-BE49-F238E27FC236}">
                <a16:creationId xmlns:a16="http://schemas.microsoft.com/office/drawing/2014/main" id="{053EA615-0AE2-47A6-A802-6B92DD9EB92E}"/>
              </a:ext>
            </a:extLst>
          </p:cNvPr>
          <p:cNvSpPr txBox="1"/>
          <p:nvPr/>
        </p:nvSpPr>
        <p:spPr>
          <a:xfrm flipH="1">
            <a:off x="3069951" y="2362965"/>
            <a:ext cx="6517204" cy="1423457"/>
          </a:xfrm>
          <a:prstGeom prst="rect">
            <a:avLst/>
          </a:prstGeom>
          <a:noFill/>
        </p:spPr>
        <p:txBody>
          <a:bodyPr wrap="square" lIns="68571" tIns="34285" rIns="68571"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dirty="0" err="1" smtClean="0">
                <a:solidFill>
                  <a:srgbClr val="FF0000"/>
                </a:solidFill>
                <a:latin typeface="Times New Roman" panose="02020603050405020304" pitchFamily="18" charset="0"/>
                <a:ea typeface="微软雅黑"/>
                <a:cs typeface="Times New Roman" panose="02020603050405020304" pitchFamily="18" charset="0"/>
                <a:sym typeface="微软雅黑"/>
              </a:rPr>
              <a:t>Luyện</a:t>
            </a:r>
            <a:r>
              <a:rPr lang="en-US" altLang="zh-CN" sz="8800" dirty="0" smtClean="0">
                <a:solidFill>
                  <a:srgbClr val="FF0000"/>
                </a:solidFill>
                <a:latin typeface="Times New Roman" panose="02020603050405020304" pitchFamily="18" charset="0"/>
                <a:ea typeface="微软雅黑"/>
                <a:cs typeface="Times New Roman" panose="02020603050405020304" pitchFamily="18" charset="0"/>
                <a:sym typeface="微软雅黑"/>
              </a:rPr>
              <a:t> </a:t>
            </a:r>
            <a:r>
              <a:rPr lang="en-US" altLang="zh-CN" sz="8800" dirty="0" err="1" smtClean="0">
                <a:solidFill>
                  <a:srgbClr val="FF0000"/>
                </a:solidFill>
                <a:latin typeface="Times New Roman" panose="02020603050405020304" pitchFamily="18" charset="0"/>
                <a:ea typeface="微软雅黑"/>
                <a:cs typeface="Times New Roman" panose="02020603050405020304" pitchFamily="18" charset="0"/>
                <a:sym typeface="微软雅黑"/>
              </a:rPr>
              <a:t>tập</a:t>
            </a:r>
            <a:endParaRPr kumimoji="0" lang="zh-CN" altLang="en-US" sz="8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a:endParaRPr>
          </a:p>
        </p:txBody>
      </p:sp>
      <p:pic>
        <p:nvPicPr>
          <p:cNvPr id="13" name="1">
            <a:extLst>
              <a:ext uri="{FF2B5EF4-FFF2-40B4-BE49-F238E27FC236}">
                <a16:creationId xmlns:a16="http://schemas.microsoft.com/office/drawing/2014/main" id="{6E9BFC22-00B8-4DEA-9521-049992E540E7}"/>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flipH="1">
            <a:off x="-1" y="-1"/>
            <a:ext cx="4355558" cy="2651501"/>
          </a:xfrm>
          <a:prstGeom prst="rect">
            <a:avLst/>
          </a:prstGeom>
        </p:spPr>
      </p:pic>
    </p:spTree>
    <p:extLst>
      <p:ext uri="{BB962C8B-B14F-4D97-AF65-F5344CB8AC3E}">
        <p14:creationId xmlns:p14="http://schemas.microsoft.com/office/powerpoint/2010/main" val="308854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91999" cy="5605462"/>
          </a:xfrm>
          <a:prstGeom prst="rect">
            <a:avLst/>
          </a:prstGeom>
        </p:spPr>
      </p:pic>
      <p:sp>
        <p:nvSpPr>
          <p:cNvPr id="8" name="Rounded Rectangle 7"/>
          <p:cNvSpPr/>
          <p:nvPr/>
        </p:nvSpPr>
        <p:spPr>
          <a:xfrm>
            <a:off x="3834011" y="4754967"/>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9" name="Rounded Rectangle 8"/>
          <p:cNvSpPr/>
          <p:nvPr/>
        </p:nvSpPr>
        <p:spPr>
          <a:xfrm>
            <a:off x="7144390" y="4754967"/>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2</a:t>
            </a:r>
          </a:p>
        </p:txBody>
      </p:sp>
      <p:sp>
        <p:nvSpPr>
          <p:cNvPr id="11" name="Rounded Rectangle 10"/>
          <p:cNvSpPr/>
          <p:nvPr/>
        </p:nvSpPr>
        <p:spPr>
          <a:xfrm>
            <a:off x="10454769" y="4754967"/>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04840"/>
            <a:ext cx="11934334" cy="2519128"/>
          </a:xfrm>
          <a:prstGeom prst="rect">
            <a:avLst/>
          </a:prstGeom>
        </p:spPr>
      </p:pic>
      <p:sp>
        <p:nvSpPr>
          <p:cNvPr id="8" name="Rounded Rectangle 7"/>
          <p:cNvSpPr/>
          <p:nvPr/>
        </p:nvSpPr>
        <p:spPr>
          <a:xfrm>
            <a:off x="3026004" y="1729948"/>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0000"/>
                </a:solidFill>
                <a:latin typeface="Arial" panose="020B0604020202020204" pitchFamily="34" charset="0"/>
                <a:cs typeface="Arial" panose="020B0604020202020204" pitchFamily="34" charset="0"/>
              </a:rPr>
              <a:t>= 11</a:t>
            </a:r>
          </a:p>
        </p:txBody>
      </p:sp>
      <p:sp>
        <p:nvSpPr>
          <p:cNvPr id="9" name="Rounded Rectangle 8"/>
          <p:cNvSpPr/>
          <p:nvPr/>
        </p:nvSpPr>
        <p:spPr>
          <a:xfrm>
            <a:off x="3026004" y="2585496"/>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0000"/>
                </a:solidFill>
                <a:latin typeface="Arial" panose="020B0604020202020204" pitchFamily="34" charset="0"/>
                <a:cs typeface="Arial" panose="020B0604020202020204" pitchFamily="34" charset="0"/>
              </a:rPr>
              <a:t>= 15</a:t>
            </a:r>
          </a:p>
        </p:txBody>
      </p:sp>
      <p:sp>
        <p:nvSpPr>
          <p:cNvPr id="11" name="Rounded Rectangle 10"/>
          <p:cNvSpPr/>
          <p:nvPr/>
        </p:nvSpPr>
        <p:spPr>
          <a:xfrm>
            <a:off x="7184796" y="1744089"/>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FF0000"/>
                </a:solidFill>
                <a:latin typeface="Arial" panose="020B0604020202020204" pitchFamily="34" charset="0"/>
                <a:cs typeface="Arial" panose="020B0604020202020204" pitchFamily="34" charset="0"/>
              </a:rPr>
              <a:t>= </a:t>
            </a:r>
            <a:r>
              <a:rPr lang="en-US" sz="3000" smtClean="0">
                <a:solidFill>
                  <a:srgbClr val="FF0000"/>
                </a:solidFill>
                <a:latin typeface="Arial" panose="020B0604020202020204" pitchFamily="34" charset="0"/>
                <a:cs typeface="Arial" panose="020B0604020202020204" pitchFamily="34" charset="0"/>
              </a:rPr>
              <a:t>14</a:t>
            </a:r>
            <a:endParaRPr lang="en-US" sz="3000" dirty="0">
              <a:solidFill>
                <a:srgbClr val="FF0000"/>
              </a:solidFill>
              <a:latin typeface="Arial" panose="020B0604020202020204" pitchFamily="34" charset="0"/>
              <a:cs typeface="Arial" panose="020B0604020202020204" pitchFamily="34" charset="0"/>
            </a:endParaRPr>
          </a:p>
        </p:txBody>
      </p:sp>
      <p:sp>
        <p:nvSpPr>
          <p:cNvPr id="12" name="Rounded Rectangle 11"/>
          <p:cNvSpPr/>
          <p:nvPr/>
        </p:nvSpPr>
        <p:spPr>
          <a:xfrm>
            <a:off x="7184796" y="2585496"/>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0000"/>
                </a:solidFill>
                <a:latin typeface="Arial" panose="020B0604020202020204" pitchFamily="34" charset="0"/>
                <a:cs typeface="Arial" panose="020B0604020202020204" pitchFamily="34" charset="0"/>
              </a:rPr>
              <a:t>= 17</a:t>
            </a:r>
          </a:p>
        </p:txBody>
      </p:sp>
      <p:sp>
        <p:nvSpPr>
          <p:cNvPr id="13" name="Rounded Rectangle 12"/>
          <p:cNvSpPr/>
          <p:nvPr/>
        </p:nvSpPr>
        <p:spPr>
          <a:xfrm>
            <a:off x="11059212" y="1729948"/>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0000"/>
                </a:solidFill>
                <a:latin typeface="Arial" panose="020B0604020202020204" pitchFamily="34" charset="0"/>
                <a:cs typeface="Arial" panose="020B0604020202020204" pitchFamily="34" charset="0"/>
              </a:rPr>
              <a:t>= 19</a:t>
            </a:r>
          </a:p>
        </p:txBody>
      </p:sp>
      <p:sp>
        <p:nvSpPr>
          <p:cNvPr id="14" name="Rounded Rectangle 13"/>
          <p:cNvSpPr/>
          <p:nvPr/>
        </p:nvSpPr>
        <p:spPr>
          <a:xfrm>
            <a:off x="11059212" y="2502947"/>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0000"/>
                </a:solidFill>
                <a:latin typeface="Arial" panose="020B0604020202020204" pitchFamily="34" charset="0"/>
                <a:cs typeface="Arial" panose="020B0604020202020204" pitchFamily="34" charset="0"/>
              </a:rPr>
              <a:t>= 13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76828"/>
            <a:ext cx="11368726" cy="2457450"/>
          </a:xfrm>
          <a:prstGeom prst="rect">
            <a:avLst/>
          </a:prstGeom>
          <a:ln>
            <a:noFill/>
          </a:ln>
        </p:spPr>
      </p:pic>
      <p:sp>
        <p:nvSpPr>
          <p:cNvPr id="12" name="Rounded Rectangle 11"/>
          <p:cNvSpPr/>
          <p:nvPr/>
        </p:nvSpPr>
        <p:spPr>
          <a:xfrm>
            <a:off x="3254763" y="1701603"/>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 10</a:t>
            </a:r>
          </a:p>
        </p:txBody>
      </p:sp>
      <p:sp>
        <p:nvSpPr>
          <p:cNvPr id="15" name="Rounded Rectangle 14"/>
          <p:cNvSpPr/>
          <p:nvPr/>
        </p:nvSpPr>
        <p:spPr>
          <a:xfrm>
            <a:off x="3219249" y="2309503"/>
            <a:ext cx="1102935"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 14</a:t>
            </a:r>
          </a:p>
        </p:txBody>
      </p:sp>
      <p:sp>
        <p:nvSpPr>
          <p:cNvPr id="16" name="Rounded Rectangle 15"/>
          <p:cNvSpPr/>
          <p:nvPr/>
        </p:nvSpPr>
        <p:spPr>
          <a:xfrm>
            <a:off x="6963978" y="1701603"/>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 10</a:t>
            </a:r>
          </a:p>
        </p:txBody>
      </p:sp>
      <p:sp>
        <p:nvSpPr>
          <p:cNvPr id="20" name="Rounded Rectangle 19"/>
          <p:cNvSpPr/>
          <p:nvPr/>
        </p:nvSpPr>
        <p:spPr>
          <a:xfrm>
            <a:off x="6966406" y="2309503"/>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 13</a:t>
            </a:r>
          </a:p>
        </p:txBody>
      </p:sp>
      <p:sp>
        <p:nvSpPr>
          <p:cNvPr id="21" name="Rounded Rectangle 20"/>
          <p:cNvSpPr/>
          <p:nvPr/>
        </p:nvSpPr>
        <p:spPr>
          <a:xfrm>
            <a:off x="10753786" y="1701603"/>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 10</a:t>
            </a:r>
          </a:p>
        </p:txBody>
      </p:sp>
      <p:sp>
        <p:nvSpPr>
          <p:cNvPr id="22" name="Rounded Rectangle 21"/>
          <p:cNvSpPr/>
          <p:nvPr/>
        </p:nvSpPr>
        <p:spPr>
          <a:xfrm>
            <a:off x="10786616" y="2309503"/>
            <a:ext cx="1036948" cy="6079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Arial" panose="020B0604020202020204" pitchFamily="34" charset="0"/>
                <a:cs typeface="Arial" panose="020B0604020202020204" pitchFamily="34" charset="0"/>
              </a:rPr>
              <a:t>= 15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animBg="1"/>
      <p:bldP spid="15" grpId="1" animBg="1"/>
      <p:bldP spid="16" grpId="0" animBg="1"/>
      <p:bldP spid="16" grpId="1" animBg="1"/>
      <p:bldP spid="20" grpId="0" animBg="1"/>
      <p:bldP spid="20" grpId="1" animBg="1"/>
      <p:bldP spid="21" grpId="0" animBg="1"/>
      <p:bldP spid="21" grpId="1" animBg="1"/>
      <p:bldP spid="22" grpId="0" animBg="1"/>
      <p:bldP spid="2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15</a:t>
            </a:fld>
            <a:endParaRPr lang="en-US" dirty="0">
              <a:solidFill>
                <a:prstClr val="black">
                  <a:tint val="75000"/>
                </a:prstClr>
              </a:solidFill>
            </a:endParaRPr>
          </a:p>
        </p:txBody>
      </p:sp>
      <p:pic>
        <p:nvPicPr>
          <p:cNvPr id="8" name="Picture 7"/>
          <p:cNvPicPr>
            <a:picLocks noChangeAspect="1"/>
          </p:cNvPicPr>
          <p:nvPr/>
        </p:nvPicPr>
        <p:blipFill>
          <a:blip r:embed="rId2"/>
          <a:stretch>
            <a:fillRect/>
          </a:stretch>
        </p:blipFill>
        <p:spPr>
          <a:xfrm>
            <a:off x="66741" y="85589"/>
            <a:ext cx="12179431" cy="5697030"/>
          </a:xfrm>
          <a:prstGeom prst="rect">
            <a:avLst/>
          </a:prstGeom>
          <a:solidFill>
            <a:schemeClr val="accent1">
              <a:lumMod val="40000"/>
              <a:lumOff val="60000"/>
            </a:schemeClr>
          </a:solidFill>
        </p:spPr>
      </p:pic>
      <p:sp>
        <p:nvSpPr>
          <p:cNvPr id="16" name="Rounded Rectangle 15"/>
          <p:cNvSpPr/>
          <p:nvPr/>
        </p:nvSpPr>
        <p:spPr>
          <a:xfrm>
            <a:off x="4682424" y="2748042"/>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17</a:t>
            </a:r>
          </a:p>
        </p:txBody>
      </p:sp>
      <p:sp>
        <p:nvSpPr>
          <p:cNvPr id="17" name="Rounded Rectangle 16"/>
          <p:cNvSpPr/>
          <p:nvPr/>
        </p:nvSpPr>
        <p:spPr>
          <a:xfrm>
            <a:off x="6279741" y="2738989"/>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16</a:t>
            </a:r>
          </a:p>
        </p:txBody>
      </p:sp>
      <p:sp>
        <p:nvSpPr>
          <p:cNvPr id="18" name="Rounded Rectangle 17"/>
          <p:cNvSpPr/>
          <p:nvPr/>
        </p:nvSpPr>
        <p:spPr>
          <a:xfrm>
            <a:off x="7796336" y="2755176"/>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19</a:t>
            </a:r>
          </a:p>
        </p:txBody>
      </p:sp>
      <p:sp>
        <p:nvSpPr>
          <p:cNvPr id="19" name="Rounded Rectangle 18"/>
          <p:cNvSpPr/>
          <p:nvPr/>
        </p:nvSpPr>
        <p:spPr>
          <a:xfrm>
            <a:off x="9382615" y="2755176"/>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18</a:t>
            </a:r>
          </a:p>
        </p:txBody>
      </p:sp>
      <p:sp>
        <p:nvSpPr>
          <p:cNvPr id="20" name="Rounded Rectangle 19"/>
          <p:cNvSpPr/>
          <p:nvPr/>
        </p:nvSpPr>
        <p:spPr>
          <a:xfrm>
            <a:off x="5598394" y="3363076"/>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10</a:t>
            </a:r>
          </a:p>
        </p:txBody>
      </p:sp>
      <p:sp>
        <p:nvSpPr>
          <p:cNvPr id="21" name="Rounded Rectangle 20"/>
          <p:cNvSpPr/>
          <p:nvPr/>
        </p:nvSpPr>
        <p:spPr>
          <a:xfrm>
            <a:off x="5598394" y="3930828"/>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3</a:t>
            </a:r>
          </a:p>
        </p:txBody>
      </p:sp>
      <p:sp>
        <p:nvSpPr>
          <p:cNvPr id="22" name="Rounded Rectangle 21"/>
          <p:cNvSpPr/>
          <p:nvPr/>
        </p:nvSpPr>
        <p:spPr>
          <a:xfrm>
            <a:off x="7198253" y="3370210"/>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10</a:t>
            </a:r>
          </a:p>
        </p:txBody>
      </p:sp>
      <p:sp>
        <p:nvSpPr>
          <p:cNvPr id="23" name="Rounded Rectangle 22"/>
          <p:cNvSpPr/>
          <p:nvPr/>
        </p:nvSpPr>
        <p:spPr>
          <a:xfrm>
            <a:off x="7198253" y="3951974"/>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4</a:t>
            </a:r>
          </a:p>
        </p:txBody>
      </p:sp>
      <p:sp>
        <p:nvSpPr>
          <p:cNvPr id="24" name="Rounded Rectangle 23"/>
          <p:cNvSpPr/>
          <p:nvPr/>
        </p:nvSpPr>
        <p:spPr>
          <a:xfrm>
            <a:off x="8717619" y="3407917"/>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10</a:t>
            </a:r>
          </a:p>
        </p:txBody>
      </p:sp>
      <p:sp>
        <p:nvSpPr>
          <p:cNvPr id="25" name="Rounded Rectangle 24"/>
          <p:cNvSpPr/>
          <p:nvPr/>
        </p:nvSpPr>
        <p:spPr>
          <a:xfrm>
            <a:off x="8717619" y="3996421"/>
            <a:ext cx="634295" cy="6079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0099"/>
                </a:solidFill>
                <a:latin typeface="Arial" panose="020B0604020202020204" pitchFamily="34" charset="0"/>
                <a:cs typeface="Arial" panose="020B0604020202020204" pitchFamily="34" charset="0"/>
              </a:rPr>
              <a:t>5</a:t>
            </a:r>
          </a:p>
        </p:txBody>
      </p:sp>
      <p:sp>
        <p:nvSpPr>
          <p:cNvPr id="14" name="Rounded Rectangle 13"/>
          <p:cNvSpPr/>
          <p:nvPr/>
        </p:nvSpPr>
        <p:spPr>
          <a:xfrm>
            <a:off x="3096145" y="1329389"/>
            <a:ext cx="715017" cy="20785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0000"/>
              </a:solidFill>
            </a:endParaRPr>
          </a:p>
        </p:txBody>
      </p:sp>
      <p:sp>
        <p:nvSpPr>
          <p:cNvPr id="26" name="Rounded Rectangle 25"/>
          <p:cNvSpPr/>
          <p:nvPr/>
        </p:nvSpPr>
        <p:spPr>
          <a:xfrm>
            <a:off x="4049877" y="3381004"/>
            <a:ext cx="715017" cy="20785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14" grpId="0" animBg="1"/>
      <p:bldP spid="14" grpId="1" animBg="1"/>
      <p:bldP spid="26" grpId="0" animBg="1"/>
      <p:bldP spid="2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54475"/>
            <a:ext cx="1219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7"/>
          <p:cNvSpPr txBox="1"/>
          <p:nvPr/>
        </p:nvSpPr>
        <p:spPr>
          <a:xfrm>
            <a:off x="3840163" y="2501900"/>
            <a:ext cx="2447925" cy="434975"/>
          </a:xfrm>
          <a:prstGeom prst="rect">
            <a:avLst/>
          </a:prstGeom>
          <a:noFill/>
        </p:spPr>
        <p:txBody>
          <a:bodyPr lIns="0" tIns="0" rIns="0" bIns="0"/>
          <a:lstStyle/>
          <a:p>
            <a:pPr algn="ctr">
              <a:defRPr/>
            </a:pPr>
            <a:endParaRPr lang="en-US" sz="4800"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sp>
        <p:nvSpPr>
          <p:cNvPr id="45061" name="Text Box 5"/>
          <p:cNvSpPr txBox="1">
            <a:spLocks noChangeArrowheads="1"/>
          </p:cNvSpPr>
          <p:nvPr/>
        </p:nvSpPr>
        <p:spPr bwMode="auto">
          <a:xfrm>
            <a:off x="2685001" y="783659"/>
            <a:ext cx="5791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dirty="0" err="1" smtClean="0">
                <a:latin typeface="Times New Roman" panose="02020603050405020304" pitchFamily="18" charset="0"/>
                <a:cs typeface="Times New Roman" panose="02020603050405020304" pitchFamily="18" charset="0"/>
              </a:rPr>
              <a:t>Toán</a:t>
            </a:r>
            <a:endParaRPr lang="en-US" sz="4000" dirty="0">
              <a:latin typeface="Times New Roman" panose="02020603050405020304" pitchFamily="18" charset="0"/>
              <a:cs typeface="Times New Roman" panose="02020603050405020304" pitchFamily="18" charset="0"/>
            </a:endParaRPr>
          </a:p>
        </p:txBody>
      </p:sp>
      <p:pic>
        <p:nvPicPr>
          <p:cNvPr id="8"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63" y="0"/>
            <a:ext cx="2096378" cy="2268995"/>
          </a:xfrm>
          <a:prstGeom prst="rect">
            <a:avLst/>
          </a:prstGeom>
        </p:spPr>
      </p:pic>
      <p:pic>
        <p:nvPicPr>
          <p:cNvPr id="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5542" y="214581"/>
            <a:ext cx="1694696" cy="2161906"/>
          </a:xfrm>
          <a:prstGeom prst="rect">
            <a:avLst/>
          </a:prstGeom>
        </p:spPr>
      </p:pic>
      <p:sp>
        <p:nvSpPr>
          <p:cNvPr id="2" name="Rectangle 1"/>
          <p:cNvSpPr/>
          <p:nvPr/>
        </p:nvSpPr>
        <p:spPr>
          <a:xfrm>
            <a:off x="618726" y="1926015"/>
            <a:ext cx="10815988" cy="1569660"/>
          </a:xfrm>
          <a:prstGeom prst="rect">
            <a:avLst/>
          </a:prstGeom>
        </p:spPr>
        <p:txBody>
          <a:bodyPr wrap="square">
            <a:spAutoFit/>
          </a:bodyPr>
          <a:lstStyle/>
          <a:p>
            <a:pPr lvl="0" algn="ctr">
              <a:defRPr/>
            </a:pPr>
            <a:r>
              <a:rPr lang="en-US" sz="4800" spc="100" dirty="0" err="1" smtClean="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Luyện</a:t>
            </a:r>
            <a:r>
              <a:rPr lang="en-US" sz="4800" spc="100" dirty="0" smtClean="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tập</a:t>
            </a:r>
            <a:r>
              <a:rPr lang="en-US" sz="48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phép</a:t>
            </a:r>
            <a:r>
              <a:rPr lang="en-US" sz="48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cộng</a:t>
            </a:r>
            <a:r>
              <a:rPr lang="en-US" sz="48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spc="100" dirty="0" smtClean="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a:t>
            </a:r>
            <a:r>
              <a:rPr lang="en-US" sz="4800" spc="100" dirty="0" err="1" smtClean="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không</a:t>
            </a:r>
            <a:r>
              <a:rPr lang="en-US" sz="4800" spc="100" dirty="0" smtClean="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spc="100" dirty="0" err="1" smtClean="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nhớ</a:t>
            </a:r>
            <a:r>
              <a:rPr lang="en-US" sz="4800" spc="100" dirty="0" smtClean="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a:t>
            </a:r>
          </a:p>
          <a:p>
            <a:pPr lvl="0" algn="ctr">
              <a:defRPr/>
            </a:pPr>
            <a:r>
              <a:rPr lang="en-US" sz="4800" spc="100" dirty="0" smtClean="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trong</a:t>
            </a:r>
            <a:r>
              <a:rPr lang="en-US" sz="48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800"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phạm</a:t>
            </a:r>
            <a:r>
              <a:rPr lang="en-US" sz="48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vi </a:t>
            </a:r>
            <a:r>
              <a:rPr lang="en-US" sz="4800" spc="100" dirty="0" smtClean="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20 (</a:t>
            </a:r>
            <a:r>
              <a:rPr lang="en-US" sz="4800" spc="100" dirty="0" err="1" smtClean="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trang</a:t>
            </a:r>
            <a:r>
              <a:rPr lang="en-US" sz="4800" spc="100" dirty="0" smtClean="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17)</a:t>
            </a:r>
            <a:endParaRPr lang="en-US" sz="4800"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748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a:extLst>
              <a:ext uri="{FF2B5EF4-FFF2-40B4-BE49-F238E27FC236}">
                <a16:creationId xmlns:a16="http://schemas.microsoft.com/office/drawing/2014/main" id="{12C3A1E5-4CD9-4374-9F5D-2848BA39B830}"/>
              </a:ext>
            </a:extLst>
          </p:cNvPr>
          <p:cNvGrpSpPr/>
          <p:nvPr/>
        </p:nvGrpSpPr>
        <p:grpSpPr>
          <a:xfrm>
            <a:off x="-247997" y="608178"/>
            <a:ext cx="11441759" cy="5883467"/>
            <a:chOff x="341926" y="208486"/>
            <a:chExt cx="11441759" cy="5883467"/>
          </a:xfrm>
        </p:grpSpPr>
        <p:pic>
          <p:nvPicPr>
            <p:cNvPr id="14" name="134">
              <a:extLst>
                <a:ext uri="{FF2B5EF4-FFF2-40B4-BE49-F238E27FC236}">
                  <a16:creationId xmlns:a16="http://schemas.microsoft.com/office/drawing/2014/main" id="{077E52A1-5237-4CBD-B20A-9FC053D20AA0}"/>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5" name="135">
              <a:extLst>
                <a:ext uri="{FF2B5EF4-FFF2-40B4-BE49-F238E27FC236}">
                  <a16:creationId xmlns:a16="http://schemas.microsoft.com/office/drawing/2014/main" id="{929A8081-E46A-4FFE-BB3D-442299018C21}"/>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6" name="136">
              <a:extLst>
                <a:ext uri="{FF2B5EF4-FFF2-40B4-BE49-F238E27FC236}">
                  <a16:creationId xmlns:a16="http://schemas.microsoft.com/office/drawing/2014/main" id="{9879CD1A-0D35-4DA4-9870-1791005D5EF8}"/>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7" name="142">
              <a:extLst>
                <a:ext uri="{FF2B5EF4-FFF2-40B4-BE49-F238E27FC236}">
                  <a16:creationId xmlns:a16="http://schemas.microsoft.com/office/drawing/2014/main" id="{AF0DBF33-5133-4AF4-AAE5-FEB67BA03A22}"/>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8" name="137">
            <a:extLst>
              <a:ext uri="{FF2B5EF4-FFF2-40B4-BE49-F238E27FC236}">
                <a16:creationId xmlns:a16="http://schemas.microsoft.com/office/drawing/2014/main" id="{B1D20548-3C6E-4679-894C-D593E1D955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85555" y="565761"/>
            <a:ext cx="2208207" cy="792549"/>
          </a:xfrm>
          <a:prstGeom prst="rect">
            <a:avLst/>
          </a:prstGeom>
        </p:spPr>
      </p:pic>
      <p:pic>
        <p:nvPicPr>
          <p:cNvPr id="19" name="138">
            <a:extLst>
              <a:ext uri="{FF2B5EF4-FFF2-40B4-BE49-F238E27FC236}">
                <a16:creationId xmlns:a16="http://schemas.microsoft.com/office/drawing/2014/main" id="{3A941595-1255-41BF-829F-8446EA7295E0}"/>
              </a:ext>
            </a:extLst>
          </p:cNvPr>
          <p:cNvPicPr>
            <a:picLocks noChangeAspect="1"/>
          </p:cNvPicPr>
          <p:nvPr/>
        </p:nvPicPr>
        <p:blipFill>
          <a:blip r:embed="rId8"/>
          <a:stretch>
            <a:fillRect/>
          </a:stretch>
        </p:blipFill>
        <p:spPr>
          <a:xfrm>
            <a:off x="9052136" y="4705242"/>
            <a:ext cx="2316681" cy="1268078"/>
          </a:xfrm>
          <a:prstGeom prst="rect">
            <a:avLst/>
          </a:prstGeom>
        </p:spPr>
      </p:pic>
      <p:pic>
        <p:nvPicPr>
          <p:cNvPr id="20" name="139">
            <a:extLst>
              <a:ext uri="{FF2B5EF4-FFF2-40B4-BE49-F238E27FC236}">
                <a16:creationId xmlns:a16="http://schemas.microsoft.com/office/drawing/2014/main" id="{FC6C53D4-E518-4407-A903-31D48C646C49}"/>
              </a:ext>
            </a:extLst>
          </p:cNvPr>
          <p:cNvPicPr>
            <a:picLocks noChangeAspect="1"/>
          </p:cNvPicPr>
          <p:nvPr/>
        </p:nvPicPr>
        <p:blipFill>
          <a:blip r:embed="rId9"/>
          <a:stretch>
            <a:fillRect/>
          </a:stretch>
        </p:blipFill>
        <p:spPr>
          <a:xfrm>
            <a:off x="9377765" y="2132089"/>
            <a:ext cx="2523963" cy="2505673"/>
          </a:xfrm>
          <a:prstGeom prst="rect">
            <a:avLst/>
          </a:prstGeom>
        </p:spPr>
      </p:pic>
      <p:pic>
        <p:nvPicPr>
          <p:cNvPr id="22" name="141">
            <a:extLst>
              <a:ext uri="{FF2B5EF4-FFF2-40B4-BE49-F238E27FC236}">
                <a16:creationId xmlns:a16="http://schemas.microsoft.com/office/drawing/2014/main" id="{FDD3BB1E-71DB-418D-9CCD-4B202B382988}"/>
              </a:ext>
            </a:extLst>
          </p:cNvPr>
          <p:cNvPicPr>
            <a:picLocks noChangeAspect="1"/>
          </p:cNvPicPr>
          <p:nvPr/>
        </p:nvPicPr>
        <p:blipFill>
          <a:blip r:embed="rId10"/>
          <a:stretch>
            <a:fillRect/>
          </a:stretch>
        </p:blipFill>
        <p:spPr>
          <a:xfrm>
            <a:off x="9395784" y="1924966"/>
            <a:ext cx="871804" cy="865707"/>
          </a:xfrm>
          <a:prstGeom prst="rect">
            <a:avLst/>
          </a:prstGeom>
        </p:spPr>
      </p:pic>
      <p:pic>
        <p:nvPicPr>
          <p:cNvPr id="23" name="147">
            <a:extLst>
              <a:ext uri="{FF2B5EF4-FFF2-40B4-BE49-F238E27FC236}">
                <a16:creationId xmlns:a16="http://schemas.microsoft.com/office/drawing/2014/main" id="{10E6BA1D-2F0A-4B82-8B28-D856EBCFE467}"/>
              </a:ext>
            </a:extLst>
          </p:cNvPr>
          <p:cNvPicPr>
            <a:picLocks noChangeAspect="1"/>
          </p:cNvPicPr>
          <p:nvPr/>
        </p:nvPicPr>
        <p:blipFill>
          <a:blip r:embed="rId11"/>
          <a:stretch>
            <a:fillRect/>
          </a:stretch>
        </p:blipFill>
        <p:spPr>
          <a:xfrm>
            <a:off x="2715899" y="1826649"/>
            <a:ext cx="457240" cy="481626"/>
          </a:xfrm>
          <a:prstGeom prst="rect">
            <a:avLst/>
          </a:prstGeom>
        </p:spPr>
      </p:pic>
      <p:pic>
        <p:nvPicPr>
          <p:cNvPr id="29" name="149">
            <a:extLst>
              <a:ext uri="{FF2B5EF4-FFF2-40B4-BE49-F238E27FC236}">
                <a16:creationId xmlns:a16="http://schemas.microsoft.com/office/drawing/2014/main" id="{D29A04D4-7147-4E12-81F2-D90C4D380B3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10904" r="-11007"/>
          <a:stretch/>
        </p:blipFill>
        <p:spPr>
          <a:xfrm>
            <a:off x="1798063" y="817084"/>
            <a:ext cx="1219200" cy="578451"/>
          </a:xfrm>
          <a:prstGeom prst="rect">
            <a:avLst/>
          </a:prstGeom>
        </p:spPr>
      </p:pic>
      <p:pic>
        <p:nvPicPr>
          <p:cNvPr id="34" name="1">
            <a:extLst>
              <a:ext uri="{FF2B5EF4-FFF2-40B4-BE49-F238E27FC236}">
                <a16:creationId xmlns:a16="http://schemas.microsoft.com/office/drawing/2014/main" id="{CB329D35-9D3D-4FCC-B9F1-BF064D3C5FD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flipH="1">
            <a:off x="-1" y="-1"/>
            <a:ext cx="2889009" cy="1758721"/>
          </a:xfrm>
          <a:prstGeom prst="rect">
            <a:avLst/>
          </a:prstGeom>
        </p:spPr>
      </p:pic>
      <p:sp>
        <p:nvSpPr>
          <p:cNvPr id="8" name="39">
            <a:extLst>
              <a:ext uri="{FF2B5EF4-FFF2-40B4-BE49-F238E27FC236}">
                <a16:creationId xmlns:a16="http://schemas.microsoft.com/office/drawing/2014/main" id="{053EA615-0AE2-47A6-A802-6B92DD9EB92E}"/>
              </a:ext>
            </a:extLst>
          </p:cNvPr>
          <p:cNvSpPr txBox="1"/>
          <p:nvPr/>
        </p:nvSpPr>
        <p:spPr>
          <a:xfrm flipH="1">
            <a:off x="1786706" y="1203954"/>
            <a:ext cx="6516696" cy="684793"/>
          </a:xfrm>
          <a:prstGeom prst="rect">
            <a:avLst/>
          </a:prstGeom>
          <a:noFill/>
        </p:spPr>
        <p:txBody>
          <a:bodyPr wrap="square" lIns="68571" tIns="34285" rIns="68571" bIns="34285"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000" dirty="0" err="1" smtClean="0">
                <a:solidFill>
                  <a:srgbClr val="FF0000"/>
                </a:solidFill>
                <a:latin typeface="Times New Roman" panose="02020603050405020304" pitchFamily="18" charset="0"/>
                <a:ea typeface="微软雅黑"/>
                <a:cs typeface="Times New Roman" panose="02020603050405020304" pitchFamily="18" charset="0"/>
                <a:sym typeface="微软雅黑"/>
              </a:rPr>
              <a:t>Yêu</a:t>
            </a:r>
            <a:r>
              <a:rPr lang="en-US" altLang="zh-CN" sz="4000" dirty="0" smtClean="0">
                <a:solidFill>
                  <a:srgbClr val="FF0000"/>
                </a:solidFill>
                <a:latin typeface="Times New Roman" panose="02020603050405020304" pitchFamily="18" charset="0"/>
                <a:ea typeface="微软雅黑"/>
                <a:cs typeface="Times New Roman" panose="02020603050405020304" pitchFamily="18" charset="0"/>
                <a:sym typeface="微软雅黑"/>
              </a:rPr>
              <a:t> </a:t>
            </a:r>
            <a:r>
              <a:rPr lang="en-US" altLang="zh-CN" sz="4000" dirty="0" err="1" smtClean="0">
                <a:solidFill>
                  <a:srgbClr val="FF0000"/>
                </a:solidFill>
                <a:latin typeface="Times New Roman" panose="02020603050405020304" pitchFamily="18" charset="0"/>
                <a:ea typeface="微软雅黑"/>
                <a:cs typeface="Times New Roman" panose="02020603050405020304" pitchFamily="18" charset="0"/>
                <a:sym typeface="微软雅黑"/>
              </a:rPr>
              <a:t>cầu</a:t>
            </a:r>
            <a:r>
              <a:rPr lang="en-US" altLang="zh-CN" sz="4000" dirty="0" smtClean="0">
                <a:solidFill>
                  <a:srgbClr val="FF0000"/>
                </a:solidFill>
                <a:latin typeface="Times New Roman" panose="02020603050405020304" pitchFamily="18" charset="0"/>
                <a:ea typeface="微软雅黑"/>
                <a:cs typeface="Times New Roman" panose="02020603050405020304" pitchFamily="18" charset="0"/>
                <a:sym typeface="微软雅黑"/>
              </a:rPr>
              <a:t> </a:t>
            </a:r>
            <a:r>
              <a:rPr lang="en-US" altLang="zh-CN" sz="4000" dirty="0" err="1" smtClean="0">
                <a:solidFill>
                  <a:srgbClr val="FF0000"/>
                </a:solidFill>
                <a:latin typeface="Times New Roman" panose="02020603050405020304" pitchFamily="18" charset="0"/>
                <a:ea typeface="微软雅黑"/>
                <a:cs typeface="Times New Roman" panose="02020603050405020304" pitchFamily="18" charset="0"/>
                <a:sym typeface="微软雅黑"/>
              </a:rPr>
              <a:t>cần</a:t>
            </a:r>
            <a:r>
              <a:rPr lang="en-US" altLang="zh-CN" sz="4000" dirty="0" smtClean="0">
                <a:solidFill>
                  <a:srgbClr val="FF0000"/>
                </a:solidFill>
                <a:latin typeface="Times New Roman" panose="02020603050405020304" pitchFamily="18" charset="0"/>
                <a:ea typeface="微软雅黑"/>
                <a:cs typeface="Times New Roman" panose="02020603050405020304" pitchFamily="18" charset="0"/>
                <a:sym typeface="微软雅黑"/>
              </a:rPr>
              <a:t> </a:t>
            </a:r>
            <a:r>
              <a:rPr lang="en-US" altLang="zh-CN" sz="4000" dirty="0" err="1" smtClean="0">
                <a:solidFill>
                  <a:srgbClr val="FF0000"/>
                </a:solidFill>
                <a:latin typeface="Times New Roman" panose="02020603050405020304" pitchFamily="18" charset="0"/>
                <a:ea typeface="微软雅黑"/>
                <a:cs typeface="Times New Roman" panose="02020603050405020304" pitchFamily="18" charset="0"/>
                <a:sym typeface="微软雅黑"/>
              </a:rPr>
              <a:t>đạt</a:t>
            </a:r>
            <a:endParaRPr kumimoji="0" lang="zh-CN"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a:endParaRPr>
          </a:p>
        </p:txBody>
      </p:sp>
      <p:sp>
        <p:nvSpPr>
          <p:cNvPr id="2" name="TextBox 1"/>
          <p:cNvSpPr txBox="1"/>
          <p:nvPr/>
        </p:nvSpPr>
        <p:spPr>
          <a:xfrm>
            <a:off x="1268549" y="1969430"/>
            <a:ext cx="9453994" cy="267765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Tx/>
              <a:buChar char="-"/>
            </a:pPr>
            <a:r>
              <a:rPr lang="en-US" sz="2800" dirty="0" err="1" smtClean="0">
                <a:latin typeface="Times New Roman" panose="02020603050405020304" pitchFamily="18" charset="0"/>
                <a:cs typeface="Times New Roman" panose="02020603050405020304" pitchFamily="18" charset="0"/>
              </a:rPr>
              <a:t>Luyện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Phép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10”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“10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p>
          <a:p>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Vận dụng </a:t>
            </a:r>
            <a:r>
              <a:rPr lang="en-US" sz="2800" dirty="0" err="1" smtClean="0">
                <a:latin typeface="Times New Roman" panose="02020603050405020304" pitchFamily="18" charset="0"/>
                <a:cs typeface="Times New Roman" panose="02020603050405020304" pitchFamily="18" charset="0"/>
              </a:rPr>
              <a:t>kiến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tính</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toán </a:t>
            </a:r>
            <a:r>
              <a:rPr lang="vi-VN" sz="2800" dirty="0">
                <a:latin typeface="Times New Roman" panose="02020603050405020304" pitchFamily="18" charset="0"/>
                <a:cs typeface="Times New Roman" panose="02020603050405020304" pitchFamily="18" charset="0"/>
              </a:rPr>
              <a:t>thực tế liên quan đến phép cộng có </a:t>
            </a:r>
            <a:r>
              <a:rPr lang="vi-VN" sz="2800" dirty="0" smtClean="0">
                <a:latin typeface="Times New Roman" panose="02020603050405020304" pitchFamily="18" charset="0"/>
                <a:cs typeface="Times New Roman" panose="02020603050405020304" pitchFamily="18" charset="0"/>
              </a:rPr>
              <a:t>nhớ</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vi-VN"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901165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a:extLst>
              <a:ext uri="{FF2B5EF4-FFF2-40B4-BE49-F238E27FC236}">
                <a16:creationId xmlns:a16="http://schemas.microsoft.com/office/drawing/2014/main" id="{12C3A1E5-4CD9-4374-9F5D-2848BA39B830}"/>
              </a:ext>
            </a:extLst>
          </p:cNvPr>
          <p:cNvGrpSpPr/>
          <p:nvPr/>
        </p:nvGrpSpPr>
        <p:grpSpPr>
          <a:xfrm>
            <a:off x="-226083" y="589889"/>
            <a:ext cx="11441759" cy="5883467"/>
            <a:chOff x="341926" y="208486"/>
            <a:chExt cx="11441759" cy="5883467"/>
          </a:xfrm>
        </p:grpSpPr>
        <p:pic>
          <p:nvPicPr>
            <p:cNvPr id="14" name="134">
              <a:extLst>
                <a:ext uri="{FF2B5EF4-FFF2-40B4-BE49-F238E27FC236}">
                  <a16:creationId xmlns:a16="http://schemas.microsoft.com/office/drawing/2014/main" id="{077E52A1-5237-4CBD-B20A-9FC053D20AA0}"/>
                </a:ext>
              </a:extLst>
            </p:cNvPr>
            <p:cNvPicPr>
              <a:picLocks noChangeAspect="1"/>
            </p:cNvPicPr>
            <p:nvPr/>
          </p:nvPicPr>
          <p:blipFill>
            <a:blip r:embed="rId3"/>
            <a:stretch>
              <a:fillRect/>
            </a:stretch>
          </p:blipFill>
          <p:spPr>
            <a:xfrm>
              <a:off x="907478" y="208803"/>
              <a:ext cx="10876207" cy="5883150"/>
            </a:xfrm>
            <a:prstGeom prst="rect">
              <a:avLst/>
            </a:prstGeom>
          </p:spPr>
        </p:pic>
        <p:pic>
          <p:nvPicPr>
            <p:cNvPr id="15" name="135">
              <a:extLst>
                <a:ext uri="{FF2B5EF4-FFF2-40B4-BE49-F238E27FC236}">
                  <a16:creationId xmlns:a16="http://schemas.microsoft.com/office/drawing/2014/main" id="{929A8081-E46A-4FFE-BB3D-442299018C21}"/>
                </a:ext>
              </a:extLst>
            </p:cNvPr>
            <p:cNvPicPr>
              <a:picLocks noChangeAspect="1"/>
            </p:cNvPicPr>
            <p:nvPr/>
          </p:nvPicPr>
          <p:blipFill>
            <a:blip r:embed="rId4"/>
            <a:stretch>
              <a:fillRect/>
            </a:stretch>
          </p:blipFill>
          <p:spPr>
            <a:xfrm>
              <a:off x="864231" y="208725"/>
              <a:ext cx="10876207" cy="5846571"/>
            </a:xfrm>
            <a:prstGeom prst="rect">
              <a:avLst/>
            </a:prstGeom>
          </p:spPr>
        </p:pic>
        <p:pic>
          <p:nvPicPr>
            <p:cNvPr id="16" name="136">
              <a:extLst>
                <a:ext uri="{FF2B5EF4-FFF2-40B4-BE49-F238E27FC236}">
                  <a16:creationId xmlns:a16="http://schemas.microsoft.com/office/drawing/2014/main" id="{9879CD1A-0D35-4DA4-9870-1791005D5EF8}"/>
                </a:ext>
              </a:extLst>
            </p:cNvPr>
            <p:cNvPicPr>
              <a:picLocks noChangeAspect="1"/>
            </p:cNvPicPr>
            <p:nvPr/>
          </p:nvPicPr>
          <p:blipFill>
            <a:blip r:embed="rId5"/>
            <a:stretch>
              <a:fillRect/>
            </a:stretch>
          </p:blipFill>
          <p:spPr>
            <a:xfrm>
              <a:off x="803773" y="208486"/>
              <a:ext cx="10876207" cy="5785605"/>
            </a:xfrm>
            <a:prstGeom prst="rect">
              <a:avLst/>
            </a:prstGeom>
          </p:spPr>
        </p:pic>
        <p:pic>
          <p:nvPicPr>
            <p:cNvPr id="17" name="142">
              <a:extLst>
                <a:ext uri="{FF2B5EF4-FFF2-40B4-BE49-F238E27FC236}">
                  <a16:creationId xmlns:a16="http://schemas.microsoft.com/office/drawing/2014/main" id="{AF0DBF33-5133-4AF4-AAE5-FEB67BA03A22}"/>
                </a:ext>
              </a:extLst>
            </p:cNvPr>
            <p:cNvPicPr>
              <a:picLocks noChangeAspect="1"/>
            </p:cNvPicPr>
            <p:nvPr/>
          </p:nvPicPr>
          <p:blipFill>
            <a:blip r:embed="rId6"/>
            <a:stretch>
              <a:fillRect/>
            </a:stretch>
          </p:blipFill>
          <p:spPr>
            <a:xfrm>
              <a:off x="341926" y="784490"/>
              <a:ext cx="1054699" cy="4986960"/>
            </a:xfrm>
            <a:prstGeom prst="rect">
              <a:avLst/>
            </a:prstGeom>
          </p:spPr>
        </p:pic>
      </p:grpSp>
      <p:pic>
        <p:nvPicPr>
          <p:cNvPr id="18" name="137">
            <a:extLst>
              <a:ext uri="{FF2B5EF4-FFF2-40B4-BE49-F238E27FC236}">
                <a16:creationId xmlns:a16="http://schemas.microsoft.com/office/drawing/2014/main" id="{B1D20548-3C6E-4679-894C-D593E1D9558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85555" y="565761"/>
            <a:ext cx="2208207" cy="792549"/>
          </a:xfrm>
          <a:prstGeom prst="rect">
            <a:avLst/>
          </a:prstGeom>
        </p:spPr>
      </p:pic>
      <p:pic>
        <p:nvPicPr>
          <p:cNvPr id="19" name="138">
            <a:extLst>
              <a:ext uri="{FF2B5EF4-FFF2-40B4-BE49-F238E27FC236}">
                <a16:creationId xmlns:a16="http://schemas.microsoft.com/office/drawing/2014/main" id="{3A941595-1255-41BF-829F-8446EA7295E0}"/>
              </a:ext>
            </a:extLst>
          </p:cNvPr>
          <p:cNvPicPr>
            <a:picLocks noChangeAspect="1"/>
          </p:cNvPicPr>
          <p:nvPr/>
        </p:nvPicPr>
        <p:blipFill>
          <a:blip r:embed="rId8"/>
          <a:stretch>
            <a:fillRect/>
          </a:stretch>
        </p:blipFill>
        <p:spPr>
          <a:xfrm>
            <a:off x="9052136" y="4705242"/>
            <a:ext cx="2316681" cy="1268078"/>
          </a:xfrm>
          <a:prstGeom prst="rect">
            <a:avLst/>
          </a:prstGeom>
        </p:spPr>
      </p:pic>
      <p:pic>
        <p:nvPicPr>
          <p:cNvPr id="20" name="139">
            <a:extLst>
              <a:ext uri="{FF2B5EF4-FFF2-40B4-BE49-F238E27FC236}">
                <a16:creationId xmlns:a16="http://schemas.microsoft.com/office/drawing/2014/main" id="{FC6C53D4-E518-4407-A903-31D48C646C49}"/>
              </a:ext>
            </a:extLst>
          </p:cNvPr>
          <p:cNvPicPr>
            <a:picLocks noChangeAspect="1"/>
          </p:cNvPicPr>
          <p:nvPr/>
        </p:nvPicPr>
        <p:blipFill>
          <a:blip r:embed="rId9"/>
          <a:stretch>
            <a:fillRect/>
          </a:stretch>
        </p:blipFill>
        <p:spPr>
          <a:xfrm>
            <a:off x="9377765" y="2132089"/>
            <a:ext cx="2523963" cy="2505673"/>
          </a:xfrm>
          <a:prstGeom prst="rect">
            <a:avLst/>
          </a:prstGeom>
        </p:spPr>
      </p:pic>
      <p:pic>
        <p:nvPicPr>
          <p:cNvPr id="21" name="140">
            <a:extLst>
              <a:ext uri="{FF2B5EF4-FFF2-40B4-BE49-F238E27FC236}">
                <a16:creationId xmlns:a16="http://schemas.microsoft.com/office/drawing/2014/main" id="{69EDCC80-346C-4884-9166-D0F22B545DEC}"/>
              </a:ext>
            </a:extLst>
          </p:cNvPr>
          <p:cNvPicPr>
            <a:picLocks noChangeAspect="1"/>
          </p:cNvPicPr>
          <p:nvPr/>
        </p:nvPicPr>
        <p:blipFill>
          <a:blip r:embed="rId10"/>
          <a:stretch>
            <a:fillRect/>
          </a:stretch>
        </p:blipFill>
        <p:spPr>
          <a:xfrm>
            <a:off x="1453333" y="4267986"/>
            <a:ext cx="3145809" cy="2505673"/>
          </a:xfrm>
          <a:prstGeom prst="rect">
            <a:avLst/>
          </a:prstGeom>
        </p:spPr>
      </p:pic>
      <p:pic>
        <p:nvPicPr>
          <p:cNvPr id="22" name="141">
            <a:extLst>
              <a:ext uri="{FF2B5EF4-FFF2-40B4-BE49-F238E27FC236}">
                <a16:creationId xmlns:a16="http://schemas.microsoft.com/office/drawing/2014/main" id="{FDD3BB1E-71DB-418D-9CCD-4B202B382988}"/>
              </a:ext>
            </a:extLst>
          </p:cNvPr>
          <p:cNvPicPr>
            <a:picLocks noChangeAspect="1"/>
          </p:cNvPicPr>
          <p:nvPr/>
        </p:nvPicPr>
        <p:blipFill>
          <a:blip r:embed="rId11"/>
          <a:stretch>
            <a:fillRect/>
          </a:stretch>
        </p:blipFill>
        <p:spPr>
          <a:xfrm>
            <a:off x="9395784" y="1924966"/>
            <a:ext cx="871804" cy="865707"/>
          </a:xfrm>
          <a:prstGeom prst="rect">
            <a:avLst/>
          </a:prstGeom>
        </p:spPr>
      </p:pic>
      <p:pic>
        <p:nvPicPr>
          <p:cNvPr id="23" name="147">
            <a:extLst>
              <a:ext uri="{FF2B5EF4-FFF2-40B4-BE49-F238E27FC236}">
                <a16:creationId xmlns:a16="http://schemas.microsoft.com/office/drawing/2014/main" id="{10E6BA1D-2F0A-4B82-8B28-D856EBCFE467}"/>
              </a:ext>
            </a:extLst>
          </p:cNvPr>
          <p:cNvPicPr>
            <a:picLocks noChangeAspect="1"/>
          </p:cNvPicPr>
          <p:nvPr/>
        </p:nvPicPr>
        <p:blipFill>
          <a:blip r:embed="rId12"/>
          <a:stretch>
            <a:fillRect/>
          </a:stretch>
        </p:blipFill>
        <p:spPr>
          <a:xfrm>
            <a:off x="2715899" y="1826649"/>
            <a:ext cx="457240" cy="481626"/>
          </a:xfrm>
          <a:prstGeom prst="rect">
            <a:avLst/>
          </a:prstGeom>
        </p:spPr>
      </p:pic>
      <p:pic>
        <p:nvPicPr>
          <p:cNvPr id="24" name="148">
            <a:extLst>
              <a:ext uri="{FF2B5EF4-FFF2-40B4-BE49-F238E27FC236}">
                <a16:creationId xmlns:a16="http://schemas.microsoft.com/office/drawing/2014/main" id="{693EB7BD-6DD5-48F7-9313-A02A504C8BAB}"/>
              </a:ext>
            </a:extLst>
          </p:cNvPr>
          <p:cNvPicPr>
            <a:picLocks noChangeAspect="1"/>
          </p:cNvPicPr>
          <p:nvPr/>
        </p:nvPicPr>
        <p:blipFill>
          <a:blip r:embed="rId13"/>
          <a:stretch>
            <a:fillRect/>
          </a:stretch>
        </p:blipFill>
        <p:spPr>
          <a:xfrm>
            <a:off x="2435146" y="2363646"/>
            <a:ext cx="1030313" cy="1024217"/>
          </a:xfrm>
          <a:prstGeom prst="rect">
            <a:avLst/>
          </a:prstGeom>
        </p:spPr>
      </p:pic>
      <p:pic>
        <p:nvPicPr>
          <p:cNvPr id="25" name="143">
            <a:extLst>
              <a:ext uri="{FF2B5EF4-FFF2-40B4-BE49-F238E27FC236}">
                <a16:creationId xmlns:a16="http://schemas.microsoft.com/office/drawing/2014/main" id="{30300982-5E8F-4BCF-AF90-200D63E72223}"/>
              </a:ext>
            </a:extLst>
          </p:cNvPr>
          <p:cNvPicPr>
            <a:picLocks noChangeAspect="1"/>
          </p:cNvPicPr>
          <p:nvPr/>
        </p:nvPicPr>
        <p:blipFill>
          <a:blip r:embed="rId14"/>
          <a:stretch>
            <a:fillRect/>
          </a:stretch>
        </p:blipFill>
        <p:spPr>
          <a:xfrm>
            <a:off x="4160684" y="554436"/>
            <a:ext cx="896190" cy="1012024"/>
          </a:xfrm>
          <a:prstGeom prst="rect">
            <a:avLst/>
          </a:prstGeom>
        </p:spPr>
      </p:pic>
      <p:pic>
        <p:nvPicPr>
          <p:cNvPr id="26" name="146">
            <a:extLst>
              <a:ext uri="{FF2B5EF4-FFF2-40B4-BE49-F238E27FC236}">
                <a16:creationId xmlns:a16="http://schemas.microsoft.com/office/drawing/2014/main" id="{9270ECDF-DFA2-4EDB-827B-B84F84788AFF}"/>
              </a:ext>
            </a:extLst>
          </p:cNvPr>
          <p:cNvPicPr>
            <a:picLocks noChangeAspect="1"/>
          </p:cNvPicPr>
          <p:nvPr/>
        </p:nvPicPr>
        <p:blipFill>
          <a:blip r:embed="rId15"/>
          <a:stretch>
            <a:fillRect/>
          </a:stretch>
        </p:blipFill>
        <p:spPr>
          <a:xfrm>
            <a:off x="5188076" y="505654"/>
            <a:ext cx="969348" cy="1091279"/>
          </a:xfrm>
          <a:prstGeom prst="rect">
            <a:avLst/>
          </a:prstGeom>
        </p:spPr>
      </p:pic>
      <p:pic>
        <p:nvPicPr>
          <p:cNvPr id="27" name="145">
            <a:extLst>
              <a:ext uri="{FF2B5EF4-FFF2-40B4-BE49-F238E27FC236}">
                <a16:creationId xmlns:a16="http://schemas.microsoft.com/office/drawing/2014/main" id="{FF23D3F9-D0B1-4C1A-A8E7-83DCBFA6F045}"/>
              </a:ext>
            </a:extLst>
          </p:cNvPr>
          <p:cNvPicPr>
            <a:picLocks noChangeAspect="1"/>
          </p:cNvPicPr>
          <p:nvPr/>
        </p:nvPicPr>
        <p:blipFill>
          <a:blip r:embed="rId16"/>
          <a:stretch>
            <a:fillRect/>
          </a:stretch>
        </p:blipFill>
        <p:spPr>
          <a:xfrm>
            <a:off x="6328553" y="632953"/>
            <a:ext cx="768163" cy="883997"/>
          </a:xfrm>
          <a:prstGeom prst="rect">
            <a:avLst/>
          </a:prstGeom>
        </p:spPr>
      </p:pic>
      <p:pic>
        <p:nvPicPr>
          <p:cNvPr id="28" name="144">
            <a:extLst>
              <a:ext uri="{FF2B5EF4-FFF2-40B4-BE49-F238E27FC236}">
                <a16:creationId xmlns:a16="http://schemas.microsoft.com/office/drawing/2014/main" id="{5CBE300A-EA79-4AD7-8708-256F5C4B293E}"/>
              </a:ext>
            </a:extLst>
          </p:cNvPr>
          <p:cNvPicPr>
            <a:picLocks noChangeAspect="1"/>
          </p:cNvPicPr>
          <p:nvPr/>
        </p:nvPicPr>
        <p:blipFill>
          <a:blip r:embed="rId17"/>
          <a:stretch>
            <a:fillRect/>
          </a:stretch>
        </p:blipFill>
        <p:spPr>
          <a:xfrm>
            <a:off x="7390792" y="608178"/>
            <a:ext cx="768163" cy="890093"/>
          </a:xfrm>
          <a:prstGeom prst="rect">
            <a:avLst/>
          </a:prstGeom>
        </p:spPr>
      </p:pic>
      <p:pic>
        <p:nvPicPr>
          <p:cNvPr id="29" name="149">
            <a:extLst>
              <a:ext uri="{FF2B5EF4-FFF2-40B4-BE49-F238E27FC236}">
                <a16:creationId xmlns:a16="http://schemas.microsoft.com/office/drawing/2014/main" id="{D29A04D4-7147-4E12-81F2-D90C4D380B30}"/>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t="-10904" r="-11007"/>
          <a:stretch/>
        </p:blipFill>
        <p:spPr>
          <a:xfrm>
            <a:off x="1798063" y="817084"/>
            <a:ext cx="1219200" cy="578451"/>
          </a:xfrm>
          <a:prstGeom prst="rect">
            <a:avLst/>
          </a:prstGeom>
        </p:spPr>
      </p:pic>
      <p:pic>
        <p:nvPicPr>
          <p:cNvPr id="30" name="3">
            <a:extLst>
              <a:ext uri="{FF2B5EF4-FFF2-40B4-BE49-F238E27FC236}">
                <a16:creationId xmlns:a16="http://schemas.microsoft.com/office/drawing/2014/main" id="{31A6850E-8354-454B-A391-212694574148}"/>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16200000">
            <a:off x="5919850" y="-1153456"/>
            <a:ext cx="352299" cy="5802530"/>
          </a:xfrm>
          <a:prstGeom prst="rect">
            <a:avLst/>
          </a:prstGeom>
        </p:spPr>
      </p:pic>
      <p:pic>
        <p:nvPicPr>
          <p:cNvPr id="34" name="1">
            <a:extLst>
              <a:ext uri="{FF2B5EF4-FFF2-40B4-BE49-F238E27FC236}">
                <a16:creationId xmlns:a16="http://schemas.microsoft.com/office/drawing/2014/main" id="{CB329D35-9D3D-4FCC-B9F1-BF064D3C5FD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flipH="1">
            <a:off x="-1" y="-1"/>
            <a:ext cx="2889009" cy="1758721"/>
          </a:xfrm>
          <a:prstGeom prst="rect">
            <a:avLst/>
          </a:prstGeom>
        </p:spPr>
      </p:pic>
      <p:pic>
        <p:nvPicPr>
          <p:cNvPr id="5" name="4">
            <a:extLst>
              <a:ext uri="{FF2B5EF4-FFF2-40B4-BE49-F238E27FC236}">
                <a16:creationId xmlns:a16="http://schemas.microsoft.com/office/drawing/2014/main" id="{1E276810-0DD4-4CB8-A5E9-27602BA1DBDF}"/>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rot="5400000" flipV="1">
            <a:off x="5989586" y="1527441"/>
            <a:ext cx="352299" cy="5802531"/>
          </a:xfrm>
          <a:prstGeom prst="rect">
            <a:avLst/>
          </a:prstGeom>
        </p:spPr>
      </p:pic>
      <p:sp>
        <p:nvSpPr>
          <p:cNvPr id="8" name="39">
            <a:extLst>
              <a:ext uri="{FF2B5EF4-FFF2-40B4-BE49-F238E27FC236}">
                <a16:creationId xmlns:a16="http://schemas.microsoft.com/office/drawing/2014/main" id="{053EA615-0AE2-47A6-A802-6B92DD9EB92E}"/>
              </a:ext>
            </a:extLst>
          </p:cNvPr>
          <p:cNvSpPr txBox="1"/>
          <p:nvPr/>
        </p:nvSpPr>
        <p:spPr>
          <a:xfrm flipH="1">
            <a:off x="3069951" y="2362965"/>
            <a:ext cx="6517204" cy="1423457"/>
          </a:xfrm>
          <a:prstGeom prst="rect">
            <a:avLst/>
          </a:prstGeom>
          <a:noFill/>
        </p:spPr>
        <p:txBody>
          <a:bodyPr wrap="square" lIns="68571" tIns="34285" rIns="68571" bIns="3428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a:rPr>
              <a:t>Khởi</a:t>
            </a:r>
            <a:r>
              <a:rPr kumimoji="0" lang="en-US" altLang="zh-CN" sz="8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a:rPr>
              <a:t> </a:t>
            </a:r>
            <a:r>
              <a:rPr kumimoji="0" lang="en-US" altLang="zh-CN" sz="88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a:rPr>
              <a:t>động</a:t>
            </a:r>
            <a:endParaRPr kumimoji="0" lang="zh-CN" altLang="en-US" sz="8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a:endParaRPr>
          </a:p>
        </p:txBody>
      </p:sp>
      <p:pic>
        <p:nvPicPr>
          <p:cNvPr id="13" name="1">
            <a:extLst>
              <a:ext uri="{FF2B5EF4-FFF2-40B4-BE49-F238E27FC236}">
                <a16:creationId xmlns:a16="http://schemas.microsoft.com/office/drawing/2014/main" id="{6E9BFC22-00B8-4DEA-9521-049992E540E7}"/>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flipH="1">
            <a:off x="-1" y="-1"/>
            <a:ext cx="4355558" cy="2651501"/>
          </a:xfrm>
          <a:prstGeom prst="rect">
            <a:avLst/>
          </a:prstGeom>
        </p:spPr>
      </p:pic>
    </p:spTree>
    <p:extLst>
      <p:ext uri="{BB962C8B-B14F-4D97-AF65-F5344CB8AC3E}">
        <p14:creationId xmlns:p14="http://schemas.microsoft.com/office/powerpoint/2010/main" val="348583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9" name="TextBox 8"/>
          <p:cNvSpPr txBox="1"/>
          <p:nvPr/>
        </p:nvSpPr>
        <p:spPr>
          <a:xfrm>
            <a:off x="2137233" y="878097"/>
            <a:ext cx="7836185" cy="3415030"/>
          </a:xfrm>
          <a:prstGeom prst="rect">
            <a:avLst/>
          </a:prstGeom>
          <a:noFill/>
        </p:spPr>
        <p:txBody>
          <a:bodyPr wrap="square" rtlCol="0">
            <a:spAutoFit/>
          </a:bodyPr>
          <a:lstStyle/>
          <a:p>
            <a:pPr algn="ctr"/>
            <a:r>
              <a:rPr lang="en-US" sz="3600">
                <a:solidFill>
                  <a:srgbClr val="FF0000"/>
                </a:solidFill>
                <a:latin typeface="Times New Roman" panose="02020603050405020304" pitchFamily="18" charset="0"/>
                <a:cs typeface="Times New Roman" panose="02020603050405020304" pitchFamily="18" charset="0"/>
              </a:rPr>
              <a:t>Trò chơi này thuộc bản quyền của trang Sen Đá, thầy cô có nhu cầu tham khảo thêm các trò chơi dạy học khác có thể liên hệ với trang của Sen Đá qua địa chỉ facebook bên dưới</a:t>
            </a:r>
          </a:p>
          <a:p>
            <a:pPr algn="ctr"/>
            <a:endParaRPr lang="en-US" sz="360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260315" y="3801406"/>
            <a:ext cx="7595170" cy="1938020"/>
          </a:xfrm>
          <a:prstGeom prst="rect">
            <a:avLst/>
          </a:prstGeom>
          <a:noFill/>
        </p:spPr>
        <p:txBody>
          <a:bodyPr wrap="square" rtlCol="0">
            <a:spAutoFit/>
          </a:bodyPr>
          <a:lstStyle/>
          <a:p>
            <a:pPr algn="ctr"/>
            <a:r>
              <a:rPr lang="en-US" sz="4000">
                <a:solidFill>
                  <a:srgbClr val="FF0000"/>
                </a:solidFill>
                <a:latin typeface="Times New Roman" panose="02020603050405020304" pitchFamily="18" charset="0"/>
                <a:cs typeface="Times New Roman" panose="02020603050405020304" pitchFamily="18" charset="0"/>
              </a:rPr>
              <a:t>https://www.facebook.com/TheGioiTroChoiDayHoc</a:t>
            </a:r>
          </a:p>
          <a:p>
            <a:pPr algn="just"/>
            <a:endParaRPr lang="en-US" sz="400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7233" y="5566228"/>
            <a:ext cx="1219200" cy="1219200"/>
          </a:xfrm>
          <a:prstGeom prst="rect">
            <a:avLst/>
          </a:prstGeom>
        </p:spPr>
      </p:pic>
      <p:sp>
        <p:nvSpPr>
          <p:cNvPr id="12" name="TextBox 11"/>
          <p:cNvSpPr txBox="1"/>
          <p:nvPr/>
        </p:nvSpPr>
        <p:spPr>
          <a:xfrm>
            <a:off x="2378248" y="5935991"/>
            <a:ext cx="7595170" cy="521970"/>
          </a:xfrm>
          <a:prstGeom prst="rect">
            <a:avLst/>
          </a:prstGeom>
          <a:noFill/>
        </p:spPr>
        <p:txBody>
          <a:bodyPr wrap="square" rtlCol="0">
            <a:spAutoFit/>
          </a:bodyPr>
          <a:lstStyle/>
          <a:p>
            <a:pPr algn="ctr"/>
            <a:r>
              <a:rPr lang="en-US" sz="2800">
                <a:solidFill>
                  <a:srgbClr val="FF0000"/>
                </a:solidFill>
                <a:latin typeface="Times New Roman" panose="02020603050405020304" pitchFamily="18" charset="0"/>
                <a:cs typeface="Times New Roman" panose="02020603050405020304" pitchFamily="18" charset="0"/>
              </a:rPr>
              <a:t>Gmail: SenDaStudio4291@gmail.com</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b="6263"/>
          <a:stretch>
            <a:fillRect/>
          </a:stretch>
        </p:blipFill>
        <p:spPr>
          <a:xfrm rot="10800000">
            <a:off x="1524000" y="5456733"/>
            <a:ext cx="9167328" cy="1400630"/>
          </a:xfrm>
          <a:prstGeom prst="rect">
            <a:avLst/>
          </a:prstGeom>
        </p:spPr>
      </p:pic>
      <p:pic>
        <p:nvPicPr>
          <p:cNvPr id="14" name="Picture 4" descr="Create awesome children book illustrations by Graphic_woorl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0"/>
            <a:ext cx="9167328" cy="54567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456348" y="4304936"/>
            <a:ext cx="6980348" cy="2610214"/>
          </a:xfrm>
          <a:prstGeom prst="rect">
            <a:avLst/>
          </a:prstGeom>
        </p:spPr>
      </p:pic>
      <p:pic>
        <p:nvPicPr>
          <p:cNvPr id="16" name="Picture 10" descr="C:\Users\ADMIN\Desktop\Tai nguyen thiet ke tro choi\Bảng gỗ\images.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8886" y="-988515"/>
            <a:ext cx="5207345" cy="341975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231294" y="311806"/>
            <a:ext cx="3862531" cy="1569660"/>
          </a:xfrm>
          <a:prstGeom prst="rect">
            <a:avLst/>
          </a:prstGeom>
          <a:noFill/>
        </p:spPr>
        <p:txBody>
          <a:bodyPr wrap="none" rtlCol="0">
            <a:spAutoFit/>
          </a:bodyPr>
          <a:lstStyle/>
          <a:p>
            <a:pPr algn="ctr">
              <a:lnSpc>
                <a:spcPct val="150000"/>
              </a:lnSpc>
            </a:pPr>
            <a:r>
              <a:rPr lang="en-US" sz="3200" b="1">
                <a:solidFill>
                  <a:srgbClr val="FF0000"/>
                </a:solidFill>
                <a:latin typeface="Times New Roman" panose="02020603050405020304" pitchFamily="18" charset="0"/>
                <a:cs typeface="Times New Roman" panose="02020603050405020304" pitchFamily="18" charset="0"/>
              </a:rPr>
              <a:t>TÀU ƠI</a:t>
            </a:r>
          </a:p>
          <a:p>
            <a:pPr algn="ctr">
              <a:lnSpc>
                <a:spcPct val="150000"/>
              </a:lnSpc>
            </a:pPr>
            <a:r>
              <a:rPr lang="en-US" sz="3200" b="1">
                <a:solidFill>
                  <a:srgbClr val="FF0000"/>
                </a:solidFill>
                <a:latin typeface="Times New Roman" panose="02020603050405020304" pitchFamily="18" charset="0"/>
                <a:cs typeface="Times New Roman" panose="02020603050405020304" pitchFamily="18" charset="0"/>
              </a:rPr>
              <a:t>MÌNH ĐI ĐÂU THẾ</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9" name="Vũ điệu Pikachu cực dễ thương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29921" y="463640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778E-6 0.01666 L 0.7967 -0.00579 " pathEditMode="relative" rAng="0" ptsTypes="AA">
                                      <p:cBhvr>
                                        <p:cTn id="6" dur="5000" fill="hold"/>
                                        <p:tgtEl>
                                          <p:spTgt spid="15"/>
                                        </p:tgtEl>
                                        <p:attrNameLst>
                                          <p:attrName>ppt_x</p:attrName>
                                          <p:attrName>ppt_y</p:attrName>
                                        </p:attrNameLst>
                                      </p:cBhvr>
                                      <p:rCtr x="39826" y="-1134"/>
                                    </p:animMotion>
                                  </p:childTnLst>
                                </p:cTn>
                              </p:par>
                              <p:par>
                                <p:cTn id="7" presetID="26"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wipe(down)">
                                      <p:cBhvr>
                                        <p:cTn id="9" dur="580">
                                          <p:stCondLst>
                                            <p:cond delay="0"/>
                                          </p:stCondLst>
                                        </p:cTn>
                                        <p:tgtEl>
                                          <p:spTgt spid="17"/>
                                        </p:tgtEl>
                                      </p:cBhvr>
                                    </p:animEffect>
                                    <p:anim calcmode="lin" valueType="num">
                                      <p:cBhvr>
                                        <p:cTn id="1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5" dur="26">
                                          <p:stCondLst>
                                            <p:cond delay="650"/>
                                          </p:stCondLst>
                                        </p:cTn>
                                        <p:tgtEl>
                                          <p:spTgt spid="17"/>
                                        </p:tgtEl>
                                      </p:cBhvr>
                                      <p:to x="100000" y="60000"/>
                                    </p:animScale>
                                    <p:animScale>
                                      <p:cBhvr>
                                        <p:cTn id="16" dur="166" decel="50000">
                                          <p:stCondLst>
                                            <p:cond delay="676"/>
                                          </p:stCondLst>
                                        </p:cTn>
                                        <p:tgtEl>
                                          <p:spTgt spid="17"/>
                                        </p:tgtEl>
                                      </p:cBhvr>
                                      <p:to x="100000" y="100000"/>
                                    </p:animScale>
                                    <p:animScale>
                                      <p:cBhvr>
                                        <p:cTn id="17" dur="26">
                                          <p:stCondLst>
                                            <p:cond delay="1312"/>
                                          </p:stCondLst>
                                        </p:cTn>
                                        <p:tgtEl>
                                          <p:spTgt spid="17"/>
                                        </p:tgtEl>
                                      </p:cBhvr>
                                      <p:to x="100000" y="80000"/>
                                    </p:animScale>
                                    <p:animScale>
                                      <p:cBhvr>
                                        <p:cTn id="18" dur="166" decel="50000">
                                          <p:stCondLst>
                                            <p:cond delay="1338"/>
                                          </p:stCondLst>
                                        </p:cTn>
                                        <p:tgtEl>
                                          <p:spTgt spid="17"/>
                                        </p:tgtEl>
                                      </p:cBhvr>
                                      <p:to x="100000" y="100000"/>
                                    </p:animScale>
                                    <p:animScale>
                                      <p:cBhvr>
                                        <p:cTn id="19" dur="26">
                                          <p:stCondLst>
                                            <p:cond delay="1642"/>
                                          </p:stCondLst>
                                        </p:cTn>
                                        <p:tgtEl>
                                          <p:spTgt spid="17"/>
                                        </p:tgtEl>
                                      </p:cBhvr>
                                      <p:to x="100000" y="90000"/>
                                    </p:animScale>
                                    <p:animScale>
                                      <p:cBhvr>
                                        <p:cTn id="20" dur="166" decel="50000">
                                          <p:stCondLst>
                                            <p:cond delay="1668"/>
                                          </p:stCondLst>
                                        </p:cTn>
                                        <p:tgtEl>
                                          <p:spTgt spid="17"/>
                                        </p:tgtEl>
                                      </p:cBhvr>
                                      <p:to x="100000" y="100000"/>
                                    </p:animScale>
                                    <p:animScale>
                                      <p:cBhvr>
                                        <p:cTn id="21" dur="26">
                                          <p:stCondLst>
                                            <p:cond delay="1808"/>
                                          </p:stCondLst>
                                        </p:cTn>
                                        <p:tgtEl>
                                          <p:spTgt spid="17"/>
                                        </p:tgtEl>
                                      </p:cBhvr>
                                      <p:to x="100000" y="95000"/>
                                    </p:animScale>
                                    <p:animScale>
                                      <p:cBhvr>
                                        <p:cTn id="22" dur="166" decel="50000">
                                          <p:stCondLst>
                                            <p:cond delay="1834"/>
                                          </p:stCondLst>
                                        </p:cTn>
                                        <p:tgtEl>
                                          <p:spTgt spid="17"/>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80">
                                          <p:stCondLst>
                                            <p:cond delay="0"/>
                                          </p:stCondLst>
                                        </p:cTn>
                                        <p:tgtEl>
                                          <p:spTgt spid="16"/>
                                        </p:tgtEl>
                                      </p:cBhvr>
                                    </p:animEffect>
                                    <p:anim calcmode="lin" valueType="num">
                                      <p:cBhvr>
                                        <p:cTn id="2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1" dur="26">
                                          <p:stCondLst>
                                            <p:cond delay="650"/>
                                          </p:stCondLst>
                                        </p:cTn>
                                        <p:tgtEl>
                                          <p:spTgt spid="16"/>
                                        </p:tgtEl>
                                      </p:cBhvr>
                                      <p:to x="100000" y="60000"/>
                                    </p:animScale>
                                    <p:animScale>
                                      <p:cBhvr>
                                        <p:cTn id="32" dur="166" decel="50000">
                                          <p:stCondLst>
                                            <p:cond delay="676"/>
                                          </p:stCondLst>
                                        </p:cTn>
                                        <p:tgtEl>
                                          <p:spTgt spid="16"/>
                                        </p:tgtEl>
                                      </p:cBhvr>
                                      <p:to x="100000" y="100000"/>
                                    </p:animScale>
                                    <p:animScale>
                                      <p:cBhvr>
                                        <p:cTn id="33" dur="26">
                                          <p:stCondLst>
                                            <p:cond delay="1312"/>
                                          </p:stCondLst>
                                        </p:cTn>
                                        <p:tgtEl>
                                          <p:spTgt spid="16"/>
                                        </p:tgtEl>
                                      </p:cBhvr>
                                      <p:to x="100000" y="80000"/>
                                    </p:animScale>
                                    <p:animScale>
                                      <p:cBhvr>
                                        <p:cTn id="34" dur="166" decel="50000">
                                          <p:stCondLst>
                                            <p:cond delay="1338"/>
                                          </p:stCondLst>
                                        </p:cTn>
                                        <p:tgtEl>
                                          <p:spTgt spid="16"/>
                                        </p:tgtEl>
                                      </p:cBhvr>
                                      <p:to x="100000" y="100000"/>
                                    </p:animScale>
                                    <p:animScale>
                                      <p:cBhvr>
                                        <p:cTn id="35" dur="26">
                                          <p:stCondLst>
                                            <p:cond delay="1642"/>
                                          </p:stCondLst>
                                        </p:cTn>
                                        <p:tgtEl>
                                          <p:spTgt spid="16"/>
                                        </p:tgtEl>
                                      </p:cBhvr>
                                      <p:to x="100000" y="90000"/>
                                    </p:animScale>
                                    <p:animScale>
                                      <p:cBhvr>
                                        <p:cTn id="36" dur="166" decel="50000">
                                          <p:stCondLst>
                                            <p:cond delay="1668"/>
                                          </p:stCondLst>
                                        </p:cTn>
                                        <p:tgtEl>
                                          <p:spTgt spid="16"/>
                                        </p:tgtEl>
                                      </p:cBhvr>
                                      <p:to x="100000" y="100000"/>
                                    </p:animScale>
                                    <p:animScale>
                                      <p:cBhvr>
                                        <p:cTn id="37" dur="26">
                                          <p:stCondLst>
                                            <p:cond delay="1808"/>
                                          </p:stCondLst>
                                        </p:cTn>
                                        <p:tgtEl>
                                          <p:spTgt spid="16"/>
                                        </p:tgtEl>
                                      </p:cBhvr>
                                      <p:to x="100000" y="95000"/>
                                    </p:animScale>
                                    <p:animScale>
                                      <p:cBhvr>
                                        <p:cTn id="3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2700" numSld="12">
                <p:cTn id="39" repeatCount="indefinite" fill="hold" display="0">
                  <p:stCondLst>
                    <p:cond delay="indefinite"/>
                  </p:stCondLst>
                  <p:endCondLst>
                    <p:cond evt="onStopAudio" delay="0">
                      <p:tgtEl>
                        <p:sldTgt/>
                      </p:tgtEl>
                    </p:cond>
                  </p:endCondLst>
                </p:cTn>
                <p:tgtEl>
                  <p:spTgt spid="19"/>
                </p:tgtEl>
              </p:cMediaNode>
            </p:audio>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6263"/>
          <a:stretch>
            <a:fillRect/>
          </a:stretch>
        </p:blipFill>
        <p:spPr>
          <a:xfrm rot="10800000">
            <a:off x="1500672" y="5485308"/>
            <a:ext cx="9167328" cy="1400630"/>
          </a:xfrm>
          <a:prstGeom prst="rect">
            <a:avLst/>
          </a:prstGeom>
        </p:spPr>
      </p:pic>
      <p:pic>
        <p:nvPicPr>
          <p:cNvPr id="14" name="Picture 4" descr="Create awesome children book illustrations by Graphic_woorld"/>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00672" y="28575"/>
            <a:ext cx="9167328" cy="54567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flipH="1">
            <a:off x="2581283" y="4196742"/>
            <a:ext cx="6980348" cy="2610214"/>
          </a:xfrm>
          <a:prstGeom prst="rect">
            <a:avLst/>
          </a:prstGeom>
        </p:spPr>
      </p:pic>
      <p:pic>
        <p:nvPicPr>
          <p:cNvPr id="17" name="Picture 2" descr="Kết quả hình ảnh cho frame&quot;"/>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449" r="643"/>
          <a:stretch>
            <a:fillRect/>
          </a:stretch>
        </p:blipFill>
        <p:spPr bwMode="auto">
          <a:xfrm rot="5400000">
            <a:off x="3105766" y="-799394"/>
            <a:ext cx="5965370" cy="823181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406486" y="1131986"/>
            <a:ext cx="7155145" cy="3539430"/>
          </a:xfrm>
          <a:prstGeom prst="rect">
            <a:avLst/>
          </a:prstGeom>
          <a:noFill/>
        </p:spPr>
        <p:txBody>
          <a:bodyPr wrap="square" rtlCol="0">
            <a:spAutoFit/>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Chúng</a:t>
            </a:r>
            <a:r>
              <a:rPr lang="en-US" sz="3200" b="1" dirty="0">
                <a:solidFill>
                  <a:srgbClr val="0000FF"/>
                </a:solidFill>
                <a:latin typeface="Times New Roman" panose="02020603050405020304" pitchFamily="18" charset="0"/>
                <a:cs typeface="Times New Roman" panose="02020603050405020304" pitchFamily="18" charset="0"/>
              </a:rPr>
              <a:t> ta </a:t>
            </a:r>
            <a:r>
              <a:rPr lang="en-US" sz="3200" b="1" dirty="0" err="1">
                <a:solidFill>
                  <a:srgbClr val="0000FF"/>
                </a:solidFill>
                <a:latin typeface="Times New Roman" panose="02020603050405020304" pitchFamily="18" charset="0"/>
                <a:cs typeface="Times New Roman" panose="02020603050405020304" pitchFamily="18" charset="0"/>
              </a:rPr>
              <a:t>sẽ</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cùng</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đi</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tàu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đến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tham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sống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các</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loài</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thú</a:t>
            </a:r>
            <a:r>
              <a:rPr lang="en-US" sz="3200" b="1" dirty="0">
                <a:solidFill>
                  <a:srgbClr val="0000FF"/>
                </a:solidFill>
                <a:latin typeface="Times New Roman" panose="02020603050405020304" pitchFamily="18" charset="0"/>
                <a:cs typeface="Times New Roman" panose="02020603050405020304" pitchFamily="18" charset="0"/>
              </a:rPr>
              <a:t>.</a:t>
            </a:r>
            <a:br>
              <a:rPr lang="en-US" sz="3200" b="1" dirty="0">
                <a:solidFill>
                  <a:srgbClr val="0000FF"/>
                </a:solidFill>
                <a:latin typeface="Times New Roman" panose="02020603050405020304" pitchFamily="18" charset="0"/>
                <a:cs typeface="Times New Roman" panose="02020603050405020304" pitchFamily="18" charset="0"/>
              </a:rPr>
            </a:br>
            <a:r>
              <a:rPr lang="en-US" sz="3200" b="1" dirty="0">
                <a:solidFill>
                  <a:srgbClr val="0000FF"/>
                </a:solidFill>
                <a:latin typeface="Times New Roman" panose="02020603050405020304" pitchFamily="18" charset="0"/>
                <a:cs typeface="Times New Roman" panose="02020603050405020304" pitchFamily="18" charset="0"/>
              </a:rPr>
              <a:t/>
            </a:r>
            <a:br>
              <a:rPr lang="en-US" sz="3200" b="1" dirty="0">
                <a:solidFill>
                  <a:srgbClr val="0000FF"/>
                </a:solidFill>
                <a:latin typeface="Times New Roman" panose="02020603050405020304" pitchFamily="18" charset="0"/>
                <a:cs typeface="Times New Roman" panose="02020603050405020304" pitchFamily="18" charset="0"/>
              </a:rPr>
            </a:br>
            <a:r>
              <a:rPr lang="en-US" sz="3200" b="1" dirty="0" err="1">
                <a:solidFill>
                  <a:srgbClr val="0000FF"/>
                </a:solidFill>
                <a:latin typeface="Times New Roman" panose="02020603050405020304" pitchFamily="18" charset="0"/>
                <a:cs typeface="Times New Roman" panose="02020603050405020304" pitchFamily="18" charset="0"/>
              </a:rPr>
              <a:t>Muốn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gắng</a:t>
            </a:r>
            <a:r>
              <a:rPr lang="en-US" sz="3200" b="1" dirty="0">
                <a:solidFill>
                  <a:srgbClr val="0000FF"/>
                </a:solidFill>
                <a:latin typeface="Times New Roman" panose="02020603050405020304" pitchFamily="18" charset="0"/>
                <a:cs typeface="Times New Roman" panose="02020603050405020304" pitchFamily="18" charset="0"/>
              </a:rPr>
              <a:t> </a:t>
            </a:r>
          </a:p>
          <a:p>
            <a:pPr algn="ctr"/>
            <a:r>
              <a:rPr lang="en-US" sz="3200" b="1" dirty="0" err="1">
                <a:solidFill>
                  <a:srgbClr val="0000FF"/>
                </a:solidFill>
                <a:latin typeface="Times New Roman" panose="02020603050405020304" pitchFamily="18" charset="0"/>
                <a:cs typeface="Times New Roman" panose="02020603050405020304" pitchFamily="18" charset="0"/>
              </a:rPr>
              <a:t>trả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đúng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những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hỏi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nhé</a:t>
            </a:r>
            <a:r>
              <a:rPr lang="en-US" sz="3200" b="1" dirty="0">
                <a:solidFill>
                  <a:srgbClr val="0000FF"/>
                </a:solidFill>
                <a:latin typeface="Times New Roman" panose="02020603050405020304" pitchFamily="18" charset="0"/>
                <a:cs typeface="Times New Roman" panose="02020603050405020304" pitchFamily="18" charset="0"/>
              </a:rPr>
              <a:t>!</a:t>
            </a:r>
          </a:p>
          <a:p>
            <a:pPr algn="ctr"/>
            <a:endParaRPr lang="en-US" sz="3200" b="1" dirty="0">
              <a:solidFill>
                <a:srgbClr val="0000FF"/>
              </a:solidFill>
              <a:latin typeface="Times New Roman" panose="02020603050405020304" pitchFamily="18" charset="0"/>
              <a:cs typeface="Times New Roman" panose="02020603050405020304" pitchFamily="18" charset="0"/>
            </a:endParaRPr>
          </a:p>
          <a:p>
            <a:pPr algn="ctr"/>
            <a:r>
              <a:rPr lang="en-US" sz="3200" b="1" dirty="0" err="1">
                <a:solidFill>
                  <a:srgbClr val="0000FF"/>
                </a:solidFill>
                <a:latin typeface="Times New Roman" panose="02020603050405020304" pitchFamily="18" charset="0"/>
                <a:cs typeface="Times New Roman" panose="02020603050405020304" pitchFamily="18" charset="0"/>
              </a:rPr>
              <a:t>Sẵn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sàng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chuyến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tham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5" name="TextBox 44"/>
          <p:cNvSpPr txBox="1"/>
          <p:nvPr/>
        </p:nvSpPr>
        <p:spPr>
          <a:xfrm>
            <a:off x="2137233" y="878097"/>
            <a:ext cx="7836185" cy="3415030"/>
          </a:xfrm>
          <a:prstGeom prst="rect">
            <a:avLst/>
          </a:prstGeom>
          <a:noFill/>
        </p:spPr>
        <p:txBody>
          <a:bodyPr wrap="square" rtlCol="0">
            <a:spAutoFit/>
          </a:bodyPr>
          <a:lstStyle/>
          <a:p>
            <a:pPr algn="ctr"/>
            <a:r>
              <a:rPr lang="en-US" sz="3600">
                <a:solidFill>
                  <a:schemeClr val="bg1"/>
                </a:solidFill>
                <a:latin typeface="Times New Roman" panose="02020603050405020304" pitchFamily="18" charset="0"/>
                <a:cs typeface="Times New Roman" panose="02020603050405020304" pitchFamily="18" charset="0"/>
              </a:rPr>
              <a:t>Trò chơi này thuộc bản quyền của trang </a:t>
            </a:r>
            <a:r>
              <a:rPr lang="en-US" sz="3600">
                <a:solidFill>
                  <a:srgbClr val="FFFF00"/>
                </a:solidFill>
                <a:latin typeface="Times New Roman" panose="02020603050405020304" pitchFamily="18" charset="0"/>
                <a:cs typeface="Times New Roman" panose="02020603050405020304" pitchFamily="18" charset="0"/>
              </a:rPr>
              <a:t>Sen Đá</a:t>
            </a:r>
            <a:r>
              <a:rPr lang="en-US" sz="3600">
                <a:solidFill>
                  <a:schemeClr val="bg1"/>
                </a:solidFill>
                <a:latin typeface="Times New Roman" panose="02020603050405020304" pitchFamily="18" charset="0"/>
                <a:cs typeface="Times New Roman" panose="02020603050405020304" pitchFamily="18" charset="0"/>
              </a:rPr>
              <a:t>, thầy cô có nhu cầu tham khảo thêm các trò chơi dạy học khác có thể liên hệ với trang của </a:t>
            </a:r>
            <a:r>
              <a:rPr lang="en-US" sz="3600">
                <a:solidFill>
                  <a:srgbClr val="FFFF00"/>
                </a:solidFill>
                <a:latin typeface="Times New Roman" panose="02020603050405020304" pitchFamily="18" charset="0"/>
                <a:cs typeface="Times New Roman" panose="02020603050405020304" pitchFamily="18" charset="0"/>
              </a:rPr>
              <a:t>Sen Đá </a:t>
            </a:r>
            <a:r>
              <a:rPr lang="en-US" sz="3600">
                <a:solidFill>
                  <a:schemeClr val="bg1"/>
                </a:solidFill>
                <a:latin typeface="Times New Roman" panose="02020603050405020304" pitchFamily="18" charset="0"/>
                <a:cs typeface="Times New Roman" panose="02020603050405020304" pitchFamily="18" charset="0"/>
              </a:rPr>
              <a:t>qua địa chỉ facebook bên dưới</a:t>
            </a:r>
          </a:p>
          <a:p>
            <a:pPr algn="ctr"/>
            <a:endParaRPr lang="en-US" sz="3600">
              <a:solidFill>
                <a:schemeClr val="bg1"/>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2260315" y="3801406"/>
            <a:ext cx="7595170" cy="1938020"/>
          </a:xfrm>
          <a:prstGeom prst="rect">
            <a:avLst/>
          </a:prstGeom>
          <a:noFill/>
        </p:spPr>
        <p:txBody>
          <a:bodyPr wrap="square" rtlCol="0">
            <a:spAutoFit/>
          </a:bodyPr>
          <a:lstStyle/>
          <a:p>
            <a:pPr algn="ctr"/>
            <a:r>
              <a:rPr lang="en-US" sz="4000">
                <a:solidFill>
                  <a:srgbClr val="FFFF00"/>
                </a:solidFill>
                <a:latin typeface="Times New Roman" panose="02020603050405020304" pitchFamily="18" charset="0"/>
                <a:cs typeface="Times New Roman" panose="02020603050405020304" pitchFamily="18" charset="0"/>
              </a:rPr>
              <a:t>https://www.facebook.com/TheGioiTroChoiDayHoc</a:t>
            </a:r>
          </a:p>
          <a:p>
            <a:pPr algn="just"/>
            <a:endParaRPr lang="en-US" sz="4000">
              <a:solidFill>
                <a:schemeClr val="bg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7233" y="5566228"/>
            <a:ext cx="1219200" cy="1219200"/>
          </a:xfrm>
          <a:prstGeom prst="rect">
            <a:avLst/>
          </a:prstGeom>
        </p:spPr>
      </p:pic>
      <p:sp>
        <p:nvSpPr>
          <p:cNvPr id="48" name="TextBox 47"/>
          <p:cNvSpPr txBox="1"/>
          <p:nvPr/>
        </p:nvSpPr>
        <p:spPr>
          <a:xfrm>
            <a:off x="2378248" y="5935991"/>
            <a:ext cx="7595170" cy="521970"/>
          </a:xfrm>
          <a:prstGeom prst="rect">
            <a:avLst/>
          </a:prstGeom>
          <a:noFill/>
        </p:spPr>
        <p:txBody>
          <a:bodyPr wrap="square" rtlCol="0">
            <a:spAutoFit/>
          </a:bodyPr>
          <a:lstStyle/>
          <a:p>
            <a:pPr algn="ctr"/>
            <a:r>
              <a:rPr lang="en-US" sz="2800">
                <a:solidFill>
                  <a:schemeClr val="bg1"/>
                </a:solidFill>
                <a:latin typeface="Times New Roman" panose="02020603050405020304" pitchFamily="18" charset="0"/>
                <a:cs typeface="Times New Roman" panose="02020603050405020304" pitchFamily="18" charset="0"/>
              </a:rPr>
              <a:t>Gmail: </a:t>
            </a:r>
            <a:r>
              <a:rPr lang="en-US" sz="2800">
                <a:solidFill>
                  <a:srgbClr val="FFFF00"/>
                </a:solidFill>
                <a:latin typeface="Times New Roman" panose="02020603050405020304" pitchFamily="18" charset="0"/>
                <a:cs typeface="Times New Roman" panose="02020603050405020304" pitchFamily="18" charset="0"/>
              </a:rPr>
              <a:t>SenDaStudio4291@gmail.com</a:t>
            </a:r>
            <a:endParaRPr lang="en-US" sz="2800">
              <a:solidFill>
                <a:schemeClr val="bg1"/>
              </a:solidFill>
              <a:latin typeface="Times New Roman" panose="02020603050405020304" pitchFamily="18" charset="0"/>
              <a:cs typeface="Times New Roman" panose="02020603050405020304" pitchFamily="18" charset="0"/>
            </a:endParaRPr>
          </a:p>
        </p:txBody>
      </p:sp>
      <p:pic>
        <p:nvPicPr>
          <p:cNvPr id="49" name="Picture 2" descr="Cartoon forest hill landscape vector nature background illustration -  Download Free Vectors, Clipart Graphics &amp; Vector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0"/>
            <a:ext cx="91440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0672" y="5456733"/>
            <a:ext cx="9167328" cy="1400630"/>
          </a:xfrm>
          <a:prstGeom prst="rect">
            <a:avLst/>
          </a:prstGeom>
        </p:spPr>
      </p:pic>
      <p:pic>
        <p:nvPicPr>
          <p:cNvPr id="60" name="Picture 2" descr="Cute rabbit cartoon Royalty Free Vector Image - VectorStock"/>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2685" l="0" r="100000">
                        <a14:backgroundMark x1="36640" y1="37685" x2="4171" y2="89907"/>
                        <a14:backgroundMark x1="7892" y1="37407" x2="18715" y2="84630"/>
                        <a14:backgroundMark x1="36979" y1="37407" x2="27170" y2="82407"/>
                        <a14:backgroundMark x1="83653" y1="2130" x2="62007" y2="11019"/>
                        <a14:backgroundMark x1="89064" y1="9352" x2="95152" y2="37130"/>
                        <a14:backgroundMark x1="90755" y1="62130" x2="91432" y2="87407"/>
                        <a14:backgroundMark x1="94138" y1="38796" x2="88388" y2="42963"/>
                        <a14:backgroundMark x1="50507" y1="5463" x2="62683" y2="9074"/>
                        <a14:backgroundMark x1="9583" y1="6019" x2="6877" y2="14074"/>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5697101"/>
            <a:ext cx="953441" cy="116089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Black and White rabbit vector | 77 Rabbit Clipart images . Use these free  Rabbit Clipart for your ... | Rabbit clipart, Rabbit pictures, Cute bunny  car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99443" y="5697101"/>
            <a:ext cx="739662" cy="77220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Bunny Rabbit Cartoon Images | Rabbit cartoon images, Cartoon clip art, Cartoon  bunn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22725" y="5758751"/>
            <a:ext cx="797866" cy="797866"/>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p:cNvGrpSpPr/>
          <p:nvPr/>
        </p:nvGrpSpPr>
        <p:grpSpPr>
          <a:xfrm>
            <a:off x="-5678510" y="2773680"/>
            <a:ext cx="6980348" cy="2683690"/>
            <a:chOff x="798490" y="2838075"/>
            <a:chExt cx="6980348" cy="2683690"/>
          </a:xfrm>
        </p:grpSpPr>
        <p:pic>
          <p:nvPicPr>
            <p:cNvPr id="75" name="Picture 7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8490" y="2911551"/>
              <a:ext cx="6980348" cy="2610214"/>
            </a:xfrm>
            <a:prstGeom prst="rect">
              <a:avLst/>
            </a:prstGeom>
          </p:spPr>
        </p:pic>
        <p:sp>
          <p:nvSpPr>
            <p:cNvPr id="76" name="Rounded Rectangle 75"/>
            <p:cNvSpPr/>
            <p:nvPr/>
          </p:nvSpPr>
          <p:spPr>
            <a:xfrm>
              <a:off x="901521" y="2838075"/>
              <a:ext cx="1403797" cy="1124883"/>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0033CC"/>
                  </a:solidFill>
                  <a:latin typeface="Arial" panose="020B0604020202020204" pitchFamily="34" charset="0"/>
                  <a:cs typeface="Arial" panose="020B0604020202020204" pitchFamily="34" charset="0"/>
                </a:rPr>
                <a:t>49</a:t>
              </a:r>
            </a:p>
          </p:txBody>
        </p:sp>
        <p:sp>
          <p:nvSpPr>
            <p:cNvPr id="77" name="Rounded Rectangle 76"/>
            <p:cNvSpPr/>
            <p:nvPr/>
          </p:nvSpPr>
          <p:spPr>
            <a:xfrm>
              <a:off x="2395470" y="3059055"/>
              <a:ext cx="1403797" cy="898354"/>
            </a:xfrm>
            <a:prstGeom prst="roundRect">
              <a:avLst/>
            </a:prstGeom>
            <a:solidFill>
              <a:schemeClr val="accent1">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009900"/>
                  </a:solidFill>
                  <a:latin typeface="Arial" panose="020B0604020202020204" pitchFamily="34" charset="0"/>
                  <a:cs typeface="Arial" panose="020B0604020202020204" pitchFamily="34" charset="0"/>
                </a:rPr>
                <a:t>?</a:t>
              </a:r>
            </a:p>
          </p:txBody>
        </p:sp>
        <p:sp>
          <p:nvSpPr>
            <p:cNvPr id="78" name="Rounded Rectangle 77"/>
            <p:cNvSpPr/>
            <p:nvPr/>
          </p:nvSpPr>
          <p:spPr>
            <a:xfrm>
              <a:off x="3915177" y="2838075"/>
              <a:ext cx="1403797" cy="1100905"/>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0033CC"/>
                  </a:solidFill>
                  <a:latin typeface="Arial" panose="020B0604020202020204" pitchFamily="34" charset="0"/>
                  <a:cs typeface="Arial" panose="020B0604020202020204" pitchFamily="34" charset="0"/>
                </a:rPr>
                <a:t>46</a:t>
              </a:r>
            </a:p>
          </p:txBody>
        </p:sp>
      </p:grpSp>
      <p:sp>
        <p:nvSpPr>
          <p:cNvPr id="79" name="Rectangle 78"/>
          <p:cNvSpPr/>
          <p:nvPr/>
        </p:nvSpPr>
        <p:spPr>
          <a:xfrm>
            <a:off x="8028511" y="552447"/>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&lt;</a:t>
            </a:r>
          </a:p>
        </p:txBody>
      </p:sp>
      <p:sp>
        <p:nvSpPr>
          <p:cNvPr id="80" name="Rectangle 79"/>
          <p:cNvSpPr/>
          <p:nvPr/>
        </p:nvSpPr>
        <p:spPr>
          <a:xfrm>
            <a:off x="5212686" y="552448"/>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a:t>
            </a:r>
          </a:p>
        </p:txBody>
      </p:sp>
      <p:sp>
        <p:nvSpPr>
          <p:cNvPr id="81" name="Rectangle 80"/>
          <p:cNvSpPr/>
          <p:nvPr/>
        </p:nvSpPr>
        <p:spPr>
          <a:xfrm>
            <a:off x="2396861" y="526713"/>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&gt;</a:t>
            </a:r>
          </a:p>
        </p:txBody>
      </p:sp>
      <p:sp>
        <p:nvSpPr>
          <p:cNvPr id="82" name="TextBox 81"/>
          <p:cNvSpPr txBox="1"/>
          <p:nvPr/>
        </p:nvSpPr>
        <p:spPr>
          <a:xfrm>
            <a:off x="2638610" y="-706487"/>
            <a:ext cx="1381760" cy="768350"/>
          </a:xfrm>
          <a:prstGeom prst="rect">
            <a:avLst/>
          </a:prstGeom>
          <a:noFill/>
        </p:spPr>
        <p:txBody>
          <a:bodyPr wrap="none" rtlCol="0">
            <a:spAutoFit/>
          </a:bodyPr>
          <a:lstStyle/>
          <a:p>
            <a:r>
              <a:rPr lang="en-US" sz="4400">
                <a:solidFill>
                  <a:srgbClr val="FF0000"/>
                </a:solidFill>
              </a:rPr>
              <a:t>Đúng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91667E-6 1.11022E-16 L 0.69974 0.0125 " pathEditMode="relative" rAng="0" ptsTypes="AA">
                                      <p:cBhvr>
                                        <p:cTn id="6" dur="4000" fill="hold"/>
                                        <p:tgtEl>
                                          <p:spTgt spid="74"/>
                                        </p:tgtEl>
                                        <p:attrNameLst>
                                          <p:attrName>ppt_x</p:attrName>
                                          <p:attrName>ppt_y</p:attrName>
                                        </p:attrNameLst>
                                      </p:cBhvr>
                                      <p:rCtr x="34987" y="625"/>
                                    </p:animMotion>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60"/>
                                        </p:tgtEl>
                                        <p:attrNameLst>
                                          <p:attrName>r</p:attrName>
                                        </p:attrNameLst>
                                      </p:cBhvr>
                                    </p:animRot>
                                    <p:animRot by="-240000">
                                      <p:cBhvr>
                                        <p:cTn id="9" dur="600" fill="hold">
                                          <p:stCondLst>
                                            <p:cond delay="600"/>
                                          </p:stCondLst>
                                        </p:cTn>
                                        <p:tgtEl>
                                          <p:spTgt spid="60"/>
                                        </p:tgtEl>
                                        <p:attrNameLst>
                                          <p:attrName>r</p:attrName>
                                        </p:attrNameLst>
                                      </p:cBhvr>
                                    </p:animRot>
                                    <p:animRot by="240000">
                                      <p:cBhvr>
                                        <p:cTn id="10" dur="600" fill="hold">
                                          <p:stCondLst>
                                            <p:cond delay="1200"/>
                                          </p:stCondLst>
                                        </p:cTn>
                                        <p:tgtEl>
                                          <p:spTgt spid="60"/>
                                        </p:tgtEl>
                                        <p:attrNameLst>
                                          <p:attrName>r</p:attrName>
                                        </p:attrNameLst>
                                      </p:cBhvr>
                                    </p:animRot>
                                    <p:animRot by="-240000">
                                      <p:cBhvr>
                                        <p:cTn id="11" dur="600" fill="hold">
                                          <p:stCondLst>
                                            <p:cond delay="1800"/>
                                          </p:stCondLst>
                                        </p:cTn>
                                        <p:tgtEl>
                                          <p:spTgt spid="60"/>
                                        </p:tgtEl>
                                        <p:attrNameLst>
                                          <p:attrName>r</p:attrName>
                                        </p:attrNameLst>
                                      </p:cBhvr>
                                    </p:animRot>
                                    <p:animRot by="120000">
                                      <p:cBhvr>
                                        <p:cTn id="12" dur="600" fill="hold">
                                          <p:stCondLst>
                                            <p:cond delay="2400"/>
                                          </p:stCondLst>
                                        </p:cTn>
                                        <p:tgtEl>
                                          <p:spTgt spid="6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62"/>
                                        </p:tgtEl>
                                        <p:attrNameLst>
                                          <p:attrName>r</p:attrName>
                                        </p:attrNameLst>
                                      </p:cBhvr>
                                    </p:animRot>
                                    <p:animRot by="-240000">
                                      <p:cBhvr>
                                        <p:cTn id="15" dur="600" fill="hold">
                                          <p:stCondLst>
                                            <p:cond delay="600"/>
                                          </p:stCondLst>
                                        </p:cTn>
                                        <p:tgtEl>
                                          <p:spTgt spid="62"/>
                                        </p:tgtEl>
                                        <p:attrNameLst>
                                          <p:attrName>r</p:attrName>
                                        </p:attrNameLst>
                                      </p:cBhvr>
                                    </p:animRot>
                                    <p:animRot by="240000">
                                      <p:cBhvr>
                                        <p:cTn id="16" dur="600" fill="hold">
                                          <p:stCondLst>
                                            <p:cond delay="1200"/>
                                          </p:stCondLst>
                                        </p:cTn>
                                        <p:tgtEl>
                                          <p:spTgt spid="62"/>
                                        </p:tgtEl>
                                        <p:attrNameLst>
                                          <p:attrName>r</p:attrName>
                                        </p:attrNameLst>
                                      </p:cBhvr>
                                    </p:animRot>
                                    <p:animRot by="-240000">
                                      <p:cBhvr>
                                        <p:cTn id="17" dur="600" fill="hold">
                                          <p:stCondLst>
                                            <p:cond delay="1800"/>
                                          </p:stCondLst>
                                        </p:cTn>
                                        <p:tgtEl>
                                          <p:spTgt spid="62"/>
                                        </p:tgtEl>
                                        <p:attrNameLst>
                                          <p:attrName>r</p:attrName>
                                        </p:attrNameLst>
                                      </p:cBhvr>
                                    </p:animRot>
                                    <p:animRot by="120000">
                                      <p:cBhvr>
                                        <p:cTn id="18" dur="600" fill="hold">
                                          <p:stCondLst>
                                            <p:cond delay="2400"/>
                                          </p:stCondLst>
                                        </p:cTn>
                                        <p:tgtEl>
                                          <p:spTgt spid="62"/>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61"/>
                                        </p:tgtEl>
                                        <p:attrNameLst>
                                          <p:attrName>r</p:attrName>
                                        </p:attrNameLst>
                                      </p:cBhvr>
                                    </p:animRot>
                                    <p:animRot by="-240000">
                                      <p:cBhvr>
                                        <p:cTn id="21" dur="600" fill="hold">
                                          <p:stCondLst>
                                            <p:cond delay="600"/>
                                          </p:stCondLst>
                                        </p:cTn>
                                        <p:tgtEl>
                                          <p:spTgt spid="61"/>
                                        </p:tgtEl>
                                        <p:attrNameLst>
                                          <p:attrName>r</p:attrName>
                                        </p:attrNameLst>
                                      </p:cBhvr>
                                    </p:animRot>
                                    <p:animRot by="240000">
                                      <p:cBhvr>
                                        <p:cTn id="22" dur="600" fill="hold">
                                          <p:stCondLst>
                                            <p:cond delay="1200"/>
                                          </p:stCondLst>
                                        </p:cTn>
                                        <p:tgtEl>
                                          <p:spTgt spid="61"/>
                                        </p:tgtEl>
                                        <p:attrNameLst>
                                          <p:attrName>r</p:attrName>
                                        </p:attrNameLst>
                                      </p:cBhvr>
                                    </p:animRot>
                                    <p:animRot by="-240000">
                                      <p:cBhvr>
                                        <p:cTn id="23" dur="600" fill="hold">
                                          <p:stCondLst>
                                            <p:cond delay="1800"/>
                                          </p:stCondLst>
                                        </p:cTn>
                                        <p:tgtEl>
                                          <p:spTgt spid="61"/>
                                        </p:tgtEl>
                                        <p:attrNameLst>
                                          <p:attrName>r</p:attrName>
                                        </p:attrNameLst>
                                      </p:cBhvr>
                                    </p:animRot>
                                    <p:animRot by="120000">
                                      <p:cBhvr>
                                        <p:cTn id="24" dur="600" fill="hold">
                                          <p:stCondLst>
                                            <p:cond delay="24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9"/>
                    </p:tgtEl>
                  </p:cond>
                </p:stCondLst>
                <p:endSync evt="end" delay="0">
                  <p:rtn val="all"/>
                </p:endSync>
                <p:childTnLst>
                  <p:par>
                    <p:cTn id="26" fill="hold">
                      <p:stCondLst>
                        <p:cond delay="0"/>
                      </p:stCondLst>
                      <p:childTnLst>
                        <p:par>
                          <p:cTn id="27" fill="hold">
                            <p:stCondLst>
                              <p:cond delay="0"/>
                            </p:stCondLst>
                            <p:childTnLst>
                              <p:par>
                                <p:cTn id="28" presetID="42" presetClass="exit" presetSubtype="0" fill="hold" grpId="0" nodeType="clickEffect">
                                  <p:stCondLst>
                                    <p:cond delay="0"/>
                                  </p:stCondLst>
                                  <p:childTnLst>
                                    <p:animEffect transition="out" filter="fade">
                                      <p:cBhvr>
                                        <p:cTn id="29" dur="1000"/>
                                        <p:tgtEl>
                                          <p:spTgt spid="79"/>
                                        </p:tgtEl>
                                      </p:cBhvr>
                                    </p:animEffect>
                                    <p:anim calcmode="lin" valueType="num">
                                      <p:cBhvr>
                                        <p:cTn id="30" dur="1000"/>
                                        <p:tgtEl>
                                          <p:spTgt spid="79"/>
                                        </p:tgtEl>
                                        <p:attrNameLst>
                                          <p:attrName>ppt_x</p:attrName>
                                        </p:attrNameLst>
                                      </p:cBhvr>
                                      <p:tavLst>
                                        <p:tav tm="0">
                                          <p:val>
                                            <p:strVal val="ppt_x"/>
                                          </p:val>
                                        </p:tav>
                                        <p:tav tm="100000">
                                          <p:val>
                                            <p:strVal val="ppt_x"/>
                                          </p:val>
                                        </p:tav>
                                      </p:tavLst>
                                    </p:anim>
                                    <p:anim calcmode="lin" valueType="num">
                                      <p:cBhvr>
                                        <p:cTn id="31" dur="1000"/>
                                        <p:tgtEl>
                                          <p:spTgt spid="79"/>
                                        </p:tgtEl>
                                        <p:attrNameLst>
                                          <p:attrName>ppt_y</p:attrName>
                                        </p:attrNameLst>
                                      </p:cBhvr>
                                      <p:tavLst>
                                        <p:tav tm="0">
                                          <p:val>
                                            <p:strVal val="ppt_y"/>
                                          </p:val>
                                        </p:tav>
                                        <p:tav tm="100000">
                                          <p:val>
                                            <p:strVal val="ppt_y+.1"/>
                                          </p:val>
                                        </p:tav>
                                      </p:tavLst>
                                    </p:anim>
                                    <p:set>
                                      <p:cBhvr>
                                        <p:cTn id="32"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79"/>
                  </p:tgtEl>
                </p:cond>
              </p:nextCondLst>
            </p:seq>
            <p:seq concurrent="1" nextAc="seek">
              <p:cTn id="33" restart="whenNotActive" fill="hold" evtFilter="cancelBubble" nodeType="interactiveSeq">
                <p:stCondLst>
                  <p:cond evt="onClick" delay="0">
                    <p:tgtEl>
                      <p:spTgt spid="80"/>
                    </p:tgtEl>
                  </p:cond>
                </p:stCondLst>
                <p:endSync evt="end" delay="0">
                  <p:rtn val="all"/>
                </p:endSync>
                <p:childTnLst>
                  <p:par>
                    <p:cTn id="34" fill="hold">
                      <p:stCondLst>
                        <p:cond delay="0"/>
                      </p:stCondLst>
                      <p:childTnLst>
                        <p:par>
                          <p:cTn id="35" fill="hold">
                            <p:stCondLst>
                              <p:cond delay="0"/>
                            </p:stCondLst>
                            <p:childTnLst>
                              <p:par>
                                <p:cTn id="36" presetID="42" presetClass="exit" presetSubtype="0" fill="hold" grpId="0" nodeType="clickEffect">
                                  <p:stCondLst>
                                    <p:cond delay="0"/>
                                  </p:stCondLst>
                                  <p:childTnLst>
                                    <p:animEffect transition="out" filter="fade">
                                      <p:cBhvr>
                                        <p:cTn id="37" dur="1000"/>
                                        <p:tgtEl>
                                          <p:spTgt spid="80"/>
                                        </p:tgtEl>
                                      </p:cBhvr>
                                    </p:animEffect>
                                    <p:anim calcmode="lin" valueType="num">
                                      <p:cBhvr>
                                        <p:cTn id="38" dur="1000"/>
                                        <p:tgtEl>
                                          <p:spTgt spid="80"/>
                                        </p:tgtEl>
                                        <p:attrNameLst>
                                          <p:attrName>ppt_x</p:attrName>
                                        </p:attrNameLst>
                                      </p:cBhvr>
                                      <p:tavLst>
                                        <p:tav tm="0">
                                          <p:val>
                                            <p:strVal val="ppt_x"/>
                                          </p:val>
                                        </p:tav>
                                        <p:tav tm="100000">
                                          <p:val>
                                            <p:strVal val="ppt_x"/>
                                          </p:val>
                                        </p:tav>
                                      </p:tavLst>
                                    </p:anim>
                                    <p:anim calcmode="lin" valueType="num">
                                      <p:cBhvr>
                                        <p:cTn id="39" dur="1000"/>
                                        <p:tgtEl>
                                          <p:spTgt spid="80"/>
                                        </p:tgtEl>
                                        <p:attrNameLst>
                                          <p:attrName>ppt_y</p:attrName>
                                        </p:attrNameLst>
                                      </p:cBhvr>
                                      <p:tavLst>
                                        <p:tav tm="0">
                                          <p:val>
                                            <p:strVal val="ppt_y"/>
                                          </p:val>
                                        </p:tav>
                                        <p:tav tm="100000">
                                          <p:val>
                                            <p:strVal val="ppt_y+.1"/>
                                          </p:val>
                                        </p:tav>
                                      </p:tavLst>
                                    </p:anim>
                                    <p:set>
                                      <p:cBhvr>
                                        <p:cTn id="40"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80"/>
                  </p:tgtEl>
                </p:cond>
              </p:nextCondLst>
            </p:seq>
            <p:seq concurrent="1" nextAc="seek">
              <p:cTn id="41" restart="whenNotActive" fill="hold" evtFilter="cancelBubble" nodeType="interactiveSeq">
                <p:stCondLst>
                  <p:cond evt="onClick" delay="0">
                    <p:tgtEl>
                      <p:spTgt spid="81"/>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repeatCount="3000" fill="hold" grpId="0" nodeType="clickEffect">
                                  <p:stCondLst>
                                    <p:cond delay="0"/>
                                  </p:stCondLst>
                                  <p:childTnLst>
                                    <p:animEffect transition="out" filter="fade">
                                      <p:cBhvr>
                                        <p:cTn id="45" dur="500" tmFilter="0, 0; .2, .5; .8, .5; 1, 0"/>
                                        <p:tgtEl>
                                          <p:spTgt spid="81"/>
                                        </p:tgtEl>
                                      </p:cBhvr>
                                    </p:animEffect>
                                    <p:animScale>
                                      <p:cBhvr>
                                        <p:cTn id="46" dur="250" autoRev="1" fill="hold"/>
                                        <p:tgtEl>
                                          <p:spTgt spid="81"/>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par>
                                <p:cTn id="47" presetID="10" presetClass="exit" presetSubtype="0" fill="hold" grpId="1" nodeType="withEffect">
                                  <p:stCondLst>
                                    <p:cond delay="0"/>
                                  </p:stCondLst>
                                  <p:childTnLst>
                                    <p:animEffect transition="out" filter="fade">
                                      <p:cBhvr>
                                        <p:cTn id="48" dur="500"/>
                                        <p:tgtEl>
                                          <p:spTgt spid="79"/>
                                        </p:tgtEl>
                                      </p:cBhvr>
                                    </p:animEffect>
                                    <p:set>
                                      <p:cBhvr>
                                        <p:cTn id="49" dur="1" fill="hold">
                                          <p:stCondLst>
                                            <p:cond delay="499"/>
                                          </p:stCondLst>
                                        </p:cTn>
                                        <p:tgtEl>
                                          <p:spTgt spid="7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80"/>
                                        </p:tgtEl>
                                      </p:cBhvr>
                                    </p:animEffect>
                                    <p:set>
                                      <p:cBhvr>
                                        <p:cTn id="52" dur="1" fill="hold">
                                          <p:stCondLst>
                                            <p:cond delay="499"/>
                                          </p:stCondLst>
                                        </p:cTn>
                                        <p:tgtEl>
                                          <p:spTgt spid="80"/>
                                        </p:tgtEl>
                                        <p:attrNameLst>
                                          <p:attrName>style.visibility</p:attrName>
                                        </p:attrNameLst>
                                      </p:cBhvr>
                                      <p:to>
                                        <p:strVal val="hidden"/>
                                      </p:to>
                                    </p:set>
                                  </p:childTnLst>
                                </p:cTn>
                              </p:par>
                            </p:childTnLst>
                          </p:cTn>
                        </p:par>
                        <p:par>
                          <p:cTn id="53" fill="hold">
                            <p:stCondLst>
                              <p:cond delay="500"/>
                            </p:stCondLst>
                            <p:childTnLst>
                              <p:par>
                                <p:cTn id="54" presetID="63" presetClass="path" presetSubtype="0" accel="50000" decel="50000" fill="hold" nodeType="afterEffect">
                                  <p:stCondLst>
                                    <p:cond delay="0"/>
                                  </p:stCondLst>
                                  <p:childTnLst>
                                    <p:animMotion origin="layout" path="M 0.69974 0.0125 L 1.79961 0.02083 " pathEditMode="relative" rAng="0" ptsTypes="AA">
                                      <p:cBhvr>
                                        <p:cTn id="55" dur="5000" fill="hold"/>
                                        <p:tgtEl>
                                          <p:spTgt spid="74"/>
                                        </p:tgtEl>
                                        <p:attrNameLst>
                                          <p:attrName>ppt_x</p:attrName>
                                          <p:attrName>ppt_y</p:attrName>
                                        </p:attrNameLst>
                                      </p:cBhvr>
                                      <p:rCtr x="54948" y="139"/>
                                    </p:animMotion>
                                  </p:childTnLst>
                                  <p:subTnLst>
                                    <p:audio>
                                      <p:cMediaNode>
                                        <p:cTn display="0" masterRel="sameClick">
                                          <p:stCondLst>
                                            <p:cond evt="begin" delay="0">
                                              <p:tn val="54"/>
                                            </p:cond>
                                          </p:stCondLst>
                                          <p:endCondLst>
                                            <p:cond evt="onStopAudio" delay="0">
                                              <p:tgtEl>
                                                <p:sldTgt/>
                                              </p:tgtEl>
                                            </p:cond>
                                          </p:endCondLst>
                                        </p:cTn>
                                        <p:tgtEl>
                                          <p:sndTgt r:embed="rId3" name="Per-axle-rail-joint-sounds-in-Trainz-2009-_mp3cut.net_.wav"/>
                                        </p:tgtEl>
                                      </p:cMediaNode>
                                    </p:audio>
                                  </p:subTnLst>
                                </p:cTn>
                              </p:par>
                              <p:par>
                                <p:cTn id="56" presetID="1" presetClass="entr" presetSubtype="0" fill="hold" nodeType="withEffect">
                                  <p:stCondLst>
                                    <p:cond delay="0"/>
                                  </p:stCondLst>
                                  <p:childTnLst>
                                    <p:set>
                                      <p:cBhvr>
                                        <p:cTn id="57"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childTnLst>
        </p:cTn>
      </p:par>
    </p:tnLst>
    <p:bldLst>
      <p:bldP spid="79" grpId="0" bldLvl="0" animBg="1"/>
      <p:bldP spid="79" grpId="1" bldLvl="0" animBg="1"/>
      <p:bldP spid="80" grpId="0" bldLvl="0" animBg="1"/>
      <p:bldP spid="80" grpId="1" bldLvl="0" animBg="1"/>
      <p:bldP spid="8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16" name="TextBox 15"/>
          <p:cNvSpPr txBox="1"/>
          <p:nvPr/>
        </p:nvSpPr>
        <p:spPr>
          <a:xfrm>
            <a:off x="2137233" y="878097"/>
            <a:ext cx="7836185" cy="3415030"/>
          </a:xfrm>
          <a:prstGeom prst="rect">
            <a:avLst/>
          </a:prstGeom>
          <a:noFill/>
        </p:spPr>
        <p:txBody>
          <a:bodyPr wrap="square" rtlCol="0">
            <a:spAutoFit/>
          </a:bodyPr>
          <a:lstStyle/>
          <a:p>
            <a:pPr algn="ctr"/>
            <a:r>
              <a:rPr lang="en-US" sz="3600">
                <a:solidFill>
                  <a:schemeClr val="bg1"/>
                </a:solidFill>
                <a:latin typeface="Times New Roman" panose="02020603050405020304" pitchFamily="18" charset="0"/>
                <a:cs typeface="Times New Roman" panose="02020603050405020304" pitchFamily="18" charset="0"/>
              </a:rPr>
              <a:t>Trò chơi này thuộc bản quyền của trang </a:t>
            </a:r>
            <a:r>
              <a:rPr lang="en-US" sz="3600">
                <a:solidFill>
                  <a:srgbClr val="FFFF00"/>
                </a:solidFill>
                <a:latin typeface="Times New Roman" panose="02020603050405020304" pitchFamily="18" charset="0"/>
                <a:cs typeface="Times New Roman" panose="02020603050405020304" pitchFamily="18" charset="0"/>
              </a:rPr>
              <a:t>Sen Đá</a:t>
            </a:r>
            <a:r>
              <a:rPr lang="en-US" sz="3600">
                <a:solidFill>
                  <a:schemeClr val="bg1"/>
                </a:solidFill>
                <a:latin typeface="Times New Roman" panose="02020603050405020304" pitchFamily="18" charset="0"/>
                <a:cs typeface="Times New Roman" panose="02020603050405020304" pitchFamily="18" charset="0"/>
              </a:rPr>
              <a:t>, thầy cô có nhu cầu tham khảo thêm các trò chơi dạy học khác có thể liên hệ với trang của </a:t>
            </a:r>
            <a:r>
              <a:rPr lang="en-US" sz="3600">
                <a:solidFill>
                  <a:srgbClr val="FFFF00"/>
                </a:solidFill>
                <a:latin typeface="Times New Roman" panose="02020603050405020304" pitchFamily="18" charset="0"/>
                <a:cs typeface="Times New Roman" panose="02020603050405020304" pitchFamily="18" charset="0"/>
              </a:rPr>
              <a:t>Sen Đá </a:t>
            </a:r>
            <a:r>
              <a:rPr lang="en-US" sz="3600">
                <a:solidFill>
                  <a:schemeClr val="bg1"/>
                </a:solidFill>
                <a:latin typeface="Times New Roman" panose="02020603050405020304" pitchFamily="18" charset="0"/>
                <a:cs typeface="Times New Roman" panose="02020603050405020304" pitchFamily="18" charset="0"/>
              </a:rPr>
              <a:t>qua địa chỉ facebook bên dưới</a:t>
            </a:r>
          </a:p>
          <a:p>
            <a:pPr algn="ctr"/>
            <a:endParaRPr lang="en-US" sz="360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260315" y="3801406"/>
            <a:ext cx="7595170" cy="1938020"/>
          </a:xfrm>
          <a:prstGeom prst="rect">
            <a:avLst/>
          </a:prstGeom>
          <a:noFill/>
        </p:spPr>
        <p:txBody>
          <a:bodyPr wrap="square" rtlCol="0">
            <a:spAutoFit/>
          </a:bodyPr>
          <a:lstStyle/>
          <a:p>
            <a:pPr algn="ctr"/>
            <a:r>
              <a:rPr lang="en-US" sz="4000">
                <a:solidFill>
                  <a:srgbClr val="FFFF00"/>
                </a:solidFill>
                <a:latin typeface="Times New Roman" panose="02020603050405020304" pitchFamily="18" charset="0"/>
                <a:cs typeface="Times New Roman" panose="02020603050405020304" pitchFamily="18" charset="0"/>
              </a:rPr>
              <a:t>https://www.facebook.com/TheGioiTroChoiDayHoc</a:t>
            </a:r>
          </a:p>
          <a:p>
            <a:pPr algn="just"/>
            <a:endParaRPr lang="en-US" sz="4000">
              <a:solidFill>
                <a:schemeClr val="bg1"/>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7233" y="5566228"/>
            <a:ext cx="1219200" cy="1219200"/>
          </a:xfrm>
          <a:prstGeom prst="rect">
            <a:avLst/>
          </a:prstGeom>
        </p:spPr>
      </p:pic>
      <p:sp>
        <p:nvSpPr>
          <p:cNvPr id="23" name="TextBox 22"/>
          <p:cNvSpPr txBox="1"/>
          <p:nvPr/>
        </p:nvSpPr>
        <p:spPr>
          <a:xfrm>
            <a:off x="2378248" y="5935991"/>
            <a:ext cx="7595170" cy="521970"/>
          </a:xfrm>
          <a:prstGeom prst="rect">
            <a:avLst/>
          </a:prstGeom>
          <a:noFill/>
        </p:spPr>
        <p:txBody>
          <a:bodyPr wrap="square" rtlCol="0">
            <a:spAutoFit/>
          </a:bodyPr>
          <a:lstStyle/>
          <a:p>
            <a:pPr algn="ctr"/>
            <a:r>
              <a:rPr lang="en-US" sz="2800">
                <a:solidFill>
                  <a:schemeClr val="bg1"/>
                </a:solidFill>
                <a:latin typeface="Times New Roman" panose="02020603050405020304" pitchFamily="18" charset="0"/>
                <a:cs typeface="Times New Roman" panose="02020603050405020304" pitchFamily="18" charset="0"/>
              </a:rPr>
              <a:t>Gmail: </a:t>
            </a:r>
            <a:r>
              <a:rPr lang="en-US" sz="2800">
                <a:solidFill>
                  <a:srgbClr val="FFFF00"/>
                </a:solidFill>
                <a:latin typeface="Times New Roman" panose="02020603050405020304" pitchFamily="18" charset="0"/>
                <a:cs typeface="Times New Roman" panose="02020603050405020304" pitchFamily="18" charset="0"/>
              </a:rPr>
              <a:t>SenDaStudio4291@gmail.com</a:t>
            </a:r>
            <a:endParaRPr lang="en-US" sz="2800">
              <a:solidFill>
                <a:schemeClr val="bg1"/>
              </a:solidFill>
              <a:latin typeface="Times New Roman" panose="02020603050405020304" pitchFamily="18" charset="0"/>
              <a:cs typeface="Times New Roman" panose="02020603050405020304" pitchFamily="18" charset="0"/>
            </a:endParaRPr>
          </a:p>
        </p:txBody>
      </p:sp>
      <p:pic>
        <p:nvPicPr>
          <p:cNvPr id="24" name="Picture 4" descr="5x7FT Cartoon Tropical Forest Palm Leaves Jungles Custom Photo Studio  Backdrop Background Vinyl 220cm x 150cm|background vinyl|studio  backdropphoto studio backdrop - AliExpress"/>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03957" y="0"/>
            <a:ext cx="9263131" cy="55236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3088" y="5457370"/>
            <a:ext cx="9167328" cy="1400630"/>
          </a:xfrm>
          <a:prstGeom prst="rect">
            <a:avLst/>
          </a:prstGeom>
        </p:spPr>
      </p:pic>
      <p:pic>
        <p:nvPicPr>
          <p:cNvPr id="31" name="Picture 2" descr="Funny Baby Monkey Pictures - Monkeys Cartoon Clip Art | Monkey pictures,  Cartoon clip art, Cartoon monkey"/>
          <p:cNvPicPr>
            <a:picLocks noChangeAspect="1" noChangeArrowheads="1"/>
          </p:cNvPicPr>
          <p:nvPr/>
        </p:nvPicPr>
        <p:blipFill>
          <a:blip r:embed="rId9" cstate="print">
            <a:extLst>
              <a:ext uri="{BEBA8EAE-BF5A-486C-A8C5-ECC9F3942E4B}">
                <a14:imgProps xmlns:a14="http://schemas.microsoft.com/office/drawing/2010/main">
                  <a14:imgLayer r:embed="rId10">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rot="1061282">
            <a:off x="1622122" y="4142042"/>
            <a:ext cx="824802" cy="82480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Monkey Cartoon Images, Stock Photos &amp; Vectors | Shutter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5714" l="0" r="100000">
                        <a14:foregroundMark x1="25313" y1="33571" x2="42813" y2="28571"/>
                      </a14:backgroundRemoval>
                    </a14:imgEffect>
                  </a14:imgLayer>
                </a14:imgProps>
              </a:ext>
              <a:ext uri="{28A0092B-C50C-407E-A947-70E740481C1C}">
                <a14:useLocalDpi xmlns:a14="http://schemas.microsoft.com/office/drawing/2010/main" val="0"/>
              </a:ext>
            </a:extLst>
          </a:blip>
          <a:srcRect/>
          <a:stretch>
            <a:fillRect/>
          </a:stretch>
        </p:blipFill>
        <p:spPr bwMode="auto">
          <a:xfrm>
            <a:off x="8063395" y="2050231"/>
            <a:ext cx="910771" cy="796925"/>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6183999" y="2773680"/>
            <a:ext cx="7484925" cy="2683690"/>
            <a:chOff x="293913" y="2838075"/>
            <a:chExt cx="7484925" cy="2683690"/>
          </a:xfrm>
        </p:grpSpPr>
        <p:pic>
          <p:nvPicPr>
            <p:cNvPr id="35" name="Picture 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98490" y="2911551"/>
              <a:ext cx="6980348" cy="2610214"/>
            </a:xfrm>
            <a:prstGeom prst="rect">
              <a:avLst/>
            </a:prstGeom>
          </p:spPr>
        </p:pic>
        <p:sp>
          <p:nvSpPr>
            <p:cNvPr id="36" name="Rounded Rectangle 35"/>
            <p:cNvSpPr/>
            <p:nvPr/>
          </p:nvSpPr>
          <p:spPr>
            <a:xfrm>
              <a:off x="293913" y="2838075"/>
              <a:ext cx="2011405" cy="1124883"/>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0033CC"/>
                  </a:solidFill>
                  <a:latin typeface="Arial" panose="020B0604020202020204" pitchFamily="34" charset="0"/>
                  <a:cs typeface="Arial" panose="020B0604020202020204" pitchFamily="34" charset="0"/>
                </a:rPr>
                <a:t>30</a:t>
              </a:r>
            </a:p>
          </p:txBody>
        </p:sp>
        <p:sp>
          <p:nvSpPr>
            <p:cNvPr id="37" name="Rounded Rectangle 36"/>
            <p:cNvSpPr/>
            <p:nvPr/>
          </p:nvSpPr>
          <p:spPr>
            <a:xfrm>
              <a:off x="2395470" y="3059055"/>
              <a:ext cx="1403797" cy="898354"/>
            </a:xfrm>
            <a:prstGeom prst="roundRect">
              <a:avLst/>
            </a:prstGeom>
            <a:solidFill>
              <a:schemeClr val="accent1">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009900"/>
                  </a:solidFill>
                  <a:latin typeface="Arial" panose="020B0604020202020204" pitchFamily="34" charset="0"/>
                  <a:cs typeface="Arial" panose="020B0604020202020204" pitchFamily="34" charset="0"/>
                </a:rPr>
                <a:t>+</a:t>
              </a:r>
            </a:p>
          </p:txBody>
        </p:sp>
        <p:sp>
          <p:nvSpPr>
            <p:cNvPr id="38" name="Rounded Rectangle 37"/>
            <p:cNvSpPr/>
            <p:nvPr/>
          </p:nvSpPr>
          <p:spPr>
            <a:xfrm>
              <a:off x="3915177" y="2838075"/>
              <a:ext cx="2056998" cy="1100905"/>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rgbClr val="0033CC"/>
                  </a:solidFill>
                  <a:latin typeface="Arial" panose="020B0604020202020204" pitchFamily="34" charset="0"/>
                  <a:cs typeface="Arial" panose="020B0604020202020204" pitchFamily="34" charset="0"/>
                </a:rPr>
                <a:t>3</a:t>
              </a:r>
            </a:p>
          </p:txBody>
        </p:sp>
      </p:grpSp>
      <p:sp>
        <p:nvSpPr>
          <p:cNvPr id="39" name="Rectangle 38"/>
          <p:cNvSpPr/>
          <p:nvPr/>
        </p:nvSpPr>
        <p:spPr>
          <a:xfrm>
            <a:off x="2552729" y="590550"/>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31</a:t>
            </a:r>
          </a:p>
        </p:txBody>
      </p:sp>
      <p:sp>
        <p:nvSpPr>
          <p:cNvPr id="40" name="Rectangle 39"/>
          <p:cNvSpPr/>
          <p:nvPr/>
        </p:nvSpPr>
        <p:spPr>
          <a:xfrm>
            <a:off x="5234755" y="590550"/>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32</a:t>
            </a:r>
          </a:p>
        </p:txBody>
      </p:sp>
      <p:sp>
        <p:nvSpPr>
          <p:cNvPr id="41" name="Rectangle 40"/>
          <p:cNvSpPr/>
          <p:nvPr/>
        </p:nvSpPr>
        <p:spPr>
          <a:xfrm>
            <a:off x="7989021" y="590550"/>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33</a:t>
            </a:r>
          </a:p>
        </p:txBody>
      </p:sp>
      <p:sp>
        <p:nvSpPr>
          <p:cNvPr id="42" name="TextBox 41"/>
          <p:cNvSpPr txBox="1"/>
          <p:nvPr/>
        </p:nvSpPr>
        <p:spPr>
          <a:xfrm>
            <a:off x="8063395" y="-769441"/>
            <a:ext cx="1381760" cy="768350"/>
          </a:xfrm>
          <a:prstGeom prst="rect">
            <a:avLst/>
          </a:prstGeom>
          <a:noFill/>
        </p:spPr>
        <p:txBody>
          <a:bodyPr wrap="none" rtlCol="0">
            <a:spAutoFit/>
          </a:bodyPr>
          <a:lstStyle/>
          <a:p>
            <a:r>
              <a:rPr lang="en-US" sz="4400">
                <a:solidFill>
                  <a:srgbClr val="FF0000"/>
                </a:solidFill>
              </a:rPr>
              <a:t>Đúng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16667E-7 0.01111 L 0.73294 0.01042 " pathEditMode="relative" rAng="0" ptsTypes="AA">
                                      <p:cBhvr>
                                        <p:cTn id="6" dur="4000" fill="hold"/>
                                        <p:tgtEl>
                                          <p:spTgt spid="34"/>
                                        </p:tgtEl>
                                        <p:attrNameLst>
                                          <p:attrName>ppt_x</p:attrName>
                                          <p:attrName>ppt_y</p:attrName>
                                        </p:attrNameLst>
                                      </p:cBhvr>
                                      <p:rCtr x="36641" y="-4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9"/>
                    </p:tgtEl>
                  </p:cond>
                </p:stCondLst>
                <p:endSync evt="end" delay="0">
                  <p:rtn val="all"/>
                </p:endSync>
                <p:childTnLst>
                  <p:par>
                    <p:cTn id="8" fill="hold">
                      <p:stCondLst>
                        <p:cond delay="0"/>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39"/>
                                        </p:tgtEl>
                                      </p:cBhvr>
                                    </p:animEffect>
                                    <p:anim calcmode="lin" valueType="num">
                                      <p:cBhvr>
                                        <p:cTn id="12" dur="1000"/>
                                        <p:tgtEl>
                                          <p:spTgt spid="39"/>
                                        </p:tgtEl>
                                        <p:attrNameLst>
                                          <p:attrName>ppt_x</p:attrName>
                                        </p:attrNameLst>
                                      </p:cBhvr>
                                      <p:tavLst>
                                        <p:tav tm="0">
                                          <p:val>
                                            <p:strVal val="ppt_x"/>
                                          </p:val>
                                        </p:tav>
                                        <p:tav tm="100000">
                                          <p:val>
                                            <p:strVal val="ppt_x"/>
                                          </p:val>
                                        </p:tav>
                                      </p:tavLst>
                                    </p:anim>
                                    <p:anim calcmode="lin" valueType="num">
                                      <p:cBhvr>
                                        <p:cTn id="13" dur="1000"/>
                                        <p:tgtEl>
                                          <p:spTgt spid="39"/>
                                        </p:tgtEl>
                                        <p:attrNameLst>
                                          <p:attrName>ppt_y</p:attrName>
                                        </p:attrNameLst>
                                      </p:cBhvr>
                                      <p:tavLst>
                                        <p:tav tm="0">
                                          <p:val>
                                            <p:strVal val="ppt_y"/>
                                          </p:val>
                                        </p:tav>
                                        <p:tav tm="100000">
                                          <p:val>
                                            <p:strVal val="ppt_y+.1"/>
                                          </p:val>
                                        </p:tav>
                                      </p:tavLst>
                                    </p:anim>
                                    <p:set>
                                      <p:cBhvr>
                                        <p:cTn id="14"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39"/>
                  </p:tgtEl>
                </p:cond>
              </p:nextCondLst>
            </p:seq>
            <p:seq concurrent="1" nextAc="seek">
              <p:cTn id="15" restart="whenNotActive" fill="hold" evtFilter="cancelBubble" nodeType="interactiveSeq">
                <p:stCondLst>
                  <p:cond evt="onClick" delay="0">
                    <p:tgtEl>
                      <p:spTgt spid="40"/>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grpId="0" nodeType="clickEffect">
                                  <p:stCondLst>
                                    <p:cond delay="0"/>
                                  </p:stCondLst>
                                  <p:childTnLst>
                                    <p:animEffect transition="out" filter="fade">
                                      <p:cBhvr>
                                        <p:cTn id="19" dur="1000"/>
                                        <p:tgtEl>
                                          <p:spTgt spid="40"/>
                                        </p:tgtEl>
                                      </p:cBhvr>
                                    </p:animEffect>
                                    <p:anim calcmode="lin" valueType="num">
                                      <p:cBhvr>
                                        <p:cTn id="20" dur="1000"/>
                                        <p:tgtEl>
                                          <p:spTgt spid="40"/>
                                        </p:tgtEl>
                                        <p:attrNameLst>
                                          <p:attrName>ppt_x</p:attrName>
                                        </p:attrNameLst>
                                      </p:cBhvr>
                                      <p:tavLst>
                                        <p:tav tm="0">
                                          <p:val>
                                            <p:strVal val="ppt_x"/>
                                          </p:val>
                                        </p:tav>
                                        <p:tav tm="100000">
                                          <p:val>
                                            <p:strVal val="ppt_x"/>
                                          </p:val>
                                        </p:tav>
                                      </p:tavLst>
                                    </p:anim>
                                    <p:anim calcmode="lin" valueType="num">
                                      <p:cBhvr>
                                        <p:cTn id="21" dur="1000"/>
                                        <p:tgtEl>
                                          <p:spTgt spid="40"/>
                                        </p:tgtEl>
                                        <p:attrNameLst>
                                          <p:attrName>ppt_y</p:attrName>
                                        </p:attrNameLst>
                                      </p:cBhvr>
                                      <p:tavLst>
                                        <p:tav tm="0">
                                          <p:val>
                                            <p:strVal val="ppt_y"/>
                                          </p:val>
                                        </p:tav>
                                        <p:tav tm="100000">
                                          <p:val>
                                            <p:strVal val="ppt_y+.1"/>
                                          </p:val>
                                        </p:tav>
                                      </p:tavLst>
                                    </p:anim>
                                    <p:set>
                                      <p:cBhvr>
                                        <p:cTn id="22"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40"/>
                  </p:tgtEl>
                </p:cond>
              </p:nextCondLst>
            </p:seq>
            <p:seq concurrent="1" nextAc="seek">
              <p:cTn id="23" restart="whenNotActive" fill="hold" evtFilter="cancelBubble" nodeType="interactiveSeq">
                <p:stCondLst>
                  <p:cond evt="onClick" delay="0">
                    <p:tgtEl>
                      <p:spTgt spid="41"/>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repeatCount="3000" fill="hold" grpId="0" nodeType="clickEffect">
                                  <p:stCondLst>
                                    <p:cond delay="0"/>
                                  </p:stCondLst>
                                  <p:childTnLst>
                                    <p:animEffect transition="out" filter="fade">
                                      <p:cBhvr>
                                        <p:cTn id="27" dur="500" tmFilter="0, 0; .2, .5; .8, .5; 1, 0"/>
                                        <p:tgtEl>
                                          <p:spTgt spid="41"/>
                                        </p:tgtEl>
                                      </p:cBhvr>
                                    </p:animEffect>
                                    <p:animScale>
                                      <p:cBhvr>
                                        <p:cTn id="28" dur="250" autoRev="1" fill="hold"/>
                                        <p:tgtEl>
                                          <p:spTgt spid="41"/>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9" presetID="10" presetClass="exit" presetSubtype="0" fill="hold" grpId="1" nodeType="withEffect">
                                  <p:stCondLst>
                                    <p:cond delay="0"/>
                                  </p:stCondLst>
                                  <p:childTnLst>
                                    <p:animEffect transition="out" filter="fade">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40"/>
                                        </p:tgtEl>
                                      </p:cBhvr>
                                    </p:animEffect>
                                    <p:set>
                                      <p:cBhvr>
                                        <p:cTn id="34" dur="1" fill="hold">
                                          <p:stCondLst>
                                            <p:cond delay="499"/>
                                          </p:stCondLst>
                                        </p:cTn>
                                        <p:tgtEl>
                                          <p:spTgt spid="40"/>
                                        </p:tgtEl>
                                        <p:attrNameLst>
                                          <p:attrName>style.visibility</p:attrName>
                                        </p:attrNameLst>
                                      </p:cBhvr>
                                      <p:to>
                                        <p:strVal val="hidden"/>
                                      </p:to>
                                    </p:set>
                                  </p:childTnLst>
                                </p:cTn>
                              </p:par>
                            </p:childTnLst>
                          </p:cTn>
                        </p:par>
                        <p:par>
                          <p:cTn id="35" fill="hold">
                            <p:stCondLst>
                              <p:cond delay="500"/>
                            </p:stCondLst>
                            <p:childTnLst>
                              <p:par>
                                <p:cTn id="36" presetID="63" presetClass="path" presetSubtype="0" accel="50000" decel="50000" fill="hold" nodeType="afterEffect">
                                  <p:stCondLst>
                                    <p:cond delay="0"/>
                                  </p:stCondLst>
                                  <p:childTnLst>
                                    <p:animMotion origin="layout" path="M 0.92466 0.00764 L 1.94289 0.00116 " pathEditMode="relative" rAng="0" ptsTypes="AA">
                                      <p:cBhvr>
                                        <p:cTn id="37" dur="5000" fill="hold"/>
                                        <p:tgtEl>
                                          <p:spTgt spid="34"/>
                                        </p:tgtEl>
                                        <p:attrNameLst>
                                          <p:attrName>ppt_x</p:attrName>
                                          <p:attrName>ppt_y</p:attrName>
                                        </p:attrNameLst>
                                      </p:cBhvr>
                                      <p:rCtr x="50903" y="-324"/>
                                    </p:animMotion>
                                  </p:childTnLst>
                                  <p:subTnLst>
                                    <p:audio>
                                      <p:cMediaNode>
                                        <p:cTn display="0" masterRel="sameClick">
                                          <p:stCondLst>
                                            <p:cond evt="begin" delay="0">
                                              <p:tn val="36"/>
                                            </p:cond>
                                          </p:stCondLst>
                                          <p:endCondLst>
                                            <p:cond evt="onStopAudio" delay="0">
                                              <p:tgtEl>
                                                <p:sldTgt/>
                                              </p:tgtEl>
                                            </p:cond>
                                          </p:endCondLst>
                                        </p:cTn>
                                        <p:tgtEl>
                                          <p:sndTgt r:embed="rId3" name="Per-axle-rail-joint-sounds-in-Trainz-2009-_mp3cut.net_.wav"/>
                                        </p:tgtEl>
                                      </p:cMediaNode>
                                    </p:audio>
                                  </p:subTnLst>
                                </p:cTn>
                              </p:par>
                              <p:par>
                                <p:cTn id="38" presetID="1"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childTnLst>
        </p:cTn>
      </p:par>
    </p:tnLst>
    <p:bldLst>
      <p:bldP spid="39" grpId="0" bldLvl="0" animBg="1"/>
      <p:bldP spid="39" grpId="1" bldLvl="0" animBg="1"/>
      <p:bldP spid="40" grpId="0" bldLvl="0" animBg="1"/>
      <p:bldP spid="40" grpId="1" bldLvl="0" animBg="1"/>
      <p:bldP spid="4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6" name="TextBox 25"/>
          <p:cNvSpPr txBox="1"/>
          <p:nvPr/>
        </p:nvSpPr>
        <p:spPr>
          <a:xfrm>
            <a:off x="2137233" y="878097"/>
            <a:ext cx="7836185" cy="3415030"/>
          </a:xfrm>
          <a:prstGeom prst="rect">
            <a:avLst/>
          </a:prstGeom>
          <a:noFill/>
        </p:spPr>
        <p:txBody>
          <a:bodyPr wrap="square" rtlCol="0">
            <a:spAutoFit/>
          </a:bodyPr>
          <a:lstStyle/>
          <a:p>
            <a:pPr algn="ctr"/>
            <a:r>
              <a:rPr lang="en-US" sz="3600">
                <a:solidFill>
                  <a:schemeClr val="bg1"/>
                </a:solidFill>
                <a:latin typeface="Times New Roman" panose="02020603050405020304" pitchFamily="18" charset="0"/>
                <a:cs typeface="Times New Roman" panose="02020603050405020304" pitchFamily="18" charset="0"/>
              </a:rPr>
              <a:t>Trò chơi này thuộc bản quyền của trang </a:t>
            </a:r>
            <a:r>
              <a:rPr lang="en-US" sz="3600">
                <a:solidFill>
                  <a:srgbClr val="FFFF00"/>
                </a:solidFill>
                <a:latin typeface="Times New Roman" panose="02020603050405020304" pitchFamily="18" charset="0"/>
                <a:cs typeface="Times New Roman" panose="02020603050405020304" pitchFamily="18" charset="0"/>
              </a:rPr>
              <a:t>Sen Đá</a:t>
            </a:r>
            <a:r>
              <a:rPr lang="en-US" sz="3600">
                <a:solidFill>
                  <a:schemeClr val="bg1"/>
                </a:solidFill>
                <a:latin typeface="Times New Roman" panose="02020603050405020304" pitchFamily="18" charset="0"/>
                <a:cs typeface="Times New Roman" panose="02020603050405020304" pitchFamily="18" charset="0"/>
              </a:rPr>
              <a:t>, thầy cô có nhu cầu tham khảo thêm các trò chơi dạy học khác có thể liên hệ với trang của </a:t>
            </a:r>
            <a:r>
              <a:rPr lang="en-US" sz="3600">
                <a:solidFill>
                  <a:srgbClr val="FFFF00"/>
                </a:solidFill>
                <a:latin typeface="Times New Roman" panose="02020603050405020304" pitchFamily="18" charset="0"/>
                <a:cs typeface="Times New Roman" panose="02020603050405020304" pitchFamily="18" charset="0"/>
              </a:rPr>
              <a:t>Sen Đá </a:t>
            </a:r>
            <a:r>
              <a:rPr lang="en-US" sz="3600">
                <a:solidFill>
                  <a:schemeClr val="bg1"/>
                </a:solidFill>
                <a:latin typeface="Times New Roman" panose="02020603050405020304" pitchFamily="18" charset="0"/>
                <a:cs typeface="Times New Roman" panose="02020603050405020304" pitchFamily="18" charset="0"/>
              </a:rPr>
              <a:t>qua địa chỉ facebook bên dưới</a:t>
            </a:r>
          </a:p>
          <a:p>
            <a:pPr algn="ctr"/>
            <a:endParaRPr lang="en-US" sz="3600">
              <a:solidFill>
                <a:schemeClr val="bg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2260315" y="3801406"/>
            <a:ext cx="7595170" cy="1938020"/>
          </a:xfrm>
          <a:prstGeom prst="rect">
            <a:avLst/>
          </a:prstGeom>
          <a:noFill/>
        </p:spPr>
        <p:txBody>
          <a:bodyPr wrap="square" rtlCol="0">
            <a:spAutoFit/>
          </a:bodyPr>
          <a:lstStyle/>
          <a:p>
            <a:pPr algn="ctr"/>
            <a:r>
              <a:rPr lang="en-US" sz="4000">
                <a:solidFill>
                  <a:srgbClr val="FFFF00"/>
                </a:solidFill>
                <a:latin typeface="Times New Roman" panose="02020603050405020304" pitchFamily="18" charset="0"/>
                <a:cs typeface="Times New Roman" panose="02020603050405020304" pitchFamily="18" charset="0"/>
              </a:rPr>
              <a:t>https://www.facebook.com/TheGioiTroChoiDayHoc</a:t>
            </a:r>
          </a:p>
          <a:p>
            <a:pPr algn="just"/>
            <a:endParaRPr lang="en-US" sz="4000">
              <a:solidFill>
                <a:schemeClr val="bg1"/>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7233" y="5566228"/>
            <a:ext cx="1219200" cy="1219200"/>
          </a:xfrm>
          <a:prstGeom prst="rect">
            <a:avLst/>
          </a:prstGeom>
        </p:spPr>
      </p:pic>
      <p:sp>
        <p:nvSpPr>
          <p:cNvPr id="29" name="TextBox 28"/>
          <p:cNvSpPr txBox="1"/>
          <p:nvPr/>
        </p:nvSpPr>
        <p:spPr>
          <a:xfrm>
            <a:off x="2378248" y="5935991"/>
            <a:ext cx="7595170" cy="521970"/>
          </a:xfrm>
          <a:prstGeom prst="rect">
            <a:avLst/>
          </a:prstGeom>
          <a:noFill/>
        </p:spPr>
        <p:txBody>
          <a:bodyPr wrap="square" rtlCol="0">
            <a:spAutoFit/>
          </a:bodyPr>
          <a:lstStyle/>
          <a:p>
            <a:pPr algn="ctr"/>
            <a:r>
              <a:rPr lang="en-US" sz="2800">
                <a:solidFill>
                  <a:schemeClr val="bg1"/>
                </a:solidFill>
                <a:latin typeface="Times New Roman" panose="02020603050405020304" pitchFamily="18" charset="0"/>
                <a:cs typeface="Times New Roman" panose="02020603050405020304" pitchFamily="18" charset="0"/>
              </a:rPr>
              <a:t>Gmail: </a:t>
            </a:r>
            <a:r>
              <a:rPr lang="en-US" sz="2800">
                <a:solidFill>
                  <a:srgbClr val="FFFF00"/>
                </a:solidFill>
                <a:latin typeface="Times New Roman" panose="02020603050405020304" pitchFamily="18" charset="0"/>
                <a:cs typeface="Times New Roman" panose="02020603050405020304" pitchFamily="18" charset="0"/>
              </a:rPr>
              <a:t>SenDaStudio4291@gmail.com</a:t>
            </a:r>
            <a:endParaRPr lang="en-US" sz="2800">
              <a:solidFill>
                <a:schemeClr val="bg1"/>
              </a:solidFill>
              <a:latin typeface="Times New Roman" panose="02020603050405020304" pitchFamily="18" charset="0"/>
              <a:cs typeface="Times New Roman" panose="02020603050405020304" pitchFamily="18" charset="0"/>
            </a:endParaRPr>
          </a:p>
        </p:txBody>
      </p:sp>
      <p:pic>
        <p:nvPicPr>
          <p:cNvPr id="30" name="Picture 6" descr="Citação de verão e ilustração de flores. | Vetor Premi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4517"/>
            <a:ext cx="914400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5678510" y="2758527"/>
            <a:ext cx="6980348" cy="2683690"/>
            <a:chOff x="798490" y="2838075"/>
            <a:chExt cx="6980348" cy="2683690"/>
          </a:xfrm>
        </p:grpSpPr>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8490" y="2911551"/>
              <a:ext cx="6980348" cy="2610214"/>
            </a:xfrm>
            <a:prstGeom prst="rect">
              <a:avLst/>
            </a:prstGeom>
          </p:spPr>
        </p:pic>
        <p:sp>
          <p:nvSpPr>
            <p:cNvPr id="33" name="Rounded Rectangle 32"/>
            <p:cNvSpPr/>
            <p:nvPr/>
          </p:nvSpPr>
          <p:spPr>
            <a:xfrm>
              <a:off x="901521" y="2838075"/>
              <a:ext cx="1403797" cy="1124883"/>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33CC"/>
                  </a:solidFill>
                  <a:latin typeface="Arial" panose="020B0604020202020204" pitchFamily="34" charset="0"/>
                  <a:cs typeface="Arial" panose="020B0604020202020204" pitchFamily="34" charset="0"/>
                </a:rPr>
                <a:t>44 - 4</a:t>
              </a:r>
            </a:p>
          </p:txBody>
        </p:sp>
        <p:sp>
          <p:nvSpPr>
            <p:cNvPr id="34" name="Rounded Rectangle 33"/>
            <p:cNvSpPr/>
            <p:nvPr/>
          </p:nvSpPr>
          <p:spPr>
            <a:xfrm>
              <a:off x="2395470" y="3059055"/>
              <a:ext cx="1403797" cy="898354"/>
            </a:xfrm>
            <a:prstGeom prst="roundRect">
              <a:avLst/>
            </a:prstGeom>
            <a:solidFill>
              <a:schemeClr val="accent1">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009900"/>
                  </a:solidFill>
                  <a:latin typeface="Arial" panose="020B0604020202020204" pitchFamily="34" charset="0"/>
                  <a:cs typeface="Arial" panose="020B0604020202020204" pitchFamily="34" charset="0"/>
                </a:rPr>
                <a:t>?</a:t>
              </a:r>
            </a:p>
          </p:txBody>
        </p:sp>
        <p:sp>
          <p:nvSpPr>
            <p:cNvPr id="35" name="Rounded Rectangle 34"/>
            <p:cNvSpPr/>
            <p:nvPr/>
          </p:nvSpPr>
          <p:spPr>
            <a:xfrm>
              <a:off x="3915177" y="2838075"/>
              <a:ext cx="1403797" cy="1100905"/>
            </a:xfrm>
            <a:prstGeom prst="roundRect">
              <a:avLst/>
            </a:prstGeom>
            <a:solidFill>
              <a:srgbClr val="FFFF00"/>
            </a:solidFill>
            <a:ln>
              <a:solidFill>
                <a:srgbClr val="00B05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33CC"/>
                  </a:solidFill>
                  <a:latin typeface="Arial" panose="020B0604020202020204" pitchFamily="34" charset="0"/>
                  <a:cs typeface="Arial" panose="020B0604020202020204" pitchFamily="34" charset="0"/>
                </a:rPr>
                <a:t>39</a:t>
              </a:r>
            </a:p>
          </p:txBody>
        </p:sp>
      </p:grpSp>
      <p:sp>
        <p:nvSpPr>
          <p:cNvPr id="36" name="Rectangle 35"/>
          <p:cNvSpPr/>
          <p:nvPr/>
        </p:nvSpPr>
        <p:spPr>
          <a:xfrm>
            <a:off x="8028511" y="537931"/>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&lt;</a:t>
            </a:r>
          </a:p>
        </p:txBody>
      </p:sp>
      <p:sp>
        <p:nvSpPr>
          <p:cNvPr id="37" name="Rectangle 36"/>
          <p:cNvSpPr/>
          <p:nvPr/>
        </p:nvSpPr>
        <p:spPr>
          <a:xfrm>
            <a:off x="5212686" y="537932"/>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a:t>
            </a:r>
          </a:p>
        </p:txBody>
      </p:sp>
      <p:sp>
        <p:nvSpPr>
          <p:cNvPr id="38" name="Rectangle 37"/>
          <p:cNvSpPr/>
          <p:nvPr/>
        </p:nvSpPr>
        <p:spPr>
          <a:xfrm>
            <a:off x="2595701" y="537932"/>
            <a:ext cx="1545284" cy="828675"/>
          </a:xfrm>
          <a:prstGeom prst="rect">
            <a:avLst/>
          </a:prstGeom>
          <a:solidFill>
            <a:schemeClr val="accent4">
              <a:lumMod val="20000"/>
              <a:lumOff val="80000"/>
            </a:schemeClr>
          </a:solidFill>
          <a:ln w="3810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a:solidFill>
                  <a:srgbClr val="009900"/>
                </a:solidFill>
              </a:rPr>
              <a:t>&gt;</a:t>
            </a:r>
          </a:p>
        </p:txBody>
      </p:sp>
      <p:pic>
        <p:nvPicPr>
          <p:cNvPr id="39" name="Picture 38"/>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500672" y="5442217"/>
            <a:ext cx="9167328" cy="1400630"/>
          </a:xfrm>
          <a:prstGeom prst="rect">
            <a:avLst/>
          </a:prstGeom>
        </p:spPr>
      </p:pic>
      <p:sp>
        <p:nvSpPr>
          <p:cNvPr id="40" name="TextBox 39"/>
          <p:cNvSpPr txBox="1"/>
          <p:nvPr/>
        </p:nvSpPr>
        <p:spPr>
          <a:xfrm>
            <a:off x="2638610" y="-721003"/>
            <a:ext cx="1381760" cy="768350"/>
          </a:xfrm>
          <a:prstGeom prst="rect">
            <a:avLst/>
          </a:prstGeom>
          <a:noFill/>
        </p:spPr>
        <p:txBody>
          <a:bodyPr wrap="none" rtlCol="0">
            <a:spAutoFit/>
          </a:bodyPr>
          <a:lstStyle/>
          <a:p>
            <a:r>
              <a:rPr lang="en-US" sz="4400">
                <a:solidFill>
                  <a:srgbClr val="FF0000"/>
                </a:solidFill>
              </a:rPr>
              <a:t>Đúng</a:t>
            </a:r>
          </a:p>
        </p:txBody>
      </p:sp>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09236">
            <a:off x="9073868" y="5682169"/>
            <a:ext cx="998955" cy="9207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91667E-6 3.33333E-6 L 0.74115 0.01435 " pathEditMode="relative" rAng="0" ptsTypes="AA">
                                      <p:cBhvr>
                                        <p:cTn id="6" dur="4000" fill="hold"/>
                                        <p:tgtEl>
                                          <p:spTgt spid="31"/>
                                        </p:tgtEl>
                                        <p:attrNameLst>
                                          <p:attrName>ppt_x</p:attrName>
                                          <p:attrName>ppt_y</p:attrName>
                                        </p:attrNameLst>
                                      </p:cBhvr>
                                      <p:rCtr x="37057" y="718"/>
                                    </p:animMotion>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41"/>
                                        </p:tgtEl>
                                        <p:attrNameLst>
                                          <p:attrName>r</p:attrName>
                                        </p:attrNameLst>
                                      </p:cBhvr>
                                    </p:animRot>
                                    <p:animRot by="-240000">
                                      <p:cBhvr>
                                        <p:cTn id="9" dur="600" fill="hold">
                                          <p:stCondLst>
                                            <p:cond delay="600"/>
                                          </p:stCondLst>
                                        </p:cTn>
                                        <p:tgtEl>
                                          <p:spTgt spid="41"/>
                                        </p:tgtEl>
                                        <p:attrNameLst>
                                          <p:attrName>r</p:attrName>
                                        </p:attrNameLst>
                                      </p:cBhvr>
                                    </p:animRot>
                                    <p:animRot by="240000">
                                      <p:cBhvr>
                                        <p:cTn id="10" dur="600" fill="hold">
                                          <p:stCondLst>
                                            <p:cond delay="1200"/>
                                          </p:stCondLst>
                                        </p:cTn>
                                        <p:tgtEl>
                                          <p:spTgt spid="41"/>
                                        </p:tgtEl>
                                        <p:attrNameLst>
                                          <p:attrName>r</p:attrName>
                                        </p:attrNameLst>
                                      </p:cBhvr>
                                    </p:animRot>
                                    <p:animRot by="-240000">
                                      <p:cBhvr>
                                        <p:cTn id="11" dur="600" fill="hold">
                                          <p:stCondLst>
                                            <p:cond delay="1800"/>
                                          </p:stCondLst>
                                        </p:cTn>
                                        <p:tgtEl>
                                          <p:spTgt spid="41"/>
                                        </p:tgtEl>
                                        <p:attrNameLst>
                                          <p:attrName>r</p:attrName>
                                        </p:attrNameLst>
                                      </p:cBhvr>
                                    </p:animRot>
                                    <p:animRot by="120000">
                                      <p:cBhvr>
                                        <p:cTn id="12" dur="600" fill="hold">
                                          <p:stCondLst>
                                            <p:cond delay="24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6"/>
                    </p:tgtEl>
                  </p:cond>
                </p:stCondLst>
                <p:endSync evt="end" delay="0">
                  <p:rtn val="all"/>
                </p:endSync>
                <p:childTnLst>
                  <p:par>
                    <p:cTn id="14" fill="hold">
                      <p:stCondLst>
                        <p:cond delay="0"/>
                      </p:stCondLst>
                      <p:childTnLst>
                        <p:par>
                          <p:cTn id="15" fill="hold">
                            <p:stCondLst>
                              <p:cond delay="0"/>
                            </p:stCondLst>
                            <p:childTnLst>
                              <p:par>
                                <p:cTn id="16" presetID="42" presetClass="exit" presetSubtype="0" fill="hold" grpId="0" nodeType="clickEffect">
                                  <p:stCondLst>
                                    <p:cond delay="0"/>
                                  </p:stCondLst>
                                  <p:childTnLst>
                                    <p:animEffect transition="out" filter="fade">
                                      <p:cBhvr>
                                        <p:cTn id="17" dur="1000"/>
                                        <p:tgtEl>
                                          <p:spTgt spid="36"/>
                                        </p:tgtEl>
                                      </p:cBhvr>
                                    </p:animEffect>
                                    <p:anim calcmode="lin" valueType="num">
                                      <p:cBhvr>
                                        <p:cTn id="18" dur="1000"/>
                                        <p:tgtEl>
                                          <p:spTgt spid="36"/>
                                        </p:tgtEl>
                                        <p:attrNameLst>
                                          <p:attrName>ppt_x</p:attrName>
                                        </p:attrNameLst>
                                      </p:cBhvr>
                                      <p:tavLst>
                                        <p:tav tm="0">
                                          <p:val>
                                            <p:strVal val="ppt_x"/>
                                          </p:val>
                                        </p:tav>
                                        <p:tav tm="100000">
                                          <p:val>
                                            <p:strVal val="ppt_x"/>
                                          </p:val>
                                        </p:tav>
                                      </p:tavLst>
                                    </p:anim>
                                    <p:anim calcmode="lin" valueType="num">
                                      <p:cBhvr>
                                        <p:cTn id="19" dur="1000"/>
                                        <p:tgtEl>
                                          <p:spTgt spid="36"/>
                                        </p:tgtEl>
                                        <p:attrNameLst>
                                          <p:attrName>ppt_y</p:attrName>
                                        </p:attrNameLst>
                                      </p:cBhvr>
                                      <p:tavLst>
                                        <p:tav tm="0">
                                          <p:val>
                                            <p:strVal val="ppt_y"/>
                                          </p:val>
                                        </p:tav>
                                        <p:tav tm="100000">
                                          <p:val>
                                            <p:strVal val="ppt_y+.1"/>
                                          </p:val>
                                        </p:tav>
                                      </p:tavLst>
                                    </p:anim>
                                    <p:set>
                                      <p:cBhvr>
                                        <p:cTn id="20"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36"/>
                  </p:tgtEl>
                </p:cond>
              </p:nextCondLst>
            </p:seq>
            <p:seq concurrent="1" nextAc="seek">
              <p:cTn id="21" restart="whenNotActive" fill="hold" evtFilter="cancelBubble" nodeType="interactiveSeq">
                <p:stCondLst>
                  <p:cond evt="onClick" delay="0">
                    <p:tgtEl>
                      <p:spTgt spid="37"/>
                    </p:tgtEl>
                  </p:cond>
                </p:stCondLst>
                <p:endSync evt="end" delay="0">
                  <p:rtn val="all"/>
                </p:endSync>
                <p:childTnLst>
                  <p:par>
                    <p:cTn id="22" fill="hold">
                      <p:stCondLst>
                        <p:cond delay="0"/>
                      </p:stCondLst>
                      <p:childTnLst>
                        <p:par>
                          <p:cTn id="23" fill="hold">
                            <p:stCondLst>
                              <p:cond delay="0"/>
                            </p:stCondLst>
                            <p:childTnLst>
                              <p:par>
                                <p:cTn id="24" presetID="42" presetClass="exit" presetSubtype="0" fill="hold" grpId="0" nodeType="clickEffect">
                                  <p:stCondLst>
                                    <p:cond delay="0"/>
                                  </p:stCondLst>
                                  <p:childTnLst>
                                    <p:animEffect transition="out" filter="fade">
                                      <p:cBhvr>
                                        <p:cTn id="25" dur="1000"/>
                                        <p:tgtEl>
                                          <p:spTgt spid="37"/>
                                        </p:tgtEl>
                                      </p:cBhvr>
                                    </p:animEffect>
                                    <p:anim calcmode="lin" valueType="num">
                                      <p:cBhvr>
                                        <p:cTn id="26" dur="1000"/>
                                        <p:tgtEl>
                                          <p:spTgt spid="37"/>
                                        </p:tgtEl>
                                        <p:attrNameLst>
                                          <p:attrName>ppt_x</p:attrName>
                                        </p:attrNameLst>
                                      </p:cBhvr>
                                      <p:tavLst>
                                        <p:tav tm="0">
                                          <p:val>
                                            <p:strVal val="ppt_x"/>
                                          </p:val>
                                        </p:tav>
                                        <p:tav tm="100000">
                                          <p:val>
                                            <p:strVal val="ppt_x"/>
                                          </p:val>
                                        </p:tav>
                                      </p:tavLst>
                                    </p:anim>
                                    <p:anim calcmode="lin" valueType="num">
                                      <p:cBhvr>
                                        <p:cTn id="27" dur="1000"/>
                                        <p:tgtEl>
                                          <p:spTgt spid="37"/>
                                        </p:tgtEl>
                                        <p:attrNameLst>
                                          <p:attrName>ppt_y</p:attrName>
                                        </p:attrNameLst>
                                      </p:cBhvr>
                                      <p:tavLst>
                                        <p:tav tm="0">
                                          <p:val>
                                            <p:strVal val="ppt_y"/>
                                          </p:val>
                                        </p:tav>
                                        <p:tav tm="100000">
                                          <p:val>
                                            <p:strVal val="ppt_y+.1"/>
                                          </p:val>
                                        </p:tav>
                                      </p:tavLst>
                                    </p:anim>
                                    <p:set>
                                      <p:cBhvr>
                                        <p:cTn id="28"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Sai-ok.wav"/>
                                        </p:tgtEl>
                                      </p:cMediaNode>
                                    </p:audio>
                                  </p:sub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repeatCount="3000" fill="hold" grpId="0" nodeType="clickEffect">
                                  <p:stCondLst>
                                    <p:cond delay="0"/>
                                  </p:stCondLst>
                                  <p:childTnLst>
                                    <p:animEffect transition="out" filter="fade">
                                      <p:cBhvr>
                                        <p:cTn id="33" dur="500" tmFilter="0, 0; .2, .5; .8, .5; 1, 0"/>
                                        <p:tgtEl>
                                          <p:spTgt spid="38"/>
                                        </p:tgtEl>
                                      </p:cBhvr>
                                    </p:animEffect>
                                    <p:animScale>
                                      <p:cBhvr>
                                        <p:cTn id="34" dur="250" autoRev="1" fill="hold"/>
                                        <p:tgtEl>
                                          <p:spTgt spid="38"/>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5" presetID="10" presetClass="exit" presetSubtype="0" fill="hold" grpId="1" nodeType="withEffect">
                                  <p:stCondLst>
                                    <p:cond delay="0"/>
                                  </p:stCondLst>
                                  <p:childTnLst>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37"/>
                                        </p:tgtEl>
                                      </p:cBhvr>
                                    </p:animEffect>
                                    <p:set>
                                      <p:cBhvr>
                                        <p:cTn id="40" dur="1" fill="hold">
                                          <p:stCondLst>
                                            <p:cond delay="499"/>
                                          </p:stCondLst>
                                        </p:cTn>
                                        <p:tgtEl>
                                          <p:spTgt spid="37"/>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0.92465 0.00764 L 1.79965 0.02083 " pathEditMode="relative" rAng="0" ptsTypes="AA">
                                      <p:cBhvr>
                                        <p:cTn id="43" dur="5000" fill="hold"/>
                                        <p:tgtEl>
                                          <p:spTgt spid="31"/>
                                        </p:tgtEl>
                                        <p:attrNameLst>
                                          <p:attrName>ppt_x</p:attrName>
                                          <p:attrName>ppt_y</p:attrName>
                                        </p:attrNameLst>
                                      </p:cBhvr>
                                      <p:rCtr x="44375" y="833"/>
                                    </p:animMotion>
                                  </p:childTnLst>
                                  <p:subTnLst>
                                    <p:audio>
                                      <p:cMediaNode>
                                        <p:cTn display="0" masterRel="sameClick">
                                          <p:stCondLst>
                                            <p:cond evt="begin" delay="0">
                                              <p:tn val="42"/>
                                            </p:cond>
                                          </p:stCondLst>
                                          <p:endCondLst>
                                            <p:cond evt="onStopAudio" delay="0">
                                              <p:tgtEl>
                                                <p:sldTgt/>
                                              </p:tgtEl>
                                            </p:cond>
                                          </p:endCondLst>
                                        </p:cTn>
                                        <p:tgtEl>
                                          <p:sndTgt r:embed="rId3" name="Per-axle-rail-joint-sounds-in-Trainz-2009-_mp3cut.net_.wav"/>
                                        </p:tgtEl>
                                      </p:cMediaNode>
                                    </p:audio>
                                  </p:subTnLst>
                                </p:cTn>
                              </p:par>
                              <p:par>
                                <p:cTn id="44" presetID="1"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childTnLst>
        </p:cTn>
      </p:par>
    </p:tnLst>
    <p:bldLst>
      <p:bldP spid="36" grpId="0" bldLvl="0" animBg="1"/>
      <p:bldP spid="36" grpId="1" bldLvl="0" animBg="1"/>
      <p:bldP spid="37" grpId="0" bldLvl="0" animBg="1"/>
      <p:bldP spid="37" grpId="1" bldLvl="0" animBg="1"/>
      <p:bldP spid="38"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VIOLETID" val="13116612"/>
  <p:tag name="VIOLETTITLE" val="phép cộng có tổng..."/>
  <p:tag name="VIOLETLESSON" val="-1"/>
  <p:tag name="VIOLETCATID" val="8572180"/>
  <p:tag name="VIOLETSUBJECT" val="Toán học 2"/>
  <p:tag name="VIOLETAUTHORID" val="13425483"/>
  <p:tag name="VIOLETAUTHORNAME" val="trương thị thùy dung"/>
  <p:tag name="VIOLETAUTHORAVATAR" val="no_avatar.jpg"/>
  <p:tag name="VIOLETAUTHORADDRESS" val="TH trần quốc toản - HCM"/>
  <p:tag name="VIOLETDATE" val="2021-08-17 14:06:59"/>
  <p:tag name="VIOLETHIT" val="252"/>
  <p:tag name="VIOLETLIKE"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407</Words>
  <Application>Microsoft Office PowerPoint</Application>
  <PresentationFormat>Widescreen</PresentationFormat>
  <Paragraphs>89</Paragraphs>
  <Slides>16</Slides>
  <Notes>3</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16</vt:i4>
      </vt:variant>
    </vt:vector>
  </HeadingPairs>
  <TitlesOfParts>
    <vt:vector size="30" baseType="lpstr">
      <vt:lpstr>微软雅黑</vt:lpstr>
      <vt:lpstr>宋体</vt:lpstr>
      <vt:lpstr>宋体</vt:lpstr>
      <vt:lpstr>Arial</vt:lpstr>
      <vt:lpstr>Calibri</vt:lpstr>
      <vt:lpstr>Calibri Light</vt:lpstr>
      <vt:lpstr>inpin heiti</vt:lpstr>
      <vt:lpstr>ITC Avant Garde Std Bk</vt:lpstr>
      <vt:lpstr>Times New Roman</vt:lpstr>
      <vt:lpstr>UTM Avo</vt:lpstr>
      <vt:lpstr>Office Theme</vt:lpstr>
      <vt:lpstr>1_Office Theme</vt:lpstr>
      <vt:lpstr>4_Office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Admin</cp:lastModifiedBy>
  <cp:revision>35</cp:revision>
  <dcterms:created xsi:type="dcterms:W3CDTF">2021-05-08T05:00:00Z</dcterms:created>
  <dcterms:modified xsi:type="dcterms:W3CDTF">2022-09-02T04:56:53Z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