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4" r:id="rId2"/>
    <p:sldMasterId id="2147483816" r:id="rId3"/>
    <p:sldMasterId id="2147483828" r:id="rId4"/>
  </p:sldMasterIdLst>
  <p:notesMasterIdLst>
    <p:notesMasterId r:id="rId24"/>
  </p:notesMasterIdLst>
  <p:sldIdLst>
    <p:sldId id="278" r:id="rId5"/>
    <p:sldId id="277" r:id="rId6"/>
    <p:sldId id="276" r:id="rId7"/>
    <p:sldId id="296" r:id="rId8"/>
    <p:sldId id="279" r:id="rId9"/>
    <p:sldId id="274" r:id="rId10"/>
    <p:sldId id="281" r:id="rId11"/>
    <p:sldId id="294" r:id="rId12"/>
    <p:sldId id="282" r:id="rId13"/>
    <p:sldId id="284" r:id="rId14"/>
    <p:sldId id="285" r:id="rId15"/>
    <p:sldId id="286" r:id="rId16"/>
    <p:sldId id="287" r:id="rId17"/>
    <p:sldId id="289" r:id="rId18"/>
    <p:sldId id="290" r:id="rId19"/>
    <p:sldId id="292" r:id="rId20"/>
    <p:sldId id="295" r:id="rId21"/>
    <p:sldId id="288" r:id="rId22"/>
    <p:sldId id="297" r:id="rId2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90BC8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149" autoAdjust="0"/>
  </p:normalViewPr>
  <p:slideViewPr>
    <p:cSldViewPr>
      <p:cViewPr varScale="1">
        <p:scale>
          <a:sx n="46" d="100"/>
          <a:sy n="4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6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12" Type="http://schemas.openxmlformats.org/officeDocument/2006/relationships/image" Target="../media/image25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11" Type="http://schemas.openxmlformats.org/officeDocument/2006/relationships/image" Target="../media/image24.wmf"/><Relationship Id="rId5" Type="http://schemas.openxmlformats.org/officeDocument/2006/relationships/image" Target="../media/image18.wmf"/><Relationship Id="rId15" Type="http://schemas.openxmlformats.org/officeDocument/2006/relationships/image" Target="../media/image28.wmf"/><Relationship Id="rId10" Type="http://schemas.openxmlformats.org/officeDocument/2006/relationships/image" Target="../media/image23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Relationship Id="rId14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image" Target="../media/image41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12" Type="http://schemas.openxmlformats.org/officeDocument/2006/relationships/image" Target="../media/image40.wmf"/><Relationship Id="rId2" Type="http://schemas.openxmlformats.org/officeDocument/2006/relationships/image" Target="../media/image30.wmf"/><Relationship Id="rId16" Type="http://schemas.openxmlformats.org/officeDocument/2006/relationships/image" Target="../media/image44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11" Type="http://schemas.openxmlformats.org/officeDocument/2006/relationships/image" Target="../media/image39.wmf"/><Relationship Id="rId5" Type="http://schemas.openxmlformats.org/officeDocument/2006/relationships/image" Target="../media/image33.wmf"/><Relationship Id="rId15" Type="http://schemas.openxmlformats.org/officeDocument/2006/relationships/image" Target="../media/image43.wmf"/><Relationship Id="rId10" Type="http://schemas.openxmlformats.org/officeDocument/2006/relationships/image" Target="../media/image38.wmf"/><Relationship Id="rId4" Type="http://schemas.openxmlformats.org/officeDocument/2006/relationships/image" Target="../media/image32.wmf"/><Relationship Id="rId9" Type="http://schemas.openxmlformats.org/officeDocument/2006/relationships/image" Target="../media/image37.wmf"/><Relationship Id="rId14" Type="http://schemas.openxmlformats.org/officeDocument/2006/relationships/image" Target="../media/image4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11" Type="http://schemas.openxmlformats.org/officeDocument/2006/relationships/image" Target="../media/image55.wmf"/><Relationship Id="rId5" Type="http://schemas.openxmlformats.org/officeDocument/2006/relationships/image" Target="../media/image49.wmf"/><Relationship Id="rId10" Type="http://schemas.openxmlformats.org/officeDocument/2006/relationships/image" Target="../media/image54.wmf"/><Relationship Id="rId4" Type="http://schemas.openxmlformats.org/officeDocument/2006/relationships/image" Target="../media/image48.wmf"/><Relationship Id="rId9" Type="http://schemas.openxmlformats.org/officeDocument/2006/relationships/image" Target="../media/image5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EC11E3C-7098-4EA6-B672-67728F79A20A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0D9E577-17F5-4DE3-B5C4-D077B5D82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196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6185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Chốt</a:t>
            </a:r>
            <a:r>
              <a:rPr lang="en-US" dirty="0" smtClean="0"/>
              <a:t>:</a:t>
            </a:r>
          </a:p>
          <a:p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dưới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hỗn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đo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9E577-17F5-4DE3-B5C4-D077B5D82BB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87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9E577-17F5-4DE3-B5C4-D077B5D82BB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82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9E577-17F5-4DE3-B5C4-D077B5D82BB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60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- Click </a:t>
            </a:r>
            <a:r>
              <a:rPr lang="en-US" dirty="0" err="1" smtClean="0"/>
              <a:t>lần</a:t>
            </a:r>
            <a:r>
              <a:rPr lang="en-US" baseline="0" dirty="0" smtClean="0"/>
              <a:t> 1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dừng</a:t>
            </a:r>
            <a:r>
              <a:rPr lang="en-US" baseline="0" dirty="0" smtClean="0"/>
              <a:t> click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quay.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Quay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ở ô </a:t>
            </a:r>
            <a:r>
              <a:rPr lang="en-US" baseline="0" dirty="0" err="1" smtClean="0"/>
              <a:t>vuông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slide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dấu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mũi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slide </a:t>
            </a:r>
            <a:r>
              <a:rPr lang="en-US" baseline="0" dirty="0" err="1" smtClean="0"/>
              <a:t>vận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trải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nghiệm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D3B203-1257-40D8-8A19-683AD72C6ACF}" type="slidenum">
              <a:rPr lang="en-US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428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</a:t>
            </a:r>
            <a:r>
              <a:rPr lang="en-US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ngôi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slide </a:t>
            </a:r>
            <a:r>
              <a:rPr lang="en-US" baseline="0" dirty="0" err="1" smtClean="0"/>
              <a:t>trò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chơi</a:t>
            </a:r>
            <a:r>
              <a:rPr lang="en-US" baseline="0" dirty="0" smtClean="0"/>
              <a:t> ban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slide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9E577-17F5-4DE3-B5C4-D077B5D82BB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3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968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3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71225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4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25136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5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18061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 smtClean="0"/>
              <a:t>Thế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phân</a:t>
            </a:r>
            <a:r>
              <a:rPr lang="en-US" baseline="0" dirty="0" smtClean="0"/>
              <a:t>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Con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chuyển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PSTP (</a:t>
            </a:r>
            <a:r>
              <a:rPr lang="en-US" baseline="0" dirty="0" err="1" smtClean="0"/>
              <a:t>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PS)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nhắc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9E577-17F5-4DE3-B5C4-D077B5D82BB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47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Chốt</a:t>
            </a:r>
            <a:r>
              <a:rPr lang="en-US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chuyển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hỗn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PS ta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?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9E577-17F5-4DE3-B5C4-D077B5D82BB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77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Chốt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9E577-17F5-4DE3-B5C4-D077B5D82BB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40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Giúp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đổi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nhỏ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hơn</a:t>
            </a:r>
            <a:r>
              <a:rPr lang="en-US" baseline="0" dirty="0" smtClean="0"/>
              <a:t> sang </a:t>
            </a:r>
            <a:r>
              <a:rPr lang="en-US" baseline="0" dirty="0" err="1" smtClean="0"/>
              <a:t>đơn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chia (</a:t>
            </a:r>
            <a:r>
              <a:rPr lang="en-US" baseline="0" dirty="0" err="1" smtClean="0"/>
              <a:t>viết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dưới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só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9E577-17F5-4DE3-B5C4-D077B5D82BB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89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9802A-31C6-43FE-9FF2-D785B5D4608F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783B3-0091-4E64-BE52-CB4B8C24F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20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545BC-0CB3-480C-8797-E885D910B19D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8A662-4EE1-48B5-B3BE-BC23D7D40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8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A08BB-1676-499F-9955-69B4A7A5E3E5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4DADF-4084-4D4F-A221-323125CDE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4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52" y="103189"/>
            <a:ext cx="10991849" cy="595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F4825-49B1-44D3-908B-1FC50AB24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38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5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2021/9/15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44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2021/9/15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282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2021/9/15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518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2021/9/15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414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2021/9/15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982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2021/9/15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030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2021/9/15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414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5D81F-CE9C-4072-934A-F355F85A20D7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4B862-A856-46CB-B316-25E0BE229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91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2021/9/15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656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2021/9/15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64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2021/9/15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417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2021/9/15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299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47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5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27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67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17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0F1E5-B881-441C-B572-3ACFB058C672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3714D-0582-4764-AC39-6F73C7EBB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68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36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76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35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97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62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1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1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40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87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92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F51AA-B7F0-47FF-B2BE-CA5B769165CC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B2C28-710C-49BC-AA72-284A6BD36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135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35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11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3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8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64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7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AE80B-566A-41B4-9BEC-AEDB8151DFB6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0BD3C-F9FB-47C4-9A58-7627F2658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7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AE983-F7EB-47F3-80CB-179A4C51DBEA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A74E8-3B76-4149-87B7-2853A5E9E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37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5D1AD-20BE-4948-946C-AB3224197845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C8134-D775-4AAC-BFC4-4BCBFE974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2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AAB8D-93FD-40E6-B963-BF391389303E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A3DE3-7DAA-45E5-B39E-662C97773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81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C918-C3D8-41C3-B561-087DC6F07A87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C4F42-06E8-4BB2-8C69-B59A2EF23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6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C56749-C292-446F-BB72-3004ACFE5582}" type="datetimeFigureOut">
              <a:rPr lang="en-US"/>
              <a:pPr>
                <a:defRPr/>
              </a:pPr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69A3E10-19B2-4A76-8CB5-BDF649F63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1512570" y="-582295"/>
            <a:ext cx="13532485" cy="799084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4" b="59828"/>
            <a:stretch>
              <a:fillRect/>
            </a:stretch>
          </p:blipFill>
          <p:spPr>
            <a:xfrm>
              <a:off x="0" y="0"/>
              <a:ext cx="12192000" cy="299586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83" b="59828"/>
            <a:stretch>
              <a:fillRect/>
            </a:stretch>
          </p:blipFill>
          <p:spPr>
            <a:xfrm flipV="1">
              <a:off x="0" y="3982453"/>
              <a:ext cx="12192000" cy="2875547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PPT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作品，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为了您和包图网以及原创作者的利益，请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勿复制、传播、销售，否则将承担法律责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任！包图网将对作品进行维权，按照传播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100055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2661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3563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7.png"/><Relationship Id="rId9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7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7.xml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8.png"/><Relationship Id="rId12" Type="http://schemas.openxmlformats.org/officeDocument/2006/relationships/slide" Target="slide5.xml"/><Relationship Id="rId17" Type="http://schemas.openxmlformats.org/officeDocument/2006/relationships/slide" Target="slide19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3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56.png"/><Relationship Id="rId11" Type="http://schemas.openxmlformats.org/officeDocument/2006/relationships/slide" Target="slide16.xml"/><Relationship Id="rId5" Type="http://schemas.openxmlformats.org/officeDocument/2006/relationships/oleObject" Target="../embeddings/oleObject43.bin"/><Relationship Id="rId15" Type="http://schemas.openxmlformats.org/officeDocument/2006/relationships/slide" Target="slide18.xml"/><Relationship Id="rId10" Type="http://schemas.openxmlformats.org/officeDocument/2006/relationships/slide" Target="slide4.xml"/><Relationship Id="rId4" Type="http://schemas.openxmlformats.org/officeDocument/2006/relationships/image" Target="../media/image57.png"/><Relationship Id="rId9" Type="http://schemas.openxmlformats.org/officeDocument/2006/relationships/slide" Target="slide15.xml"/><Relationship Id="rId1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7.wmf"/><Relationship Id="rId18" Type="http://schemas.openxmlformats.org/officeDocument/2006/relationships/oleObject" Target="../embeddings/oleObject7.bin"/><Relationship Id="rId26" Type="http://schemas.openxmlformats.org/officeDocument/2006/relationships/oleObject" Target="../embeddings/oleObject11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21.wmf"/><Relationship Id="rId34" Type="http://schemas.openxmlformats.org/officeDocument/2006/relationships/oleObject" Target="../embeddings/oleObject15.bin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19.wmf"/><Relationship Id="rId25" Type="http://schemas.openxmlformats.org/officeDocument/2006/relationships/image" Target="../media/image23.wmf"/><Relationship Id="rId33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8.bin"/><Relationship Id="rId29" Type="http://schemas.openxmlformats.org/officeDocument/2006/relationships/image" Target="../media/image25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6.wmf"/><Relationship Id="rId24" Type="http://schemas.openxmlformats.org/officeDocument/2006/relationships/oleObject" Target="../embeddings/oleObject10.bin"/><Relationship Id="rId32" Type="http://schemas.openxmlformats.org/officeDocument/2006/relationships/oleObject" Target="../embeddings/oleObject14.bin"/><Relationship Id="rId5" Type="http://schemas.openxmlformats.org/officeDocument/2006/relationships/image" Target="../media/image7.png"/><Relationship Id="rId15" Type="http://schemas.openxmlformats.org/officeDocument/2006/relationships/image" Target="../media/image18.wmf"/><Relationship Id="rId23" Type="http://schemas.openxmlformats.org/officeDocument/2006/relationships/image" Target="../media/image22.wmf"/><Relationship Id="rId28" Type="http://schemas.openxmlformats.org/officeDocument/2006/relationships/oleObject" Target="../embeddings/oleObject12.bin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20.wmf"/><Relationship Id="rId31" Type="http://schemas.openxmlformats.org/officeDocument/2006/relationships/image" Target="../media/image26.wmf"/><Relationship Id="rId4" Type="http://schemas.openxmlformats.org/officeDocument/2006/relationships/image" Target="../media/image3.png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5.bin"/><Relationship Id="rId22" Type="http://schemas.openxmlformats.org/officeDocument/2006/relationships/oleObject" Target="../embeddings/oleObject9.bin"/><Relationship Id="rId27" Type="http://schemas.openxmlformats.org/officeDocument/2006/relationships/image" Target="../media/image24.wmf"/><Relationship Id="rId30" Type="http://schemas.openxmlformats.org/officeDocument/2006/relationships/oleObject" Target="../embeddings/oleObject13.bin"/><Relationship Id="rId35" Type="http://schemas.openxmlformats.org/officeDocument/2006/relationships/image" Target="../media/image2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32.wmf"/><Relationship Id="rId18" Type="http://schemas.openxmlformats.org/officeDocument/2006/relationships/oleObject" Target="../embeddings/oleObject22.bin"/><Relationship Id="rId26" Type="http://schemas.openxmlformats.org/officeDocument/2006/relationships/oleObject" Target="../embeddings/oleObject26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36.wmf"/><Relationship Id="rId34" Type="http://schemas.openxmlformats.org/officeDocument/2006/relationships/oleObject" Target="../embeddings/oleObject30.bin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34.wmf"/><Relationship Id="rId25" Type="http://schemas.openxmlformats.org/officeDocument/2006/relationships/image" Target="../media/image38.wmf"/><Relationship Id="rId33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.bin"/><Relationship Id="rId20" Type="http://schemas.openxmlformats.org/officeDocument/2006/relationships/oleObject" Target="../embeddings/oleObject23.bin"/><Relationship Id="rId29" Type="http://schemas.openxmlformats.org/officeDocument/2006/relationships/image" Target="../media/image40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31.wmf"/><Relationship Id="rId24" Type="http://schemas.openxmlformats.org/officeDocument/2006/relationships/oleObject" Target="../embeddings/oleObject25.bin"/><Relationship Id="rId32" Type="http://schemas.openxmlformats.org/officeDocument/2006/relationships/oleObject" Target="../embeddings/oleObject29.bin"/><Relationship Id="rId37" Type="http://schemas.openxmlformats.org/officeDocument/2006/relationships/image" Target="../media/image44.wmf"/><Relationship Id="rId5" Type="http://schemas.openxmlformats.org/officeDocument/2006/relationships/image" Target="../media/image7.png"/><Relationship Id="rId15" Type="http://schemas.openxmlformats.org/officeDocument/2006/relationships/image" Target="../media/image33.wmf"/><Relationship Id="rId23" Type="http://schemas.openxmlformats.org/officeDocument/2006/relationships/image" Target="../media/image37.wmf"/><Relationship Id="rId28" Type="http://schemas.openxmlformats.org/officeDocument/2006/relationships/oleObject" Target="../embeddings/oleObject27.bin"/><Relationship Id="rId36" Type="http://schemas.openxmlformats.org/officeDocument/2006/relationships/oleObject" Target="../embeddings/oleObject31.bin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35.wmf"/><Relationship Id="rId31" Type="http://schemas.openxmlformats.org/officeDocument/2006/relationships/image" Target="../media/image41.wmf"/><Relationship Id="rId4" Type="http://schemas.openxmlformats.org/officeDocument/2006/relationships/image" Target="../media/image3.png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20.bin"/><Relationship Id="rId22" Type="http://schemas.openxmlformats.org/officeDocument/2006/relationships/oleObject" Target="../embeddings/oleObject24.bin"/><Relationship Id="rId27" Type="http://schemas.openxmlformats.org/officeDocument/2006/relationships/image" Target="../media/image39.wmf"/><Relationship Id="rId30" Type="http://schemas.openxmlformats.org/officeDocument/2006/relationships/oleObject" Target="../embeddings/oleObject28.bin"/><Relationship Id="rId35" Type="http://schemas.openxmlformats.org/officeDocument/2006/relationships/image" Target="../media/image4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48.wmf"/><Relationship Id="rId18" Type="http://schemas.openxmlformats.org/officeDocument/2006/relationships/oleObject" Target="../embeddings/oleObject38.bin"/><Relationship Id="rId26" Type="http://schemas.openxmlformats.org/officeDocument/2006/relationships/oleObject" Target="../embeddings/oleObject42.bin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52.wmf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35.bin"/><Relationship Id="rId17" Type="http://schemas.openxmlformats.org/officeDocument/2006/relationships/image" Target="../media/image50.wmf"/><Relationship Id="rId25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7.bin"/><Relationship Id="rId20" Type="http://schemas.openxmlformats.org/officeDocument/2006/relationships/oleObject" Target="../embeddings/oleObject39.bin"/><Relationship Id="rId29" Type="http://schemas.openxmlformats.org/officeDocument/2006/relationships/image" Target="../media/image60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47.wmf"/><Relationship Id="rId24" Type="http://schemas.openxmlformats.org/officeDocument/2006/relationships/oleObject" Target="../embeddings/oleObject41.bin"/><Relationship Id="rId5" Type="http://schemas.openxmlformats.org/officeDocument/2006/relationships/image" Target="../media/image7.png"/><Relationship Id="rId15" Type="http://schemas.openxmlformats.org/officeDocument/2006/relationships/image" Target="../media/image49.wmf"/><Relationship Id="rId23" Type="http://schemas.openxmlformats.org/officeDocument/2006/relationships/image" Target="../media/image53.wmf"/><Relationship Id="rId28" Type="http://schemas.openxmlformats.org/officeDocument/2006/relationships/image" Target="../media/image59.png"/><Relationship Id="rId10" Type="http://schemas.openxmlformats.org/officeDocument/2006/relationships/oleObject" Target="../embeddings/oleObject34.bin"/><Relationship Id="rId19" Type="http://schemas.openxmlformats.org/officeDocument/2006/relationships/image" Target="../media/image51.wmf"/><Relationship Id="rId4" Type="http://schemas.openxmlformats.org/officeDocument/2006/relationships/image" Target="../media/image3.png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36.bin"/><Relationship Id="rId22" Type="http://schemas.openxmlformats.org/officeDocument/2006/relationships/oleObject" Target="../embeddings/oleObject40.bin"/><Relationship Id="rId27" Type="http://schemas.openxmlformats.org/officeDocument/2006/relationships/image" Target="../media/image5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75487" y="109164"/>
            <a:ext cx="6247250" cy="682369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-445072" y="1799622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3218268" y="321093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08758" y="2700672"/>
            <a:ext cx="4201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  <a:endParaRPr lang="en-US" sz="54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8391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7730" y="-2396095"/>
            <a:ext cx="6349846" cy="11655706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xmlns="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45094" y="-999576"/>
            <a:ext cx="3020116" cy="3146513"/>
          </a:xfrm>
          <a:prstGeom prst="rect">
            <a:avLst/>
          </a:prstGeom>
        </p:spPr>
      </p:pic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2293937" y="581382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 u="sng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Bài</a:t>
            </a:r>
            <a:r>
              <a:rPr lang="en-US" sz="2800" b="1" u="sng" dirty="0">
                <a:cs typeface="Times New Roman" panose="02020603050405020304" pitchFamily="18" charset="0"/>
                <a:sym typeface="Wingdings 2" panose="05020102010507070707" pitchFamily="18" charset="2"/>
              </a:rPr>
              <a:t> 4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: 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Viết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các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số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đo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độ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dài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(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theo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mẫu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) :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438400" y="1702157"/>
            <a:ext cx="89646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5m 7dm ; 2m 3dm ; 4m 37cm  ; 1m 53cm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2293937" y="2543272"/>
            <a:ext cx="842486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Mẫu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: 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 5m 7dm =  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4023730" y="3189603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5m +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789839" y="3030457"/>
                <a:ext cx="1073943" cy="841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839" y="3030457"/>
                <a:ext cx="1073943" cy="84151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158125" y="3030457"/>
                <a:ext cx="1073943" cy="841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125" y="3030457"/>
                <a:ext cx="1073943" cy="84151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5753523" y="3200400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= 5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34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  <p:bldP spid="36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7730" y="-2396095"/>
            <a:ext cx="6349846" cy="11655706"/>
          </a:xfrm>
          <a:prstGeom prst="rect">
            <a:avLst/>
          </a:prstGeom>
        </p:spPr>
      </p:pic>
      <p:sp>
        <p:nvSpPr>
          <p:cNvPr id="190471" name="Text Box 7"/>
          <p:cNvSpPr txBox="1">
            <a:spLocks noChangeArrowheads="1"/>
          </p:cNvSpPr>
          <p:nvPr/>
        </p:nvSpPr>
        <p:spPr bwMode="auto">
          <a:xfrm>
            <a:off x="3048001" y="2049464"/>
            <a:ext cx="87042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   </a:t>
            </a:r>
            <a:r>
              <a:rPr lang="en-US" sz="2800" dirty="0">
                <a:cs typeface="Times New Roman" panose="02020603050405020304" pitchFamily="18" charset="0"/>
                <a:sym typeface="Wingdings 2" panose="05020102010507070707" pitchFamily="18" charset="2"/>
              </a:rPr>
              <a:t>2m 3dm =            </a:t>
            </a:r>
          </a:p>
        </p:txBody>
      </p:sp>
      <p:sp>
        <p:nvSpPr>
          <p:cNvPr id="190472" name="Text Box 8"/>
          <p:cNvSpPr txBox="1">
            <a:spLocks noChangeArrowheads="1"/>
          </p:cNvSpPr>
          <p:nvPr/>
        </p:nvSpPr>
        <p:spPr bwMode="auto">
          <a:xfrm>
            <a:off x="3084513" y="3695702"/>
            <a:ext cx="8704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  </a:t>
            </a:r>
            <a:r>
              <a:rPr lang="en-US" sz="2800" dirty="0">
                <a:cs typeface="Times New Roman" panose="02020603050405020304" pitchFamily="18" charset="0"/>
                <a:sym typeface="Wingdings 2" panose="05020102010507070707" pitchFamily="18" charset="2"/>
              </a:rPr>
              <a:t>4m 37cm  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=</a:t>
            </a:r>
          </a:p>
        </p:txBody>
      </p:sp>
      <p:sp>
        <p:nvSpPr>
          <p:cNvPr id="190476" name="Text Box 12"/>
          <p:cNvSpPr txBox="1">
            <a:spLocks noChangeArrowheads="1"/>
          </p:cNvSpPr>
          <p:nvPr/>
        </p:nvSpPr>
        <p:spPr bwMode="auto">
          <a:xfrm>
            <a:off x="5133976" y="2017712"/>
            <a:ext cx="1787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 smtClean="0">
                <a:cs typeface="Times New Roman" panose="02020603050405020304" pitchFamily="18" charset="0"/>
              </a:rPr>
              <a:t>2m </a:t>
            </a:r>
            <a:r>
              <a:rPr lang="en-US" sz="2800" b="1" dirty="0" smtClean="0">
                <a:cs typeface="Times New Roman" panose="02020603050405020304" pitchFamily="18" charset="0"/>
              </a:rPr>
              <a:t>+</a:t>
            </a:r>
            <a:endParaRPr 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190479" name="Text Box 15"/>
          <p:cNvSpPr txBox="1">
            <a:spLocks noChangeArrowheads="1"/>
          </p:cNvSpPr>
          <p:nvPr/>
        </p:nvSpPr>
        <p:spPr bwMode="auto">
          <a:xfrm>
            <a:off x="5257800" y="3649663"/>
            <a:ext cx="1130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 smtClean="0">
                <a:cs typeface="Times New Roman" panose="02020603050405020304" pitchFamily="18" charset="0"/>
              </a:rPr>
              <a:t>4m  +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190482" name="Text Box 18"/>
          <p:cNvSpPr txBox="1">
            <a:spLocks noChangeArrowheads="1"/>
          </p:cNvSpPr>
          <p:nvPr/>
        </p:nvSpPr>
        <p:spPr bwMode="auto">
          <a:xfrm>
            <a:off x="3033713" y="5260977"/>
            <a:ext cx="8704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  </a:t>
            </a:r>
            <a:r>
              <a:rPr lang="en-US" sz="2800" dirty="0">
                <a:cs typeface="Times New Roman" panose="02020603050405020304" pitchFamily="18" charset="0"/>
                <a:sym typeface="Wingdings 2" panose="05020102010507070707" pitchFamily="18" charset="2"/>
              </a:rPr>
              <a:t>1m 53cm  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=</a:t>
            </a:r>
          </a:p>
        </p:txBody>
      </p:sp>
      <p:sp>
        <p:nvSpPr>
          <p:cNvPr id="190483" name="Text Box 19"/>
          <p:cNvSpPr txBox="1">
            <a:spLocks noChangeArrowheads="1"/>
          </p:cNvSpPr>
          <p:nvPr/>
        </p:nvSpPr>
        <p:spPr bwMode="auto">
          <a:xfrm>
            <a:off x="5334000" y="5257800"/>
            <a:ext cx="1431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 smtClean="0">
                <a:cs typeface="Times New Roman" panose="02020603050405020304" pitchFamily="18" charset="0"/>
              </a:rPr>
              <a:t>1m  +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pic>
        <p:nvPicPr>
          <p:cNvPr id="15" name="图片 8">
            <a:extLst>
              <a:ext uri="{FF2B5EF4-FFF2-40B4-BE49-F238E27FC236}">
                <a16:creationId xmlns:a16="http://schemas.microsoft.com/office/drawing/2014/main" xmlns="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45094" y="-999577"/>
            <a:ext cx="3020116" cy="31465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917543" y="1862520"/>
                <a:ext cx="1073943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543" y="1862520"/>
                <a:ext cx="1073943" cy="8440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228953" y="3470657"/>
                <a:ext cx="1073943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953" y="3470657"/>
                <a:ext cx="1073943" cy="8440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28953" y="5072380"/>
                <a:ext cx="1073943" cy="878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53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953" y="5072380"/>
                <a:ext cx="1073943" cy="87863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290318" y="1877378"/>
                <a:ext cx="1073943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318" y="1877378"/>
                <a:ext cx="1073943" cy="8440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6885716" y="2047321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= 2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827289" y="3485451"/>
                <a:ext cx="1073943" cy="838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289" y="3485451"/>
                <a:ext cx="1073943" cy="83888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7422687" y="3655394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= 4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761444" y="5110911"/>
                <a:ext cx="1073943" cy="878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53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1444" y="5110911"/>
                <a:ext cx="1073943" cy="87863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7356842" y="5280854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= 1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2293937" y="581382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 u="sng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Bài</a:t>
            </a:r>
            <a:r>
              <a:rPr lang="en-US" sz="2800" b="1" u="sng" dirty="0">
                <a:cs typeface="Times New Roman" panose="02020603050405020304" pitchFamily="18" charset="0"/>
                <a:sym typeface="Wingdings 2" panose="05020102010507070707" pitchFamily="18" charset="2"/>
              </a:rPr>
              <a:t> 4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: 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Viết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các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số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đo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độ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dài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(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theo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mẫu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) :</a:t>
            </a:r>
          </a:p>
        </p:txBody>
      </p:sp>
    </p:spTree>
    <p:extLst>
      <p:ext uri="{BB962C8B-B14F-4D97-AF65-F5344CB8AC3E}">
        <p14:creationId xmlns:p14="http://schemas.microsoft.com/office/powerpoint/2010/main" val="386138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1" grpId="0"/>
      <p:bldP spid="190472" grpId="0"/>
      <p:bldP spid="190476" grpId="0"/>
      <p:bldP spid="190479" grpId="0"/>
      <p:bldP spid="190482" grpId="0"/>
      <p:bldP spid="19048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295400" y="304800"/>
            <a:ext cx="9372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u="sng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Bài</a:t>
            </a:r>
            <a:r>
              <a:rPr lang="en-US" sz="2800" b="1" u="sng" dirty="0">
                <a:cs typeface="Times New Roman" panose="02020603050405020304" pitchFamily="18" charset="0"/>
                <a:sym typeface="Wingdings 2" panose="05020102010507070707" pitchFamily="18" charset="2"/>
              </a:rPr>
              <a:t> 5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: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Đo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chiều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dài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của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một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sợi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dây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được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3m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và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27cm. </a:t>
            </a:r>
            <a:r>
              <a:rPr lang="en-US" sz="2800" b="1" dirty="0" err="1" smtClean="0">
                <a:cs typeface="Times New Roman" panose="02020603050405020304" pitchFamily="18" charset="0"/>
                <a:sym typeface="Wingdings 2" panose="05020102010507070707" pitchFamily="18" charset="2"/>
              </a:rPr>
              <a:t>Hãy</a:t>
            </a:r>
            <a:r>
              <a:rPr lang="en-US" sz="2800" b="1" dirty="0" smtClean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viết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số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đo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độ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dài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của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sợi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dây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dưới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dạng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số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đo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có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đơn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vị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là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: </a:t>
            </a:r>
            <a:r>
              <a:rPr lang="en-US" sz="2800" b="1" i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xăng-ti-mét</a:t>
            </a:r>
            <a:r>
              <a:rPr lang="en-US" sz="2800" b="1" i="1" dirty="0">
                <a:cs typeface="Times New Roman" panose="02020603050405020304" pitchFamily="18" charset="0"/>
                <a:sym typeface="Wingdings 2" panose="05020102010507070707" pitchFamily="18" charset="2"/>
              </a:rPr>
              <a:t> ;</a:t>
            </a:r>
            <a:r>
              <a:rPr lang="en-US" sz="2800" b="1" i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đề</a:t>
            </a:r>
            <a:r>
              <a:rPr lang="en-US" sz="2800" b="1" i="1" dirty="0">
                <a:cs typeface="Times New Roman" panose="02020603050405020304" pitchFamily="18" charset="0"/>
                <a:sym typeface="Wingdings 2" panose="05020102010507070707" pitchFamily="18" charset="2"/>
              </a:rPr>
              <a:t> –xi-</a:t>
            </a:r>
            <a:r>
              <a:rPr lang="en-US" sz="2800" b="1" i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mét</a:t>
            </a:r>
            <a:r>
              <a:rPr lang="en-US" sz="2800" b="1" i="1" dirty="0">
                <a:cs typeface="Times New Roman" panose="02020603050405020304" pitchFamily="18" charset="0"/>
                <a:sym typeface="Wingdings 2" panose="05020102010507070707" pitchFamily="18" charset="2"/>
              </a:rPr>
              <a:t> ; </a:t>
            </a:r>
            <a:r>
              <a:rPr lang="en-US" sz="2800" b="1" i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mét</a:t>
            </a:r>
            <a:r>
              <a:rPr lang="en-US" sz="2800" b="1" i="1" dirty="0">
                <a:cs typeface="Times New Roman" panose="02020603050405020304" pitchFamily="18" charset="0"/>
                <a:sym typeface="Wingdings 2" panose="05020102010507070707" pitchFamily="18" charset="2"/>
              </a:rPr>
              <a:t>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89362" y="2438400"/>
            <a:ext cx="586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>
                <a:cs typeface="Times New Roman" panose="02020603050405020304" pitchFamily="18" charset="0"/>
                <a:sym typeface="Wingdings 2" panose="05020102010507070707" pitchFamily="18" charset="2"/>
              </a:rPr>
              <a:t> 3m 27cm =  </a:t>
            </a:r>
            <a:r>
              <a:rPr lang="en-US" sz="2800">
                <a:cs typeface="Times New Roman" panose="02020603050405020304" pitchFamily="18" charset="0"/>
                <a:sym typeface="Wingdings 2" panose="05020102010507070707" pitchFamily="18" charset="2"/>
              </a:rPr>
              <a:t>………….. </a:t>
            </a:r>
            <a:r>
              <a:rPr lang="en-US" sz="2800" b="1">
                <a:cs typeface="Times New Roman" panose="02020603050405020304" pitchFamily="18" charset="0"/>
                <a:sym typeface="Wingdings 2" panose="05020102010507070707" pitchFamily="18" charset="2"/>
              </a:rPr>
              <a:t>cm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00475" y="3429000"/>
            <a:ext cx="586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>
                <a:cs typeface="Times New Roman" panose="02020603050405020304" pitchFamily="18" charset="0"/>
                <a:sym typeface="Wingdings 2" panose="05020102010507070707" pitchFamily="18" charset="2"/>
              </a:rPr>
              <a:t> 3m 27cm =  </a:t>
            </a:r>
            <a:r>
              <a:rPr lang="en-US" sz="2800">
                <a:cs typeface="Times New Roman" panose="02020603050405020304" pitchFamily="18" charset="0"/>
                <a:sym typeface="Wingdings 2" panose="05020102010507070707" pitchFamily="18" charset="2"/>
              </a:rPr>
              <a:t>………….. </a:t>
            </a:r>
            <a:r>
              <a:rPr lang="en-US" sz="2800" b="1">
                <a:cs typeface="Times New Roman" panose="02020603050405020304" pitchFamily="18" charset="0"/>
                <a:sym typeface="Wingdings 2" panose="05020102010507070707" pitchFamily="18" charset="2"/>
              </a:rPr>
              <a:t>dm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10000" y="4419600"/>
            <a:ext cx="586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>
                <a:cs typeface="Times New Roman" panose="02020603050405020304" pitchFamily="18" charset="0"/>
                <a:sym typeface="Wingdings 2" panose="05020102010507070707" pitchFamily="18" charset="2"/>
              </a:rPr>
              <a:t> 3m 27cm =  </a:t>
            </a:r>
            <a:r>
              <a:rPr lang="en-US" sz="2800">
                <a:cs typeface="Times New Roman" panose="02020603050405020304" pitchFamily="18" charset="0"/>
                <a:sym typeface="Wingdings 2" panose="05020102010507070707" pitchFamily="18" charset="2"/>
              </a:rPr>
              <a:t>………….. </a:t>
            </a:r>
            <a:r>
              <a:rPr lang="en-US" sz="2800" b="1">
                <a:cs typeface="Times New Roman" panose="02020603050405020304" pitchFamily="18" charset="0"/>
                <a:sym typeface="Wingdings 2" panose="05020102010507070707" pitchFamily="18" charset="2"/>
              </a:rPr>
              <a:t>m </a:t>
            </a:r>
          </a:p>
        </p:txBody>
      </p:sp>
      <p:pic>
        <p:nvPicPr>
          <p:cNvPr id="8" name="图片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7730" y="-2424332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10681942" y="-956875"/>
            <a:ext cx="3020116" cy="3146513"/>
          </a:xfrm>
          <a:prstGeom prst="rect">
            <a:avLst/>
          </a:prstGeom>
        </p:spPr>
      </p:pic>
      <p:pic>
        <p:nvPicPr>
          <p:cNvPr id="10" name="图片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20792" y="-2424332"/>
            <a:ext cx="6349846" cy="1165570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10745004" y="-956875"/>
            <a:ext cx="3020116" cy="31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68356" y="-2541973"/>
            <a:ext cx="6349846" cy="11655706"/>
          </a:xfrm>
          <a:prstGeom prst="rect">
            <a:avLst/>
          </a:prstGeom>
        </p:spPr>
      </p:pic>
      <p:sp>
        <p:nvSpPr>
          <p:cNvPr id="191494" name="Text Box 6"/>
          <p:cNvSpPr txBox="1">
            <a:spLocks noChangeArrowheads="1"/>
          </p:cNvSpPr>
          <p:nvPr/>
        </p:nvSpPr>
        <p:spPr bwMode="auto">
          <a:xfrm>
            <a:off x="2546305" y="660401"/>
            <a:ext cx="17637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3m 27cm </a:t>
            </a:r>
          </a:p>
        </p:txBody>
      </p:sp>
      <p:sp>
        <p:nvSpPr>
          <p:cNvPr id="191495" name="Text Box 7"/>
          <p:cNvSpPr txBox="1">
            <a:spLocks noChangeArrowheads="1"/>
          </p:cNvSpPr>
          <p:nvPr/>
        </p:nvSpPr>
        <p:spPr bwMode="auto">
          <a:xfrm>
            <a:off x="4116389" y="660401"/>
            <a:ext cx="2447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>
                <a:cs typeface="Times New Roman" panose="02020603050405020304" pitchFamily="18" charset="0"/>
              </a:rPr>
              <a:t>= 300cm</a:t>
            </a:r>
          </a:p>
        </p:txBody>
      </p:sp>
      <p:sp>
        <p:nvSpPr>
          <p:cNvPr id="191498" name="Text Box 10"/>
          <p:cNvSpPr txBox="1">
            <a:spLocks noChangeArrowheads="1"/>
          </p:cNvSpPr>
          <p:nvPr/>
        </p:nvSpPr>
        <p:spPr bwMode="auto">
          <a:xfrm>
            <a:off x="6904133" y="640874"/>
            <a:ext cx="25892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= 327cm</a:t>
            </a:r>
          </a:p>
        </p:txBody>
      </p:sp>
      <p:sp>
        <p:nvSpPr>
          <p:cNvPr id="191499" name="Text Box 11"/>
          <p:cNvSpPr txBox="1">
            <a:spLocks noChangeArrowheads="1"/>
          </p:cNvSpPr>
          <p:nvPr/>
        </p:nvSpPr>
        <p:spPr bwMode="auto">
          <a:xfrm>
            <a:off x="2540618" y="1783091"/>
            <a:ext cx="15700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3m 27cm </a:t>
            </a:r>
          </a:p>
        </p:txBody>
      </p:sp>
      <p:sp>
        <p:nvSpPr>
          <p:cNvPr id="191500" name="Text Box 12"/>
          <p:cNvSpPr txBox="1">
            <a:spLocks noChangeArrowheads="1"/>
          </p:cNvSpPr>
          <p:nvPr/>
        </p:nvSpPr>
        <p:spPr bwMode="auto">
          <a:xfrm>
            <a:off x="2606072" y="4927310"/>
            <a:ext cx="25130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3m 27cm </a:t>
            </a:r>
          </a:p>
        </p:txBody>
      </p:sp>
      <p:sp>
        <p:nvSpPr>
          <p:cNvPr id="191501" name="Text Box 13"/>
          <p:cNvSpPr txBox="1">
            <a:spLocks noChangeArrowheads="1"/>
          </p:cNvSpPr>
          <p:nvPr/>
        </p:nvSpPr>
        <p:spPr bwMode="auto">
          <a:xfrm>
            <a:off x="4152900" y="1783091"/>
            <a:ext cx="2278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= 30 </a:t>
            </a:r>
            <a:r>
              <a:rPr lang="en-US" sz="2800" dirty="0" err="1">
                <a:cs typeface="Times New Roman" panose="02020603050405020304" pitchFamily="18" charset="0"/>
              </a:rPr>
              <a:t>dm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191502" name="Text Box 14"/>
          <p:cNvSpPr txBox="1">
            <a:spLocks noChangeArrowheads="1"/>
          </p:cNvSpPr>
          <p:nvPr/>
        </p:nvSpPr>
        <p:spPr bwMode="auto">
          <a:xfrm>
            <a:off x="5653881" y="1783091"/>
            <a:ext cx="2016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+ 2 </a:t>
            </a:r>
            <a:r>
              <a:rPr lang="en-US" sz="2800" dirty="0" err="1">
                <a:cs typeface="Times New Roman" panose="02020603050405020304" pitchFamily="18" charset="0"/>
              </a:rPr>
              <a:t>dm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191503" name="Text Box 15"/>
          <p:cNvSpPr txBox="1">
            <a:spLocks noChangeArrowheads="1"/>
          </p:cNvSpPr>
          <p:nvPr/>
        </p:nvSpPr>
        <p:spPr bwMode="auto">
          <a:xfrm>
            <a:off x="7014368" y="1783091"/>
            <a:ext cx="1835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+ 7cm</a:t>
            </a:r>
          </a:p>
        </p:txBody>
      </p:sp>
      <p:sp>
        <p:nvSpPr>
          <p:cNvPr id="191504" name="Text Box 16"/>
          <p:cNvSpPr txBox="1">
            <a:spLocks noChangeArrowheads="1"/>
          </p:cNvSpPr>
          <p:nvPr/>
        </p:nvSpPr>
        <p:spPr bwMode="auto">
          <a:xfrm>
            <a:off x="5527676" y="638857"/>
            <a:ext cx="25225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>
                <a:cs typeface="Times New Roman" panose="02020603050405020304" pitchFamily="18" charset="0"/>
              </a:rPr>
              <a:t>+ 27cm</a:t>
            </a:r>
          </a:p>
        </p:txBody>
      </p:sp>
      <p:sp>
        <p:nvSpPr>
          <p:cNvPr id="191505" name="Text Box 17"/>
          <p:cNvSpPr txBox="1">
            <a:spLocks noChangeArrowheads="1"/>
          </p:cNvSpPr>
          <p:nvPr/>
        </p:nvSpPr>
        <p:spPr bwMode="auto">
          <a:xfrm>
            <a:off x="4152900" y="2762660"/>
            <a:ext cx="1927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 smtClean="0">
                <a:cs typeface="Times New Roman" panose="02020603050405020304" pitchFamily="18" charset="0"/>
              </a:rPr>
              <a:t>= 32dm   +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191507" name="Text Box 19"/>
          <p:cNvSpPr txBox="1">
            <a:spLocks noChangeArrowheads="1"/>
          </p:cNvSpPr>
          <p:nvPr/>
        </p:nvSpPr>
        <p:spPr bwMode="auto">
          <a:xfrm>
            <a:off x="4079875" y="4956176"/>
            <a:ext cx="15740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 smtClean="0">
                <a:cs typeface="Times New Roman" panose="02020603050405020304" pitchFamily="18" charset="0"/>
              </a:rPr>
              <a:t>= 3m  +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pic>
        <p:nvPicPr>
          <p:cNvPr id="18" name="图片 8">
            <a:extLst>
              <a:ext uri="{FF2B5EF4-FFF2-40B4-BE49-F238E27FC236}">
                <a16:creationId xmlns:a16="http://schemas.microsoft.com/office/drawing/2014/main" xmlns="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45094" y="-999577"/>
            <a:ext cx="3020116" cy="31465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862627" y="3648199"/>
                <a:ext cx="1073943" cy="838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627" y="3648199"/>
                <a:ext cx="1073943" cy="83888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180399" y="3812160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= 32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781800" y="4809439"/>
                <a:ext cx="1073943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4809439"/>
                <a:ext cx="1073943" cy="8440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6221905" y="4973400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= 3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840591" y="2604828"/>
                <a:ext cx="1073943" cy="838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591" y="2604828"/>
                <a:ext cx="1073943" cy="83888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334000" y="4809438"/>
                <a:ext cx="1073943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809438"/>
                <a:ext cx="1073943" cy="8440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02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1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1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1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4" grpId="0"/>
      <p:bldP spid="191495" grpId="0"/>
      <p:bldP spid="191498" grpId="0"/>
      <p:bldP spid="191499" grpId="0"/>
      <p:bldP spid="191500" grpId="0"/>
      <p:bldP spid="191501" grpId="0"/>
      <p:bldP spid="191502" grpId="0"/>
      <p:bldP spid="191503" grpId="0"/>
      <p:bldP spid="191504" grpId="0"/>
      <p:bldP spid="191505" grpId="0"/>
      <p:bldP spid="191507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46"/>
          <p:cNvGrpSpPr>
            <a:grpSpLocks/>
          </p:cNvGrpSpPr>
          <p:nvPr/>
        </p:nvGrpSpPr>
        <p:grpSpPr bwMode="auto">
          <a:xfrm>
            <a:off x="1055688" y="4610100"/>
            <a:ext cx="5545137" cy="2762250"/>
            <a:chOff x="1109021" y="4688114"/>
            <a:chExt cx="5544457" cy="2761344"/>
          </a:xfrm>
        </p:grpSpPr>
        <p:sp>
          <p:nvSpPr>
            <p:cNvPr id="41" name="Trapezoid 40"/>
            <p:cNvSpPr/>
            <p:nvPr/>
          </p:nvSpPr>
          <p:spPr>
            <a:xfrm>
              <a:off x="1109021" y="4688114"/>
              <a:ext cx="5544457" cy="2169886"/>
            </a:xfrm>
            <a:prstGeom prst="trapezoid">
              <a:avLst>
                <a:gd name="adj" fmla="val 53763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6687" name="Picture 4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4503" y="5279572"/>
              <a:ext cx="3853717" cy="2169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0" name="Group 119"/>
          <p:cNvGrpSpPr>
            <a:grpSpLocks/>
          </p:cNvGrpSpPr>
          <p:nvPr/>
        </p:nvGrpSpPr>
        <p:grpSpPr bwMode="auto">
          <a:xfrm>
            <a:off x="207963" y="784225"/>
            <a:ext cx="7416800" cy="4945063"/>
            <a:chOff x="207817" y="784087"/>
            <a:chExt cx="7416771" cy="4944514"/>
          </a:xfrm>
        </p:grpSpPr>
        <p:graphicFrame>
          <p:nvGraphicFramePr>
            <p:cNvPr id="26679" name="Chart 111"/>
            <p:cNvGraphicFramePr>
              <a:graphicFrameLocks/>
            </p:cNvGraphicFramePr>
            <p:nvPr/>
          </p:nvGraphicFramePr>
          <p:xfrm>
            <a:off x="157017" y="733287"/>
            <a:ext cx="7518371" cy="50461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9" name="Chart" r:id="rId5" imgW="7529213" imgH="5054022" progId="Excel.Chart.8">
                    <p:embed/>
                  </p:oleObj>
                </mc:Choice>
                <mc:Fallback>
                  <p:oleObj name="Chart" r:id="rId5" imgW="7529213" imgH="5054022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017" y="733287"/>
                          <a:ext cx="7518371" cy="50461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80" name="TextBox 112"/>
            <p:cNvSpPr txBox="1">
              <a:spLocks noChangeArrowheads="1"/>
            </p:cNvSpPr>
            <p:nvPr/>
          </p:nvSpPr>
          <p:spPr bwMode="auto">
            <a:xfrm rot="2625290">
              <a:off x="4496716" y="1618824"/>
              <a:ext cx="576075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6600" b="1">
                  <a:solidFill>
                    <a:srgbClr val="FFFFFF"/>
                  </a:solidFill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6681" name="TextBox 113"/>
            <p:cNvSpPr txBox="1">
              <a:spLocks noChangeArrowheads="1"/>
            </p:cNvSpPr>
            <p:nvPr/>
          </p:nvSpPr>
          <p:spPr bwMode="auto">
            <a:xfrm rot="-2816529">
              <a:off x="2475456" y="1748237"/>
              <a:ext cx="576075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6600" b="1">
                  <a:solidFill>
                    <a:srgbClr val="FFFFFF"/>
                  </a:solidFill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682" name="TextBox 114"/>
            <p:cNvSpPr txBox="1">
              <a:spLocks noChangeArrowheads="1"/>
            </p:cNvSpPr>
            <p:nvPr/>
          </p:nvSpPr>
          <p:spPr bwMode="auto">
            <a:xfrm rot="7845835">
              <a:off x="4545696" y="3622775"/>
              <a:ext cx="576075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6600" b="1">
                  <a:solidFill>
                    <a:srgbClr val="FFFFFF"/>
                  </a:solidFill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6683" name="TextBox 116"/>
            <p:cNvSpPr txBox="1">
              <a:spLocks noChangeArrowheads="1"/>
            </p:cNvSpPr>
            <p:nvPr/>
          </p:nvSpPr>
          <p:spPr bwMode="auto">
            <a:xfrm rot="-8091138">
              <a:off x="2821381" y="3683063"/>
              <a:ext cx="576075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6600" b="1">
                  <a:solidFill>
                    <a:srgbClr val="FFFFFF"/>
                  </a:solidFill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53" name="Oval 52"/>
          <p:cNvSpPr/>
          <p:nvPr/>
        </p:nvSpPr>
        <p:spPr>
          <a:xfrm>
            <a:off x="2104511" y="4987507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 rot="1923558">
            <a:off x="2560909" y="5330031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4360008" y="5591441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4959289" y="5398611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5506136" y="5085295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803298" y="5666582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3157283" y="5563410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8" name="cô giáo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4357688"/>
            <a:ext cx="15525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0" name="TextBox 69"/>
          <p:cNvSpPr txBox="1">
            <a:spLocks noChangeArrowheads="1"/>
          </p:cNvSpPr>
          <p:nvPr/>
        </p:nvSpPr>
        <p:spPr bwMode="auto">
          <a:xfrm>
            <a:off x="6048375" y="365125"/>
            <a:ext cx="503555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600">
                <a:solidFill>
                  <a:srgbClr val="0070C0"/>
                </a:solidFill>
                <a:latin typeface="Open Sans Extrabold" panose="020B0906030804020204" pitchFamily="34" charset="0"/>
                <a:cs typeface="Open Sans Extrabold" panose="020B0906030804020204" pitchFamily="34" charset="0"/>
              </a:rPr>
              <a:t>Vòng quay may mắn</a:t>
            </a:r>
          </a:p>
        </p:txBody>
      </p:sp>
      <p:sp>
        <p:nvSpPr>
          <p:cNvPr id="71" name="Rectangle: Rounded Corners 70"/>
          <p:cNvSpPr/>
          <p:nvPr/>
        </p:nvSpPr>
        <p:spPr>
          <a:xfrm>
            <a:off x="6537033" y="2602492"/>
            <a:ext cx="2972977" cy="2960918"/>
          </a:xfrm>
          <a:prstGeom prst="roundRect">
            <a:avLst>
              <a:gd name="adj" fmla="val 11099"/>
            </a:avLst>
          </a:prstGeom>
          <a:solidFill>
            <a:schemeClr val="bg1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Oval 1"/>
          <p:cNvSpPr/>
          <p:nvPr/>
        </p:nvSpPr>
        <p:spPr>
          <a:xfrm>
            <a:off x="6919913" y="2797175"/>
            <a:ext cx="328612" cy="3254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3" name="Oval 2"/>
          <p:cNvSpPr/>
          <p:nvPr/>
        </p:nvSpPr>
        <p:spPr>
          <a:xfrm>
            <a:off x="7497763" y="2797175"/>
            <a:ext cx="330200" cy="3254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Oval 3"/>
          <p:cNvSpPr/>
          <p:nvPr/>
        </p:nvSpPr>
        <p:spPr>
          <a:xfrm>
            <a:off x="8077200" y="2797175"/>
            <a:ext cx="328613" cy="3254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Oval 4"/>
          <p:cNvSpPr/>
          <p:nvPr/>
        </p:nvSpPr>
        <p:spPr>
          <a:xfrm>
            <a:off x="8655050" y="2797175"/>
            <a:ext cx="330200" cy="3254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9" name="Nhóm 01"/>
          <p:cNvGrpSpPr>
            <a:grpSpLocks/>
          </p:cNvGrpSpPr>
          <p:nvPr/>
        </p:nvGrpSpPr>
        <p:grpSpPr bwMode="auto">
          <a:xfrm>
            <a:off x="6815138" y="3368675"/>
            <a:ext cx="931862" cy="708025"/>
            <a:chOff x="9797143" y="3175240"/>
            <a:chExt cx="950026" cy="730422"/>
          </a:xfrm>
        </p:grpSpPr>
        <p:sp>
          <p:nvSpPr>
            <p:cNvPr id="81" name="Rectangle: Folded Corner 80">
              <a:hlinkClick r:id="rId8" action="ppaction://hlinksldjump"/>
            </p:cNvPr>
            <p:cNvSpPr/>
            <p:nvPr/>
          </p:nvSpPr>
          <p:spPr>
            <a:xfrm>
              <a:off x="9984882" y="3199806"/>
              <a:ext cx="762287" cy="705856"/>
            </a:xfrm>
            <a:prstGeom prst="foldedCorner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 rot="19275679">
              <a:off x="9797143" y="3175240"/>
              <a:ext cx="537323" cy="158859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0" name="số 1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7054850" y="3479800"/>
            <a:ext cx="700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01</a:t>
            </a:r>
          </a:p>
        </p:txBody>
      </p:sp>
      <p:grpSp>
        <p:nvGrpSpPr>
          <p:cNvPr id="84" name="Group 83"/>
          <p:cNvGrpSpPr>
            <a:grpSpLocks/>
          </p:cNvGrpSpPr>
          <p:nvPr/>
        </p:nvGrpSpPr>
        <p:grpSpPr bwMode="auto">
          <a:xfrm>
            <a:off x="8112125" y="3373438"/>
            <a:ext cx="931863" cy="708025"/>
            <a:chOff x="9797143" y="3175240"/>
            <a:chExt cx="950026" cy="730422"/>
          </a:xfrm>
        </p:grpSpPr>
        <p:sp>
          <p:nvSpPr>
            <p:cNvPr id="86" name="Rectangle: Folded Corner 85">
              <a:hlinkClick r:id="rId10" action="ppaction://hlinksldjump"/>
            </p:cNvPr>
            <p:cNvSpPr/>
            <p:nvPr/>
          </p:nvSpPr>
          <p:spPr>
            <a:xfrm>
              <a:off x="9984882" y="3199805"/>
              <a:ext cx="762287" cy="705857"/>
            </a:xfrm>
            <a:prstGeom prst="foldedCorner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 rot="19275679">
              <a:off x="9797143" y="3175240"/>
              <a:ext cx="537323" cy="158858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5" name="số 2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8347075" y="3489325"/>
            <a:ext cx="7000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02</a:t>
            </a:r>
          </a:p>
        </p:txBody>
      </p:sp>
      <p:grpSp>
        <p:nvGrpSpPr>
          <p:cNvPr id="89" name="Group 88"/>
          <p:cNvGrpSpPr>
            <a:grpSpLocks/>
          </p:cNvGrpSpPr>
          <p:nvPr/>
        </p:nvGrpSpPr>
        <p:grpSpPr bwMode="auto">
          <a:xfrm>
            <a:off x="6846888" y="4402138"/>
            <a:ext cx="931862" cy="708025"/>
            <a:chOff x="9797143" y="3175240"/>
            <a:chExt cx="950026" cy="730422"/>
          </a:xfrm>
        </p:grpSpPr>
        <p:sp>
          <p:nvSpPr>
            <p:cNvPr id="91" name="Rectangle: Folded Corner 90">
              <a:hlinkClick r:id="rId12" action="ppaction://hlinksldjump"/>
            </p:cNvPr>
            <p:cNvSpPr/>
            <p:nvPr/>
          </p:nvSpPr>
          <p:spPr>
            <a:xfrm>
              <a:off x="9984882" y="3199805"/>
              <a:ext cx="762287" cy="705857"/>
            </a:xfrm>
            <a:prstGeom prst="foldedCorner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 rot="19275679">
              <a:off x="9797143" y="3175240"/>
              <a:ext cx="537323" cy="158858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0" name="số 3">
            <a:hlinkClick r:id="rId13" action="ppaction://hlinksldjump"/>
          </p:cNvPr>
          <p:cNvSpPr txBox="1">
            <a:spLocks noChangeArrowheads="1"/>
          </p:cNvSpPr>
          <p:nvPr/>
        </p:nvSpPr>
        <p:spPr bwMode="auto">
          <a:xfrm>
            <a:off x="7042150" y="4524375"/>
            <a:ext cx="7000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03</a:t>
            </a:r>
          </a:p>
        </p:txBody>
      </p:sp>
      <p:grpSp>
        <p:nvGrpSpPr>
          <p:cNvPr id="94" name="Group 93"/>
          <p:cNvGrpSpPr>
            <a:grpSpLocks/>
          </p:cNvGrpSpPr>
          <p:nvPr/>
        </p:nvGrpSpPr>
        <p:grpSpPr bwMode="auto">
          <a:xfrm>
            <a:off x="8112125" y="4376738"/>
            <a:ext cx="931863" cy="708025"/>
            <a:chOff x="9797143" y="3175240"/>
            <a:chExt cx="950026" cy="730422"/>
          </a:xfrm>
        </p:grpSpPr>
        <p:sp>
          <p:nvSpPr>
            <p:cNvPr id="96" name="Rectangle: Folded Corner 95">
              <a:hlinkClick r:id="rId14" action="ppaction://hlinksldjump"/>
            </p:cNvPr>
            <p:cNvSpPr/>
            <p:nvPr/>
          </p:nvSpPr>
          <p:spPr>
            <a:xfrm>
              <a:off x="9984882" y="3199805"/>
              <a:ext cx="762287" cy="705857"/>
            </a:xfrm>
            <a:prstGeom prst="foldedCorner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 rot="19275679">
              <a:off x="9797143" y="3175240"/>
              <a:ext cx="537323" cy="158858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5" name="số 4">
            <a:hlinkClick r:id="rId15" action="ppaction://hlinksldjump"/>
          </p:cNvPr>
          <p:cNvSpPr txBox="1">
            <a:spLocks noChangeArrowheads="1"/>
          </p:cNvSpPr>
          <p:nvPr/>
        </p:nvSpPr>
        <p:spPr bwMode="auto">
          <a:xfrm>
            <a:off x="8301038" y="4464050"/>
            <a:ext cx="7000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04</a:t>
            </a:r>
          </a:p>
        </p:txBody>
      </p:sp>
      <p:sp>
        <p:nvSpPr>
          <p:cNvPr id="37" name="QUAY"/>
          <p:cNvSpPr/>
          <p:nvPr/>
        </p:nvSpPr>
        <p:spPr>
          <a:xfrm>
            <a:off x="0" y="2992438"/>
            <a:ext cx="1533525" cy="64135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QUAY</a:t>
            </a:r>
          </a:p>
        </p:txBody>
      </p:sp>
      <p:pic>
        <p:nvPicPr>
          <p:cNvPr id="1026" name="Picture 2" descr="Thực Vật, Hoa, Nhà Máy, Tă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720" y="2759158"/>
            <a:ext cx="21590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649856" y="3021986"/>
            <a:ext cx="491368" cy="49136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ight Arrow 2">
            <a:hlinkClick r:id="rId17" action="ppaction://hlinksldjump"/>
          </p:cNvPr>
          <p:cNvSpPr/>
          <p:nvPr/>
        </p:nvSpPr>
        <p:spPr>
          <a:xfrm>
            <a:off x="8751550" y="6287051"/>
            <a:ext cx="640261" cy="4936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2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 nodeType="clickPar">
                      <p:stCondLst>
                        <p:cond delay="0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 nodeType="clickPar">
                      <p:stCondLst>
                        <p:cond delay="0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 animBg="1"/>
      <p:bldP spid="80" grpId="0"/>
      <p:bldP spid="80" grpId="1"/>
      <p:bldP spid="85" grpId="0"/>
      <p:bldP spid="85" grpId="1"/>
      <p:bldP spid="90" grpId="0"/>
      <p:bldP spid="90" grpId="1"/>
      <p:bldP spid="95" grpId="0"/>
      <p:bldP spid="9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3"/>
          <p:cNvGrpSpPr>
            <a:grpSpLocks/>
          </p:cNvGrpSpPr>
          <p:nvPr/>
        </p:nvGrpSpPr>
        <p:grpSpPr bwMode="auto">
          <a:xfrm>
            <a:off x="5630863" y="417513"/>
            <a:ext cx="930275" cy="708025"/>
            <a:chOff x="7329184" y="3580591"/>
            <a:chExt cx="950026" cy="730422"/>
          </a:xfrm>
        </p:grpSpPr>
        <p:grpSp>
          <p:nvGrpSpPr>
            <p:cNvPr id="29724" name="Group 4"/>
            <p:cNvGrpSpPr>
              <a:grpSpLocks/>
            </p:cNvGrpSpPr>
            <p:nvPr/>
          </p:nvGrpSpPr>
          <p:grpSpPr bwMode="auto">
            <a:xfrm>
              <a:off x="7329184" y="3580591"/>
              <a:ext cx="950026" cy="730422"/>
              <a:chOff x="9797143" y="3175240"/>
              <a:chExt cx="950026" cy="730422"/>
            </a:xfrm>
          </p:grpSpPr>
          <p:sp>
            <p:nvSpPr>
              <p:cNvPr id="7" name="Rectangle: Folded Corner 6"/>
              <p:cNvSpPr/>
              <p:nvPr/>
            </p:nvSpPr>
            <p:spPr>
              <a:xfrm>
                <a:off x="9985203" y="3199805"/>
                <a:ext cx="761966" cy="705857"/>
              </a:xfrm>
              <a:prstGeom prst="foldedCorne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 rot="19275679">
                <a:off x="9797143" y="3175240"/>
                <a:ext cx="536618" cy="158858"/>
              </a:xfrm>
              <a:prstGeom prst="rect">
                <a:avLst/>
              </a:prstGeom>
              <a:solidFill>
                <a:srgbClr val="0070C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9725" name="TextBox 5"/>
            <p:cNvSpPr txBox="1">
              <a:spLocks noChangeArrowheads="1"/>
            </p:cNvSpPr>
            <p:nvPr/>
          </p:nvSpPr>
          <p:spPr bwMode="auto">
            <a:xfrm>
              <a:off x="7564835" y="3696112"/>
              <a:ext cx="714375" cy="539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800" b="1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01</a:t>
              </a:r>
              <a:endParaRPr lang="en-US" sz="28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29701" name="Nhà 2" descr="Home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" y="5471194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8"/>
          <p:cNvGrpSpPr>
            <a:grpSpLocks/>
          </p:cNvGrpSpPr>
          <p:nvPr/>
        </p:nvGrpSpPr>
        <p:grpSpPr bwMode="auto">
          <a:xfrm>
            <a:off x="1820430" y="1402014"/>
            <a:ext cx="9172575" cy="3816934"/>
            <a:chOff x="7522476" y="3610736"/>
            <a:chExt cx="762009" cy="759888"/>
          </a:xfrm>
        </p:grpSpPr>
        <p:sp>
          <p:nvSpPr>
            <p:cNvPr id="39" name="Rectangle: Folded Corner 11"/>
            <p:cNvSpPr/>
            <p:nvPr/>
          </p:nvSpPr>
          <p:spPr bwMode="auto">
            <a:xfrm>
              <a:off x="7522476" y="3610736"/>
              <a:ext cx="762009" cy="706676"/>
            </a:xfrm>
            <a:prstGeom prst="foldedCorner">
              <a:avLst/>
            </a:prstGeom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TextBox 10"/>
            <p:cNvSpPr txBox="1">
              <a:spLocks noChangeArrowheads="1"/>
            </p:cNvSpPr>
            <p:nvPr/>
          </p:nvSpPr>
          <p:spPr bwMode="auto">
            <a:xfrm>
              <a:off x="7548184" y="3695393"/>
              <a:ext cx="714375" cy="104164"/>
            </a:xfrm>
            <a:prstGeom prst="rect">
              <a:avLst/>
            </a:prstGeom>
            <a:ln w="3175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800" b="1" dirty="0" err="1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Câu</a:t>
              </a:r>
              <a:r>
                <a:rPr lang="en-US" sz="2800" b="1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1: 8m5dm = ... </a:t>
              </a:r>
              <a:r>
                <a:rPr lang="en-US" sz="2800" b="1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</a:t>
              </a:r>
              <a:r>
                <a:rPr lang="en-US" sz="2800" b="1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? </a:t>
              </a:r>
              <a:endParaRPr lang="en-US" sz="28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7743483" y="3855359"/>
                  <a:ext cx="264422" cy="147273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dirty="0" smtClean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A. </a:t>
                  </a:r>
                  <a14:m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𝟖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2800" b="1" dirty="0" smtClean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 </a:t>
                  </a:r>
                  <a:endPara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3483" y="3855359"/>
                  <a:ext cx="264422" cy="14727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824" b="-5738"/>
                  </a:stretch>
                </a:blipFill>
                <a:ln w="31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7743483" y="4040755"/>
                  <a:ext cx="264290" cy="141873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dirty="0" smtClean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B. </a:t>
                  </a:r>
                  <a14:m>
                    <m:oMath xmlns:m="http://schemas.openxmlformats.org/officeDocument/2006/math"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𝟖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𝟓</m:t>
                          </m:r>
                        </m:den>
                      </m:f>
                    </m:oMath>
                  </a14:m>
                  <a:endPara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3483" y="4040755"/>
                  <a:ext cx="264290" cy="14187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3824" b="-9322"/>
                  </a:stretch>
                </a:blipFill>
                <a:ln w="31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7743351" y="4223351"/>
                  <a:ext cx="264422" cy="147273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dirty="0" smtClean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C. </a:t>
                  </a:r>
                  <a14:m>
                    <m:oMath xmlns:m="http://schemas.openxmlformats.org/officeDocument/2006/math"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𝟖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2800" b="1" dirty="0" smtClean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 </a:t>
                  </a:r>
                  <a:endPara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3351" y="4223351"/>
                  <a:ext cx="264422" cy="14727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4015" b="-5738"/>
                  </a:stretch>
                </a:blipFill>
                <a:ln w="31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4688251" y="5695031"/>
            <a:ext cx="3309937" cy="755650"/>
            <a:chOff x="4630626" y="5511366"/>
            <a:chExt cx="3309499" cy="756516"/>
          </a:xfrm>
        </p:grpSpPr>
        <p:sp>
          <p:nvSpPr>
            <p:cNvPr id="42" name="TextBox 41"/>
            <p:cNvSpPr txBox="1"/>
            <p:nvPr/>
          </p:nvSpPr>
          <p:spPr>
            <a:xfrm>
              <a:off x="4757609" y="5744996"/>
              <a:ext cx="3182516" cy="522886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Đáp</a:t>
              </a:r>
              <a:r>
                <a:rPr lang="en-US" sz="28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án</a:t>
              </a:r>
              <a:r>
                <a:rPr lang="en-US" sz="28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đúng</a:t>
              </a:r>
              <a:r>
                <a:rPr lang="en-US" sz="28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: A</a:t>
              </a:r>
            </a:p>
          </p:txBody>
        </p:sp>
        <p:sp>
          <p:nvSpPr>
            <p:cNvPr id="43" name="Rectangle 42"/>
            <p:cNvSpPr/>
            <p:nvPr/>
          </p:nvSpPr>
          <p:spPr>
            <a:xfrm rot="18710722">
              <a:off x="4397628" y="5744364"/>
              <a:ext cx="719962" cy="253966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697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3"/>
          <p:cNvGrpSpPr>
            <a:grpSpLocks/>
          </p:cNvGrpSpPr>
          <p:nvPr/>
        </p:nvGrpSpPr>
        <p:grpSpPr bwMode="auto">
          <a:xfrm>
            <a:off x="5630863" y="417513"/>
            <a:ext cx="930275" cy="708025"/>
            <a:chOff x="7329184" y="3580591"/>
            <a:chExt cx="950026" cy="730422"/>
          </a:xfrm>
        </p:grpSpPr>
        <p:grpSp>
          <p:nvGrpSpPr>
            <p:cNvPr id="29724" name="Group 4"/>
            <p:cNvGrpSpPr>
              <a:grpSpLocks/>
            </p:cNvGrpSpPr>
            <p:nvPr/>
          </p:nvGrpSpPr>
          <p:grpSpPr bwMode="auto">
            <a:xfrm>
              <a:off x="7329184" y="3580591"/>
              <a:ext cx="950026" cy="730422"/>
              <a:chOff x="9797143" y="3175240"/>
              <a:chExt cx="950026" cy="730422"/>
            </a:xfrm>
          </p:grpSpPr>
          <p:sp>
            <p:nvSpPr>
              <p:cNvPr id="7" name="Rectangle: Folded Corner 6"/>
              <p:cNvSpPr/>
              <p:nvPr/>
            </p:nvSpPr>
            <p:spPr>
              <a:xfrm>
                <a:off x="9985203" y="3199805"/>
                <a:ext cx="761966" cy="705857"/>
              </a:xfrm>
              <a:prstGeom prst="foldedCorne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 rot="19275679">
                <a:off x="9797143" y="3175240"/>
                <a:ext cx="536618" cy="158858"/>
              </a:xfrm>
              <a:prstGeom prst="rect">
                <a:avLst/>
              </a:prstGeom>
              <a:solidFill>
                <a:srgbClr val="0070C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9725" name="TextBox 5"/>
            <p:cNvSpPr txBox="1">
              <a:spLocks noChangeArrowheads="1"/>
            </p:cNvSpPr>
            <p:nvPr/>
          </p:nvSpPr>
          <p:spPr bwMode="auto">
            <a:xfrm>
              <a:off x="7564835" y="3696112"/>
              <a:ext cx="714375" cy="539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800" b="1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02</a:t>
              </a:r>
            </a:p>
          </p:txBody>
        </p:sp>
      </p:grpSp>
      <p:pic>
        <p:nvPicPr>
          <p:cNvPr id="29701" name="Nhà 2" descr="Home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597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8"/>
          <p:cNvGrpSpPr>
            <a:grpSpLocks/>
          </p:cNvGrpSpPr>
          <p:nvPr/>
        </p:nvGrpSpPr>
        <p:grpSpPr bwMode="auto">
          <a:xfrm>
            <a:off x="1820430" y="1402014"/>
            <a:ext cx="9172575" cy="3816934"/>
            <a:chOff x="7522476" y="3610736"/>
            <a:chExt cx="762009" cy="759888"/>
          </a:xfrm>
        </p:grpSpPr>
        <p:sp>
          <p:nvSpPr>
            <p:cNvPr id="39" name="Rectangle: Folded Corner 11"/>
            <p:cNvSpPr/>
            <p:nvPr/>
          </p:nvSpPr>
          <p:spPr bwMode="auto">
            <a:xfrm>
              <a:off x="7522476" y="3610736"/>
              <a:ext cx="762009" cy="706676"/>
            </a:xfrm>
            <a:prstGeom prst="foldedCorner">
              <a:avLst/>
            </a:prstGeom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TextBox 10"/>
            <p:cNvSpPr txBox="1">
              <a:spLocks noChangeArrowheads="1"/>
            </p:cNvSpPr>
            <p:nvPr/>
          </p:nvSpPr>
          <p:spPr bwMode="auto">
            <a:xfrm>
              <a:off x="7548184" y="3695393"/>
              <a:ext cx="714375" cy="104164"/>
            </a:xfrm>
            <a:prstGeom prst="rect">
              <a:avLst/>
            </a:prstGeom>
            <a:ln w="3175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800" b="1" dirty="0" err="1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Câu</a:t>
              </a:r>
              <a:r>
                <a:rPr lang="en-US" sz="2800" b="1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2: 4m75cm = ... </a:t>
              </a:r>
              <a:r>
                <a:rPr lang="en-US" sz="2800" b="1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</a:t>
              </a:r>
              <a:r>
                <a:rPr lang="en-US" sz="2800" b="1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? </a:t>
              </a:r>
              <a:endParaRPr lang="en-US" sz="28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7743483" y="3855359"/>
                  <a:ext cx="264422" cy="147273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dirty="0" smtClean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A. 3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2800" b="1" dirty="0" smtClean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 </a:t>
                  </a:r>
                  <a:endPara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3483" y="3855359"/>
                  <a:ext cx="264422" cy="14727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824" b="-5738"/>
                  </a:stretch>
                </a:blipFill>
                <a:ln w="31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7743483" y="4040755"/>
                  <a:ext cx="264290" cy="141873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dirty="0" smtClean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B. 4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𝟒</m:t>
                          </m:r>
                        </m:den>
                      </m:f>
                    </m:oMath>
                  </a14:m>
                  <a:endPara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3483" y="4040755"/>
                  <a:ext cx="264290" cy="14187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824" b="-9322"/>
                  </a:stretch>
                </a:blipFill>
                <a:ln w="31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7743351" y="4223351"/>
                  <a:ext cx="264422" cy="147273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dirty="0" smtClean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C. 2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2800" b="1" dirty="0" smtClean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 </a:t>
                  </a:r>
                  <a:endPara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3351" y="4223351"/>
                  <a:ext cx="264422" cy="14727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4015" b="-5738"/>
                  </a:stretch>
                </a:blipFill>
                <a:ln w="31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4688251" y="5695031"/>
            <a:ext cx="3309937" cy="755650"/>
            <a:chOff x="4630626" y="5511366"/>
            <a:chExt cx="3309499" cy="756516"/>
          </a:xfrm>
        </p:grpSpPr>
        <p:sp>
          <p:nvSpPr>
            <p:cNvPr id="42" name="TextBox 41"/>
            <p:cNvSpPr txBox="1"/>
            <p:nvPr/>
          </p:nvSpPr>
          <p:spPr>
            <a:xfrm>
              <a:off x="4757609" y="5744996"/>
              <a:ext cx="3182516" cy="522886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Đáp</a:t>
              </a:r>
              <a:r>
                <a:rPr lang="en-US" sz="28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án</a:t>
              </a:r>
              <a:r>
                <a:rPr lang="en-US" sz="28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đúng</a:t>
              </a:r>
              <a:r>
                <a:rPr lang="en-US" sz="28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: </a:t>
              </a:r>
              <a:r>
                <a:rPr lang="en-US" sz="2800" b="1" dirty="0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B</a:t>
              </a:r>
              <a:endParaRPr lang="en-US" sz="2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rot="18710722">
              <a:off x="4397628" y="5744364"/>
              <a:ext cx="719962" cy="253966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183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3"/>
          <p:cNvGrpSpPr>
            <a:grpSpLocks/>
          </p:cNvGrpSpPr>
          <p:nvPr/>
        </p:nvGrpSpPr>
        <p:grpSpPr bwMode="auto">
          <a:xfrm>
            <a:off x="5630863" y="417513"/>
            <a:ext cx="930275" cy="708025"/>
            <a:chOff x="7329184" y="3580591"/>
            <a:chExt cx="950026" cy="730422"/>
          </a:xfrm>
        </p:grpSpPr>
        <p:grpSp>
          <p:nvGrpSpPr>
            <p:cNvPr id="29724" name="Group 4"/>
            <p:cNvGrpSpPr>
              <a:grpSpLocks/>
            </p:cNvGrpSpPr>
            <p:nvPr/>
          </p:nvGrpSpPr>
          <p:grpSpPr bwMode="auto">
            <a:xfrm>
              <a:off x="7329184" y="3580591"/>
              <a:ext cx="950026" cy="730422"/>
              <a:chOff x="9797143" y="3175240"/>
              <a:chExt cx="950026" cy="730422"/>
            </a:xfrm>
          </p:grpSpPr>
          <p:sp>
            <p:nvSpPr>
              <p:cNvPr id="7" name="Rectangle: Folded Corner 6"/>
              <p:cNvSpPr/>
              <p:nvPr/>
            </p:nvSpPr>
            <p:spPr>
              <a:xfrm>
                <a:off x="9985203" y="3199805"/>
                <a:ext cx="761966" cy="705857"/>
              </a:xfrm>
              <a:prstGeom prst="foldedCorne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 rot="19275679">
                <a:off x="9797143" y="3175240"/>
                <a:ext cx="536618" cy="158858"/>
              </a:xfrm>
              <a:prstGeom prst="rect">
                <a:avLst/>
              </a:prstGeom>
              <a:solidFill>
                <a:srgbClr val="0070C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9725" name="TextBox 5"/>
            <p:cNvSpPr txBox="1">
              <a:spLocks noChangeArrowheads="1"/>
            </p:cNvSpPr>
            <p:nvPr/>
          </p:nvSpPr>
          <p:spPr bwMode="auto">
            <a:xfrm>
              <a:off x="7564835" y="3696112"/>
              <a:ext cx="714375" cy="539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800" b="1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03</a:t>
              </a:r>
              <a:endParaRPr lang="en-US" sz="28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29701" name="Nhà 2" descr="Home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14" y="5597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8"/>
          <p:cNvGrpSpPr>
            <a:grpSpLocks/>
          </p:cNvGrpSpPr>
          <p:nvPr/>
        </p:nvGrpSpPr>
        <p:grpSpPr bwMode="auto">
          <a:xfrm>
            <a:off x="1820430" y="1402014"/>
            <a:ext cx="9172575" cy="3816934"/>
            <a:chOff x="7522476" y="3610736"/>
            <a:chExt cx="762009" cy="759888"/>
          </a:xfrm>
        </p:grpSpPr>
        <p:sp>
          <p:nvSpPr>
            <p:cNvPr id="39" name="Rectangle: Folded Corner 11"/>
            <p:cNvSpPr/>
            <p:nvPr/>
          </p:nvSpPr>
          <p:spPr bwMode="auto">
            <a:xfrm>
              <a:off x="7522476" y="3610736"/>
              <a:ext cx="762009" cy="706676"/>
            </a:xfrm>
            <a:prstGeom prst="foldedCorner">
              <a:avLst/>
            </a:prstGeom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TextBox 10"/>
            <p:cNvSpPr txBox="1">
              <a:spLocks noChangeArrowheads="1"/>
            </p:cNvSpPr>
            <p:nvPr/>
          </p:nvSpPr>
          <p:spPr bwMode="auto">
            <a:xfrm>
              <a:off x="7548184" y="3695393"/>
              <a:ext cx="714375" cy="104164"/>
            </a:xfrm>
            <a:prstGeom prst="rect">
              <a:avLst/>
            </a:prstGeom>
            <a:ln w="3175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800" b="1" dirty="0" err="1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Câu</a:t>
              </a:r>
              <a:r>
                <a:rPr lang="en-US" sz="2800" b="1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3: 8 </a:t>
              </a:r>
              <a:r>
                <a:rPr lang="en-US" sz="2800" b="1" dirty="0" err="1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phút</a:t>
              </a:r>
              <a:r>
                <a:rPr lang="en-US" sz="2800" b="1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= … </a:t>
              </a:r>
              <a:r>
                <a:rPr lang="en-US" sz="2800" b="1" dirty="0" err="1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giờ</a:t>
              </a:r>
              <a:r>
                <a:rPr lang="en-US" sz="2800" b="1" dirty="0" smtClean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? </a:t>
              </a:r>
              <a:endParaRPr lang="en-US" sz="28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7743483" y="3855359"/>
                  <a:ext cx="264422" cy="147273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dirty="0" smtClean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A.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𝟔𝟎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gi</m:t>
                      </m:r>
                      <m:r>
                        <a:rPr lang="en-US" sz="2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ờ</m:t>
                      </m:r>
                    </m:oMath>
                  </a14:m>
                  <a:r>
                    <a:rPr lang="en-US" sz="2800" dirty="0" smtClean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 </a:t>
                  </a:r>
                  <a:endParaRPr lang="en-US" sz="2800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3483" y="3855359"/>
                  <a:ext cx="264422" cy="14727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824" b="-5738"/>
                  </a:stretch>
                </a:blipFill>
                <a:ln w="31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7743483" y="4040755"/>
                  <a:ext cx="264290" cy="147273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dirty="0" smtClean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B.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𝟔𝟎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gi</m:t>
                      </m:r>
                      <m:r>
                        <a:rPr lang="en-US" sz="2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ờ</m:t>
                      </m:r>
                    </m:oMath>
                  </a14:m>
                  <a:endParaRPr lang="en-US" sz="2800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3483" y="4040755"/>
                  <a:ext cx="264290" cy="14727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824" b="-5691"/>
                  </a:stretch>
                </a:blipFill>
                <a:ln w="31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7743351" y="4223351"/>
                  <a:ext cx="264422" cy="147273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dirty="0" smtClean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C.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𝟑𝟎</m:t>
                          </m:r>
                        </m:den>
                      </m:f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 </m:t>
                      </m:r>
                      <m:r>
                        <a:rPr lang="en-US" sz="28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𝐠𝐢</m:t>
                      </m:r>
                      <m:r>
                        <a:rPr lang="en-US" sz="28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ờ</m:t>
                      </m:r>
                    </m:oMath>
                  </a14:m>
                  <a:r>
                    <a:rPr lang="en-US" sz="2800" b="1" dirty="0" smtClean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 </a:t>
                  </a:r>
                  <a:endPara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3351" y="4223351"/>
                  <a:ext cx="264422" cy="14727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4015" b="-5738"/>
                  </a:stretch>
                </a:blipFill>
                <a:ln w="31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4688251" y="5695031"/>
            <a:ext cx="3309937" cy="755650"/>
            <a:chOff x="4630626" y="5511366"/>
            <a:chExt cx="3309499" cy="756516"/>
          </a:xfrm>
        </p:grpSpPr>
        <p:sp>
          <p:nvSpPr>
            <p:cNvPr id="42" name="TextBox 41"/>
            <p:cNvSpPr txBox="1"/>
            <p:nvPr/>
          </p:nvSpPr>
          <p:spPr>
            <a:xfrm>
              <a:off x="4757609" y="5744996"/>
              <a:ext cx="3182516" cy="522886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Đáp</a:t>
              </a:r>
              <a:r>
                <a:rPr lang="en-US" sz="28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án</a:t>
              </a:r>
              <a:r>
                <a:rPr lang="en-US" sz="28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đúng</a:t>
              </a:r>
              <a:r>
                <a:rPr lang="en-US" sz="28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: A</a:t>
              </a:r>
            </a:p>
          </p:txBody>
        </p:sp>
        <p:sp>
          <p:nvSpPr>
            <p:cNvPr id="43" name="Rectangle 42"/>
            <p:cNvSpPr/>
            <p:nvPr/>
          </p:nvSpPr>
          <p:spPr>
            <a:xfrm rot="18710722">
              <a:off x="4397628" y="5744364"/>
              <a:ext cx="719962" cy="253966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893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7730" y="-2424330"/>
            <a:ext cx="6349846" cy="116557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743200"/>
            <a:ext cx="5385440" cy="38080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28600"/>
            <a:ext cx="3333750" cy="33262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07457" y="1419761"/>
            <a:ext cx="491192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Bạn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nhận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được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một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tràng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pháo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tay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♥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Nhà 2" descr="Home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636869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66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67323" y="-2525668"/>
            <a:ext cx="6349846" cy="11655706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xmlns="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492693" y="-807528"/>
            <a:ext cx="3020116" cy="31465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84870" y="733863"/>
            <a:ext cx="5830958" cy="665874"/>
          </a:xfrm>
          <a:prstGeom prst="rect">
            <a:avLst/>
          </a:prstGeom>
          <a:noFill/>
        </p:spPr>
        <p:txBody>
          <a:bodyPr wrap="square" lIns="49834" tIns="24917" rIns="49834" bIns="24917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40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4000" b="1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98270" y="2166619"/>
            <a:ext cx="11155699" cy="954107"/>
            <a:chOff x="1562929" y="2041730"/>
            <a:chExt cx="9574873" cy="954107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843060" y="2041730"/>
              <a:ext cx="9294742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sz="28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Hãy</a:t>
              </a:r>
              <a:r>
                <a:rPr lang="en-US" sz="28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đo</a:t>
              </a:r>
              <a:r>
                <a:rPr lang="en-US" sz="28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độ</a:t>
              </a:r>
              <a:r>
                <a:rPr lang="en-US" sz="28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dài</a:t>
              </a:r>
              <a:r>
                <a:rPr lang="en-US" sz="28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cái</a:t>
              </a:r>
              <a:r>
                <a:rPr lang="en-US" sz="28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bàn</a:t>
              </a:r>
              <a:r>
                <a:rPr lang="en-US" sz="28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học</a:t>
              </a:r>
              <a:r>
                <a:rPr lang="en-US" sz="28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28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em</a:t>
              </a:r>
              <a:r>
                <a:rPr lang="en-US" sz="28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với</a:t>
              </a:r>
              <a:r>
                <a:rPr lang="en-US" sz="28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đơn</a:t>
              </a:r>
              <a:r>
                <a:rPr lang="en-US" sz="28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vị</a:t>
              </a:r>
              <a:r>
                <a:rPr lang="en-US" sz="28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đo</a:t>
              </a:r>
              <a:r>
                <a:rPr lang="en-US" sz="28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là</a:t>
              </a:r>
              <a:r>
                <a:rPr lang="en-US" sz="28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xăng</a:t>
              </a:r>
              <a:r>
                <a:rPr lang="en-US" sz="28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– ti - </a:t>
              </a:r>
              <a:r>
                <a:rPr lang="en-US" sz="28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mét</a:t>
              </a:r>
              <a:r>
                <a:rPr lang="en-US" sz="28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8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mét</a:t>
              </a:r>
              <a:r>
                <a:rPr lang="en-US" sz="28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Arrow: Chevron 1">
              <a:extLst>
                <a:ext uri="{FF2B5EF4-FFF2-40B4-BE49-F238E27FC236}">
                  <a16:creationId xmlns:a16="http://schemas.microsoft.com/office/drawing/2014/main" xmlns="" id="{AF096C16-4BDB-4886-B9B7-9D53B299A3C5}"/>
                </a:ext>
              </a:extLst>
            </p:cNvPr>
            <p:cNvSpPr/>
            <p:nvPr/>
          </p:nvSpPr>
          <p:spPr>
            <a:xfrm>
              <a:off x="1562929" y="2213152"/>
              <a:ext cx="264213" cy="228600"/>
            </a:xfrm>
            <a:prstGeom prst="chevr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98270" y="3178621"/>
            <a:ext cx="10507171" cy="954107"/>
            <a:chOff x="1562928" y="3053732"/>
            <a:chExt cx="10507171" cy="95410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5F222655-76DA-46DC-9784-0AA52BFFB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058" y="3053732"/>
              <a:ext cx="10011041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en-US" sz="28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altLang="en-US" sz="28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altLang="en-US" sz="28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chung</a:t>
              </a:r>
              <a:r>
                <a:rPr lang="en-US" altLang="en-US" sz="28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altLang="en-US" sz="28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altLang="en-US" sz="28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15, 16)</a:t>
              </a: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Arrow: Chevron 7">
              <a:extLst>
                <a:ext uri="{FF2B5EF4-FFF2-40B4-BE49-F238E27FC236}">
                  <a16:creationId xmlns:a16="http://schemas.microsoft.com/office/drawing/2014/main" xmlns="" id="{271CC798-EDD3-4BC6-A389-DDBEE902C8EF}"/>
                </a:ext>
              </a:extLst>
            </p:cNvPr>
            <p:cNvSpPr/>
            <p:nvPr/>
          </p:nvSpPr>
          <p:spPr>
            <a:xfrm>
              <a:off x="1562928" y="3302185"/>
              <a:ext cx="264213" cy="228600"/>
            </a:xfrm>
            <a:prstGeom prst="chevr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167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7730" y="-2424330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45094" y="-999575"/>
            <a:ext cx="3020116" cy="31465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9165" y="499036"/>
            <a:ext cx="4408579" cy="629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 </a:t>
            </a:r>
            <a:r>
              <a:rPr lang="en-US" sz="33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33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3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hỗn</a:t>
            </a:r>
            <a:r>
              <a:rPr lang="en-US" sz="33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3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3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3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294495" y="2043780"/>
                <a:ext cx="2724400" cy="7912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</m:t>
                    </m:r>
                    <m:r>
                      <m:rPr>
                        <m:nor/>
                      </m:rPr>
                      <a:rPr lang="en-US" sz="3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5 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495" y="2043780"/>
                <a:ext cx="2724400" cy="791242"/>
              </a:xfrm>
              <a:prstGeom prst="rect">
                <a:avLst/>
              </a:prstGeom>
              <a:blipFill rotWithShape="0">
                <a:blip r:embed="rId5"/>
                <a:stretch>
                  <a:fillRect l="-559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317242" y="3271553"/>
                <a:ext cx="2752252" cy="787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8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42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7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42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242" y="3271553"/>
                <a:ext cx="2752252" cy="787716"/>
              </a:xfrm>
              <a:prstGeom prst="rect">
                <a:avLst/>
              </a:prstGeom>
              <a:blipFill rotWithShape="0">
                <a:blip r:embed="rId6"/>
                <a:stretch>
                  <a:fillRect l="-5531" b="-10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343400" y="4495800"/>
                <a:ext cx="2637260" cy="7918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200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</m:t>
                    </m:r>
                  </m:oMath>
                </a14:m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495800"/>
                <a:ext cx="2637260" cy="791820"/>
              </a:xfrm>
              <a:prstGeom prst="rect">
                <a:avLst/>
              </a:prstGeom>
              <a:blipFill rotWithShape="0">
                <a:blip r:embed="rId7"/>
                <a:stretch>
                  <a:fillRect l="-6019" b="-10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8">
            <a:extLst>
              <a:ext uri="{FF2B5EF4-FFF2-40B4-BE49-F238E27FC236}">
                <a16:creationId xmlns:a16="http://schemas.microsoft.com/office/drawing/2014/main" xmlns="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45094" y="-999576"/>
            <a:ext cx="3020116" cy="31465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74653" y="2116235"/>
            <a:ext cx="687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88824" y="3342245"/>
            <a:ext cx="687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&gt;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65429" y="4582386"/>
            <a:ext cx="687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74653" y="2195477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65429" y="3399115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28257" y="46301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72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3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7730" y="-2424331"/>
            <a:ext cx="6349846" cy="1165570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5936803" y="3676755"/>
            <a:ext cx="5635036" cy="3556696"/>
          </a:xfrm>
          <a:prstGeom prst="rect">
            <a:avLst/>
          </a:prstGeom>
        </p:spPr>
      </p:pic>
      <p:pic>
        <p:nvPicPr>
          <p:cNvPr id="7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494" y="49530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1981200" y="152401"/>
            <a:ext cx="7772400" cy="1470025"/>
          </a:xfr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202020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5"/>
          <p:cNvSpPr txBox="1">
            <a:spLocks/>
          </p:cNvSpPr>
          <p:nvPr/>
        </p:nvSpPr>
        <p:spPr>
          <a:xfrm>
            <a:off x="2819400" y="1981200"/>
            <a:ext cx="6705600" cy="1828800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75000"/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  <a:p>
            <a:pPr fontAlgn="auto">
              <a:spcAft>
                <a:spcPts val="0"/>
              </a:spcAft>
            </a:pPr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(trang 15)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510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7730" y="-2424331"/>
            <a:ext cx="6349846" cy="11655706"/>
          </a:xfrm>
          <a:prstGeom prst="rect">
            <a:avLst/>
          </a:prstGeom>
        </p:spPr>
      </p:pic>
      <p:pic>
        <p:nvPicPr>
          <p:cNvPr id="7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494" y="49530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1981200" y="152401"/>
            <a:ext cx="7772400" cy="1470025"/>
          </a:xfr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202020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026004" y="2031121"/>
            <a:ext cx="763991" cy="584044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4667" y="2091945"/>
            <a:ext cx="95398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Freeform 12"/>
          <p:cNvSpPr/>
          <p:nvPr/>
        </p:nvSpPr>
        <p:spPr>
          <a:xfrm>
            <a:off x="1026004" y="3453791"/>
            <a:ext cx="743100" cy="584348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94667" y="3488305"/>
            <a:ext cx="87685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5" name="Freeform 14"/>
          <p:cNvSpPr/>
          <p:nvPr/>
        </p:nvSpPr>
        <p:spPr>
          <a:xfrm>
            <a:off x="1012537" y="4793927"/>
            <a:ext cx="743100" cy="584348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81200" y="4545484"/>
            <a:ext cx="9753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577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75487" y="109164"/>
            <a:ext cx="6247250" cy="682369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-445072" y="1799622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3218268" y="321093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22197" y="2700672"/>
            <a:ext cx="4374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THỰC HÀNH</a:t>
            </a:r>
            <a:endParaRPr lang="en-US" sz="54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551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7730" y="-2424331"/>
            <a:ext cx="6349846" cy="11655706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xmlns="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45094" y="-999576"/>
            <a:ext cx="3020116" cy="3146513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09600" y="640139"/>
            <a:ext cx="891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u="sng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Bài</a:t>
            </a:r>
            <a:r>
              <a:rPr lang="en-US" sz="2800" b="1" u="sng" dirty="0">
                <a:cs typeface="Times New Roman" panose="02020603050405020304" pitchFamily="18" charset="0"/>
                <a:sym typeface="Wingdings 2" panose="05020102010507070707" pitchFamily="18" charset="2"/>
              </a:rPr>
              <a:t> 1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: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Chuyển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các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số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sau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thành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số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thập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:</a:t>
            </a:r>
          </a:p>
        </p:txBody>
      </p:sp>
      <p:graphicFrame>
        <p:nvGraphicFramePr>
          <p:cNvPr id="7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954261792"/>
              </p:ext>
            </p:extLst>
          </p:nvPr>
        </p:nvGraphicFramePr>
        <p:xfrm>
          <a:off x="1905001" y="1252096"/>
          <a:ext cx="681446" cy="960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0" name="Equation" r:id="rId6" imgW="279279" imgH="393529" progId="Equation.DSMT4">
                  <p:embed/>
                </p:oleObj>
              </mc:Choice>
              <mc:Fallback>
                <p:oleObj name="Equation" r:id="rId6" imgW="27927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1" y="1252096"/>
                        <a:ext cx="681446" cy="9608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933921"/>
              </p:ext>
            </p:extLst>
          </p:nvPr>
        </p:nvGraphicFramePr>
        <p:xfrm>
          <a:off x="3398838" y="1248921"/>
          <a:ext cx="709126" cy="960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1" name="Equation" r:id="rId8" imgW="279279" imgH="393529" progId="Equation.DSMT4">
                  <p:embed/>
                </p:oleObj>
              </mc:Choice>
              <mc:Fallback>
                <p:oleObj name="Equation" r:id="rId8" imgW="27927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8838" y="1248921"/>
                        <a:ext cx="709126" cy="9608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512006"/>
              </p:ext>
            </p:extLst>
          </p:nvPr>
        </p:nvGraphicFramePr>
        <p:xfrm>
          <a:off x="5178425" y="1229871"/>
          <a:ext cx="871249" cy="960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2" name="Equation" r:id="rId10" imgW="342751" imgH="393529" progId="Equation.DSMT4">
                  <p:embed/>
                </p:oleObj>
              </mc:Choice>
              <mc:Fallback>
                <p:oleObj name="Equation" r:id="rId10" imgW="34275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8425" y="1229871"/>
                        <a:ext cx="871249" cy="9608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287815"/>
              </p:ext>
            </p:extLst>
          </p:nvPr>
        </p:nvGraphicFramePr>
        <p:xfrm>
          <a:off x="7027862" y="1248921"/>
          <a:ext cx="871250" cy="960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3" name="Equation" r:id="rId12" imgW="342751" imgH="393529" progId="Equation.DSMT4">
                  <p:embed/>
                </p:oleObj>
              </mc:Choice>
              <mc:Fallback>
                <p:oleObj name="Equation" r:id="rId12" imgW="34275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7862" y="1248921"/>
                        <a:ext cx="871250" cy="9608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343653"/>
              </p:ext>
            </p:extLst>
          </p:nvPr>
        </p:nvGraphicFramePr>
        <p:xfrm>
          <a:off x="1905000" y="2816376"/>
          <a:ext cx="612295" cy="1012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4" name="Equation" r:id="rId14" imgW="228501" imgH="393529" progId="Equation.DSMT4">
                  <p:embed/>
                </p:oleObj>
              </mc:Choice>
              <mc:Fallback>
                <p:oleObj name="Equation" r:id="rId14" imgW="22850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816376"/>
                        <a:ext cx="612295" cy="10121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96368"/>
              </p:ext>
            </p:extLst>
          </p:nvPr>
        </p:nvGraphicFramePr>
        <p:xfrm>
          <a:off x="2743200" y="2892576"/>
          <a:ext cx="2208983" cy="1005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5" name="Equation" r:id="rId16" imgW="825500" imgH="393700" progId="Equation.DSMT4">
                  <p:embed/>
                </p:oleObj>
              </mc:Choice>
              <mc:Fallback>
                <p:oleObj name="Equation" r:id="rId16" imgW="825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892576"/>
                        <a:ext cx="2208983" cy="1005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380356"/>
              </p:ext>
            </p:extLst>
          </p:nvPr>
        </p:nvGraphicFramePr>
        <p:xfrm>
          <a:off x="1905000" y="4568976"/>
          <a:ext cx="610907" cy="101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6" name="Equation" r:id="rId18" imgW="228501" imgH="393529" progId="Equation.DSMT4">
                  <p:embed/>
                </p:oleObj>
              </mc:Choice>
              <mc:Fallback>
                <p:oleObj name="Equation" r:id="rId18" imgW="22850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568976"/>
                        <a:ext cx="610907" cy="101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32228"/>
              </p:ext>
            </p:extLst>
          </p:nvPr>
        </p:nvGraphicFramePr>
        <p:xfrm>
          <a:off x="2636838" y="4559451"/>
          <a:ext cx="1424523" cy="101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7" name="Equation" r:id="rId20" imgW="533169" imgH="393529" progId="Equation.DSMT4">
                  <p:embed/>
                </p:oleObj>
              </mc:Choice>
              <mc:Fallback>
                <p:oleObj name="Equation" r:id="rId20" imgW="53316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838" y="4559451"/>
                        <a:ext cx="1424523" cy="101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619814"/>
              </p:ext>
            </p:extLst>
          </p:nvPr>
        </p:nvGraphicFramePr>
        <p:xfrm>
          <a:off x="4191001" y="4568976"/>
          <a:ext cx="1087136" cy="1012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8" name="Equation" r:id="rId22" imgW="406048" imgH="393359" progId="Equation.DSMT4">
                  <p:embed/>
                </p:oleObj>
              </mc:Choice>
              <mc:Fallback>
                <p:oleObj name="Equation" r:id="rId22" imgW="406048" imgH="39335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1" y="4568976"/>
                        <a:ext cx="1087136" cy="10121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696599"/>
              </p:ext>
            </p:extLst>
          </p:nvPr>
        </p:nvGraphicFramePr>
        <p:xfrm>
          <a:off x="5537201" y="2931700"/>
          <a:ext cx="920526" cy="101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9" name="Equation" r:id="rId24" imgW="342751" imgH="393529" progId="Equation.DSMT4">
                  <p:embed/>
                </p:oleObj>
              </mc:Choice>
              <mc:Fallback>
                <p:oleObj name="Equation" r:id="rId24" imgW="34275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1" y="2931700"/>
                        <a:ext cx="920526" cy="101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414374"/>
              </p:ext>
            </p:extLst>
          </p:nvPr>
        </p:nvGraphicFramePr>
        <p:xfrm>
          <a:off x="6553200" y="2928525"/>
          <a:ext cx="1532820" cy="1012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0" name="Equation" r:id="rId26" imgW="571252" imgH="393529" progId="Equation.DSMT4">
                  <p:embed/>
                </p:oleObj>
              </mc:Choice>
              <mc:Fallback>
                <p:oleObj name="Equation" r:id="rId26" imgW="571252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928525"/>
                        <a:ext cx="1532820" cy="10121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881993"/>
              </p:ext>
            </p:extLst>
          </p:nvPr>
        </p:nvGraphicFramePr>
        <p:xfrm>
          <a:off x="8305800" y="2931700"/>
          <a:ext cx="1091301" cy="1012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1" name="Equation" r:id="rId28" imgW="406048" imgH="393359" progId="Equation.DSMT4">
                  <p:embed/>
                </p:oleObj>
              </mc:Choice>
              <mc:Fallback>
                <p:oleObj name="Equation" r:id="rId28" imgW="406048" imgH="39335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2931700"/>
                        <a:ext cx="1091301" cy="10121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049602"/>
              </p:ext>
            </p:extLst>
          </p:nvPr>
        </p:nvGraphicFramePr>
        <p:xfrm>
          <a:off x="5872163" y="4550438"/>
          <a:ext cx="919137" cy="101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2" name="Equation" r:id="rId30" imgW="342751" imgH="393529" progId="Equation.DSMT4">
                  <p:embed/>
                </p:oleObj>
              </mc:Choice>
              <mc:Fallback>
                <p:oleObj name="Equation" r:id="rId30" imgW="34275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2163" y="4550438"/>
                        <a:ext cx="919137" cy="101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591751"/>
              </p:ext>
            </p:extLst>
          </p:nvPr>
        </p:nvGraphicFramePr>
        <p:xfrm>
          <a:off x="6781800" y="4550438"/>
          <a:ext cx="1635563" cy="1012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3" name="Equation" r:id="rId32" imgW="609336" imgH="393529" progId="Equation.DSMT4">
                  <p:embed/>
                </p:oleObj>
              </mc:Choice>
              <mc:Fallback>
                <p:oleObj name="Equation" r:id="rId32" imgW="609336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550438"/>
                        <a:ext cx="1635563" cy="10121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40413"/>
              </p:ext>
            </p:extLst>
          </p:nvPr>
        </p:nvGraphicFramePr>
        <p:xfrm>
          <a:off x="8610600" y="4550438"/>
          <a:ext cx="1295400" cy="101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4" name="Equation" r:id="rId34" imgW="482391" imgH="393529" progId="Equation.DSMT4">
                  <p:embed/>
                </p:oleObj>
              </mc:Choice>
              <mc:Fallback>
                <p:oleObj name="Equation" r:id="rId34" imgW="48239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0" y="4550438"/>
                        <a:ext cx="1295400" cy="101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71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7730" y="-2424331"/>
            <a:ext cx="6349846" cy="11655706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xmlns="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45094" y="-999576"/>
            <a:ext cx="3020116" cy="3146513"/>
          </a:xfrm>
          <a:prstGeom prst="rect">
            <a:avLst/>
          </a:prstGeom>
        </p:spPr>
      </p:pic>
      <p:graphicFrame>
        <p:nvGraphicFramePr>
          <p:cNvPr id="21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639212620"/>
              </p:ext>
            </p:extLst>
          </p:nvPr>
        </p:nvGraphicFramePr>
        <p:xfrm>
          <a:off x="2235748" y="1126786"/>
          <a:ext cx="747652" cy="1007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6" name="Equation" r:id="rId6" imgW="291973" imgH="393529" progId="Equation.DSMT4">
                  <p:embed/>
                </p:oleObj>
              </mc:Choice>
              <mc:Fallback>
                <p:oleObj name="Equation" r:id="rId6" imgW="29197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748" y="1126786"/>
                        <a:ext cx="747652" cy="10076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2051597" y="1568111"/>
            <a:ext cx="7332375" cy="38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1571625" y="522969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u="sng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Bài</a:t>
            </a:r>
            <a:r>
              <a:rPr lang="en-US" sz="2800" b="1" u="sng" dirty="0">
                <a:cs typeface="Times New Roman" panose="02020603050405020304" pitchFamily="18" charset="0"/>
                <a:sym typeface="Wingdings 2" panose="05020102010507070707" pitchFamily="18" charset="2"/>
              </a:rPr>
              <a:t> 2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: 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Chuyển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các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hỗn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số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sau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thành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số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</a:p>
        </p:txBody>
      </p:sp>
      <p:graphicFrame>
        <p:nvGraphicFramePr>
          <p:cNvPr id="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650099"/>
              </p:ext>
            </p:extLst>
          </p:nvPr>
        </p:nvGraphicFramePr>
        <p:xfrm>
          <a:off x="4067723" y="1126786"/>
          <a:ext cx="902570" cy="1007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7" name="Equation" r:id="rId8" imgW="291973" imgH="393529" progId="Equation.DSMT4">
                  <p:embed/>
                </p:oleObj>
              </mc:Choice>
              <mc:Fallback>
                <p:oleObj name="Equation" r:id="rId8" imgW="29197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723" y="1126786"/>
                        <a:ext cx="902570" cy="10076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880191"/>
              </p:ext>
            </p:extLst>
          </p:nvPr>
        </p:nvGraphicFramePr>
        <p:xfrm>
          <a:off x="5867947" y="1126786"/>
          <a:ext cx="901224" cy="1007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8" name="Equation" r:id="rId10" imgW="291973" imgH="393529" progId="Equation.DSMT4">
                  <p:embed/>
                </p:oleObj>
              </mc:Choice>
              <mc:Fallback>
                <p:oleObj name="Equation" r:id="rId10" imgW="29197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947" y="1126786"/>
                        <a:ext cx="901224" cy="10076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021235"/>
              </p:ext>
            </p:extLst>
          </p:nvPr>
        </p:nvGraphicFramePr>
        <p:xfrm>
          <a:off x="7595147" y="1126786"/>
          <a:ext cx="1099250" cy="1007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9" name="Equation" r:id="rId12" imgW="355292" imgH="393359" progId="Equation.DSMT4">
                  <p:embed/>
                </p:oleObj>
              </mc:Choice>
              <mc:Fallback>
                <p:oleObj name="Equation" r:id="rId12" imgW="355292" imgH="39335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5147" y="1126786"/>
                        <a:ext cx="1099250" cy="10076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249325"/>
              </p:ext>
            </p:extLst>
          </p:nvPr>
        </p:nvGraphicFramePr>
        <p:xfrm>
          <a:off x="1626557" y="2807312"/>
          <a:ext cx="82135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0" name="Equation" r:id="rId14" imgW="228501" imgH="393529" progId="Equation.DSMT4">
                  <p:embed/>
                </p:oleObj>
              </mc:Choice>
              <mc:Fallback>
                <p:oleObj name="Equation" r:id="rId14" imgW="22850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6557" y="2807312"/>
                        <a:ext cx="821352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470331"/>
              </p:ext>
            </p:extLst>
          </p:nvPr>
        </p:nvGraphicFramePr>
        <p:xfrm>
          <a:off x="2640574" y="2807312"/>
          <a:ext cx="1321826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1" name="Equation" r:id="rId16" imgW="660113" imgH="393529" progId="Equation.DSMT4">
                  <p:embed/>
                </p:oleObj>
              </mc:Choice>
              <mc:Fallback>
                <p:oleObj name="Equation" r:id="rId16" imgW="66011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574" y="2807312"/>
                        <a:ext cx="1321826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668094"/>
              </p:ext>
            </p:extLst>
          </p:nvPr>
        </p:nvGraphicFramePr>
        <p:xfrm>
          <a:off x="4038600" y="2807312"/>
          <a:ext cx="90516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2" name="Equation" r:id="rId18" imgW="342751" imgH="393529" progId="Equation.DSMT4">
                  <p:embed/>
                </p:oleObj>
              </mc:Choice>
              <mc:Fallback>
                <p:oleObj name="Equation" r:id="rId18" imgW="34275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807312"/>
                        <a:ext cx="905163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887353"/>
              </p:ext>
            </p:extLst>
          </p:nvPr>
        </p:nvGraphicFramePr>
        <p:xfrm>
          <a:off x="5969957" y="2731112"/>
          <a:ext cx="869244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3" name="Equation" r:id="rId20" imgW="291973" imgH="393529" progId="Equation.DSMT4">
                  <p:embed/>
                </p:oleObj>
              </mc:Choice>
              <mc:Fallback>
                <p:oleObj name="Equation" r:id="rId20" imgW="29197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957" y="2731112"/>
                        <a:ext cx="869244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877619"/>
              </p:ext>
            </p:extLst>
          </p:nvPr>
        </p:nvGraphicFramePr>
        <p:xfrm>
          <a:off x="6960556" y="2731112"/>
          <a:ext cx="162474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4" name="Equation" r:id="rId22" imgW="660113" imgH="393529" progId="Equation.DSMT4">
                  <p:embed/>
                </p:oleObj>
              </mc:Choice>
              <mc:Fallback>
                <p:oleObj name="Equation" r:id="rId22" imgW="66011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0556" y="2731112"/>
                        <a:ext cx="162474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713588"/>
              </p:ext>
            </p:extLst>
          </p:nvPr>
        </p:nvGraphicFramePr>
        <p:xfrm>
          <a:off x="8686800" y="2731112"/>
          <a:ext cx="80459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5" name="Equation" r:id="rId24" imgW="342751" imgH="393529" progId="Equation.DSMT4">
                  <p:embed/>
                </p:oleObj>
              </mc:Choice>
              <mc:Fallback>
                <p:oleObj name="Equation" r:id="rId24" imgW="34275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2731112"/>
                        <a:ext cx="80459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881627"/>
              </p:ext>
            </p:extLst>
          </p:nvPr>
        </p:nvGraphicFramePr>
        <p:xfrm>
          <a:off x="1676400" y="4419601"/>
          <a:ext cx="747119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6" name="Equation" r:id="rId26" imgW="241195" imgH="393529" progId="Equation.DSMT4">
                  <p:embed/>
                </p:oleObj>
              </mc:Choice>
              <mc:Fallback>
                <p:oleObj name="Equation" r:id="rId26" imgW="241195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419601"/>
                        <a:ext cx="747119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79585"/>
              </p:ext>
            </p:extLst>
          </p:nvPr>
        </p:nvGraphicFramePr>
        <p:xfrm>
          <a:off x="6091724" y="4395788"/>
          <a:ext cx="766276" cy="1124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7" name="Equation" r:id="rId28" imgW="355292" imgH="393359" progId="Equation.DSMT4">
                  <p:embed/>
                </p:oleObj>
              </mc:Choice>
              <mc:Fallback>
                <p:oleObj name="Equation" r:id="rId28" imgW="355292" imgH="39335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1724" y="4395788"/>
                        <a:ext cx="766276" cy="11242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12064"/>
              </p:ext>
            </p:extLst>
          </p:nvPr>
        </p:nvGraphicFramePr>
        <p:xfrm>
          <a:off x="2661698" y="4419601"/>
          <a:ext cx="137690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8" name="Equation" r:id="rId30" imgW="660113" imgH="393529" progId="Equation.DSMT4">
                  <p:embed/>
                </p:oleObj>
              </mc:Choice>
              <mc:Fallback>
                <p:oleObj name="Equation" r:id="rId30" imgW="66011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1698" y="4419601"/>
                        <a:ext cx="1376902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664519"/>
              </p:ext>
            </p:extLst>
          </p:nvPr>
        </p:nvGraphicFramePr>
        <p:xfrm>
          <a:off x="4191000" y="4419601"/>
          <a:ext cx="766276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9" name="Equation" r:id="rId32" imgW="330057" imgH="393529" progId="Equation.DSMT4">
                  <p:embed/>
                </p:oleObj>
              </mc:Choice>
              <mc:Fallback>
                <p:oleObj name="Equation" r:id="rId32" imgW="33005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419601"/>
                        <a:ext cx="766276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691660"/>
              </p:ext>
            </p:extLst>
          </p:nvPr>
        </p:nvGraphicFramePr>
        <p:xfrm>
          <a:off x="7116362" y="4471988"/>
          <a:ext cx="1494238" cy="1066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0" name="Equation" r:id="rId34" imgW="710891" imgH="393529" progId="Equation.DSMT4">
                  <p:embed/>
                </p:oleObj>
              </mc:Choice>
              <mc:Fallback>
                <p:oleObj name="Equation" r:id="rId34" imgW="71089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6362" y="4471988"/>
                        <a:ext cx="1494238" cy="10667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504922"/>
              </p:ext>
            </p:extLst>
          </p:nvPr>
        </p:nvGraphicFramePr>
        <p:xfrm>
          <a:off x="8660807" y="4495801"/>
          <a:ext cx="103447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1" name="Equation" r:id="rId36" imgW="330057" imgH="393529" progId="Equation.DSMT4">
                  <p:embed/>
                </p:oleObj>
              </mc:Choice>
              <mc:Fallback>
                <p:oleObj name="Equation" r:id="rId36" imgW="33005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0807" y="4495801"/>
                        <a:ext cx="1034472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82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7730" y="-2500530"/>
            <a:ext cx="6349846" cy="11655706"/>
          </a:xfrm>
          <a:prstGeom prst="rect">
            <a:avLst/>
          </a:prstGeom>
        </p:spPr>
      </p:pic>
      <p:sp>
        <p:nvSpPr>
          <p:cNvPr id="4" name="Text Box 47"/>
          <p:cNvSpPr txBox="1">
            <a:spLocks noChangeArrowheads="1"/>
          </p:cNvSpPr>
          <p:nvPr/>
        </p:nvSpPr>
        <p:spPr bwMode="auto">
          <a:xfrm>
            <a:off x="574675" y="2102406"/>
            <a:ext cx="60516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thể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viết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hỗn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thành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một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phân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5" name="Text Box 48"/>
          <p:cNvSpPr txBox="1">
            <a:spLocks noChangeArrowheads="1"/>
          </p:cNvSpPr>
          <p:nvPr/>
        </p:nvSpPr>
        <p:spPr bwMode="auto">
          <a:xfrm>
            <a:off x="533400" y="2743200"/>
            <a:ext cx="1127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Tử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bằng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phần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nguyên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nhân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mẫu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rồi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cộng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tử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ở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phần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phân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6" name="Text Box 49"/>
          <p:cNvSpPr txBox="1">
            <a:spLocks noChangeArrowheads="1"/>
          </p:cNvSpPr>
          <p:nvPr/>
        </p:nvSpPr>
        <p:spPr bwMode="auto">
          <a:xfrm>
            <a:off x="574675" y="3500914"/>
            <a:ext cx="6797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Mẫu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bằng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mẫu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ở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phần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phân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75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7730" y="-2424331"/>
            <a:ext cx="6349846" cy="11655706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xmlns="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45094" y="-999576"/>
            <a:ext cx="3020116" cy="3146513"/>
          </a:xfrm>
          <a:prstGeom prst="rect">
            <a:avLst/>
          </a:prstGeom>
        </p:spPr>
      </p:pic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1484313" y="876301"/>
            <a:ext cx="8334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Viết phân số thích hợp vào chỗ chấm </a:t>
            </a:r>
          </a:p>
        </p:txBody>
      </p: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1560512" y="1698626"/>
            <a:ext cx="24384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en-US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1dm = … m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endParaRPr lang="en-US" alt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3dm = … 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9dm = …m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981200" y="4267200"/>
            <a:ext cx="5715000" cy="13843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hangingPunct="1">
              <a:buFont typeface="Wingdings" pitchFamily="2" charset="2"/>
              <a:buChar char="v"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 dẫn: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10dm = 1m ; 1dm =     m; 3dm =     m</a:t>
            </a:r>
          </a:p>
          <a:p>
            <a:pPr eaLnBrk="1" hangingPunct="1"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86225" y="1727201"/>
            <a:ext cx="3657600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b) 1g = 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…    kg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    8g = …    kg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    25g = 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…    kg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65912" y="1714501"/>
            <a:ext cx="438308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c) 1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 = …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    6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 =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…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giờ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=   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   12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 = …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 =  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+mn-cs"/>
            </a:endParaRPr>
          </a:p>
        </p:txBody>
      </p:sp>
      <p:graphicFrame>
        <p:nvGraphicFramePr>
          <p:cNvPr id="2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993399"/>
              </p:ext>
            </p:extLst>
          </p:nvPr>
        </p:nvGraphicFramePr>
        <p:xfrm>
          <a:off x="2932112" y="1520826"/>
          <a:ext cx="431800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8" name="Equation" r:id="rId6" imgW="203112" imgH="888614" progId="Equation.3">
                  <p:embed/>
                </p:oleObj>
              </mc:Choice>
              <mc:Fallback>
                <p:oleObj name="Equation" r:id="rId6" imgW="203112" imgH="8886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112" y="1520826"/>
                        <a:ext cx="431800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05036"/>
              </p:ext>
            </p:extLst>
          </p:nvPr>
        </p:nvGraphicFramePr>
        <p:xfrm>
          <a:off x="2957512" y="2370139"/>
          <a:ext cx="431800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9" name="Equation" r:id="rId8" imgW="203112" imgH="888614" progId="Equation.3">
                  <p:embed/>
                </p:oleObj>
              </mc:Choice>
              <mc:Fallback>
                <p:oleObj name="Equation" r:id="rId8" imgW="203112" imgH="8886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2" y="2370139"/>
                        <a:ext cx="431800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368614"/>
              </p:ext>
            </p:extLst>
          </p:nvPr>
        </p:nvGraphicFramePr>
        <p:xfrm>
          <a:off x="2921000" y="3233739"/>
          <a:ext cx="431800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0" name="Equation" r:id="rId10" imgW="203112" imgH="888614" progId="Equation.3">
                  <p:embed/>
                </p:oleObj>
              </mc:Choice>
              <mc:Fallback>
                <p:oleObj name="Equation" r:id="rId10" imgW="203112" imgH="8886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3233739"/>
                        <a:ext cx="431800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801107"/>
              </p:ext>
            </p:extLst>
          </p:nvPr>
        </p:nvGraphicFramePr>
        <p:xfrm>
          <a:off x="5203825" y="1547814"/>
          <a:ext cx="755650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1" name="Equation" r:id="rId12" imgW="355446" imgH="888614" progId="Equation.3">
                  <p:embed/>
                </p:oleObj>
              </mc:Choice>
              <mc:Fallback>
                <p:oleObj name="Equation" r:id="rId12" imgW="355446" imgH="8886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3825" y="1547814"/>
                        <a:ext cx="755650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773509"/>
              </p:ext>
            </p:extLst>
          </p:nvPr>
        </p:nvGraphicFramePr>
        <p:xfrm>
          <a:off x="5141912" y="2374901"/>
          <a:ext cx="755650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2" name="Equation" r:id="rId14" imgW="355446" imgH="888614" progId="Equation.3">
                  <p:embed/>
                </p:oleObj>
              </mc:Choice>
              <mc:Fallback>
                <p:oleObj name="Equation" r:id="rId14" imgW="355446" imgH="8886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1912" y="2374901"/>
                        <a:ext cx="755650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037488"/>
              </p:ext>
            </p:extLst>
          </p:nvPr>
        </p:nvGraphicFramePr>
        <p:xfrm>
          <a:off x="5334000" y="3260726"/>
          <a:ext cx="755650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3" name="Equation" r:id="rId16" imgW="355446" imgH="888614" progId="Equation.3">
                  <p:embed/>
                </p:oleObj>
              </mc:Choice>
              <mc:Fallback>
                <p:oleObj name="Equation" r:id="rId16" imgW="355446" imgH="8886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260726"/>
                        <a:ext cx="755650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168455"/>
              </p:ext>
            </p:extLst>
          </p:nvPr>
        </p:nvGraphicFramePr>
        <p:xfrm>
          <a:off x="8342313" y="1550989"/>
          <a:ext cx="485775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4" name="Equation" r:id="rId18" imgW="228600" imgH="889000" progId="Equation.3">
                  <p:embed/>
                </p:oleObj>
              </mc:Choice>
              <mc:Fallback>
                <p:oleObj name="Equation" r:id="rId18" imgW="2286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2313" y="1550989"/>
                        <a:ext cx="485775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614038"/>
              </p:ext>
            </p:extLst>
          </p:nvPr>
        </p:nvGraphicFramePr>
        <p:xfrm>
          <a:off x="8369301" y="2406651"/>
          <a:ext cx="485775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5" name="Equation" r:id="rId20" imgW="228600" imgH="889000" progId="Equation.3">
                  <p:embed/>
                </p:oleObj>
              </mc:Choice>
              <mc:Fallback>
                <p:oleObj name="Equation" r:id="rId20" imgW="2286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9301" y="2406651"/>
                        <a:ext cx="485775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003302"/>
              </p:ext>
            </p:extLst>
          </p:nvPr>
        </p:nvGraphicFramePr>
        <p:xfrm>
          <a:off x="8404226" y="3233739"/>
          <a:ext cx="485775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6" name="Equation" r:id="rId22" imgW="228600" imgH="889000" progId="Equation.3">
                  <p:embed/>
                </p:oleObj>
              </mc:Choice>
              <mc:Fallback>
                <p:oleObj name="Equation" r:id="rId22" imgW="2286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4226" y="3233739"/>
                        <a:ext cx="485775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083563"/>
              </p:ext>
            </p:extLst>
          </p:nvPr>
        </p:nvGraphicFramePr>
        <p:xfrm>
          <a:off x="9561513" y="2372393"/>
          <a:ext cx="431800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7" name="Equation" r:id="rId24" imgW="203112" imgH="888614" progId="Equation.3">
                  <p:embed/>
                </p:oleObj>
              </mc:Choice>
              <mc:Fallback>
                <p:oleObj name="Equation" r:id="rId24" imgW="203112" imgH="8886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61513" y="2372393"/>
                        <a:ext cx="431800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203017"/>
              </p:ext>
            </p:extLst>
          </p:nvPr>
        </p:nvGraphicFramePr>
        <p:xfrm>
          <a:off x="9512300" y="3233739"/>
          <a:ext cx="533400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8" name="Equation" r:id="rId26" imgW="139700" imgH="889000" progId="Equation.3">
                  <p:embed/>
                </p:oleObj>
              </mc:Choice>
              <mc:Fallback>
                <p:oleObj name="Equation" r:id="rId26" imgW="1397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2300" y="3233739"/>
                        <a:ext cx="533400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" name="图片 8">
            <a:extLst>
              <a:ext uri="{FF2B5EF4-FFF2-40B4-BE49-F238E27FC236}">
                <a16:creationId xmlns:a16="http://schemas.microsoft.com/office/drawing/2014/main" xmlns="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45094" y="-999577"/>
            <a:ext cx="3020116" cy="31465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829969" y="4512845"/>
                <a:ext cx="587374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969" y="4512845"/>
                <a:ext cx="587374" cy="844077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6665118" y="4537311"/>
                <a:ext cx="587374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118" y="4537311"/>
                <a:ext cx="587374" cy="844077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64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  <p:bldP spid="26" grpId="0"/>
      <p:bldP spid="27" grpId="0"/>
      <p:bldP spid="3" grpId="0"/>
      <p:bldP spid="7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739</Words>
  <Application>Microsoft Office PowerPoint</Application>
  <PresentationFormat>Widescreen</PresentationFormat>
  <Paragraphs>151</Paragraphs>
  <Slides>19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8" baseType="lpstr">
      <vt:lpstr>微软雅黑</vt:lpstr>
      <vt:lpstr>宋体</vt:lpstr>
      <vt:lpstr>Arial</vt:lpstr>
      <vt:lpstr>Calibri</vt:lpstr>
      <vt:lpstr>Cambria Math</vt:lpstr>
      <vt:lpstr>Open Sans Extrabold</vt:lpstr>
      <vt:lpstr>Roboto</vt:lpstr>
      <vt:lpstr>Tahoma</vt:lpstr>
      <vt:lpstr>Times New Roman</vt:lpstr>
      <vt:lpstr>Wingdings</vt:lpstr>
      <vt:lpstr>Wingdings 2</vt:lpstr>
      <vt:lpstr>等线</vt:lpstr>
      <vt:lpstr>等线 Light</vt:lpstr>
      <vt:lpstr>Office Theme</vt:lpstr>
      <vt:lpstr>Office 主题</vt:lpstr>
      <vt:lpstr>Office 主题​​</vt:lpstr>
      <vt:lpstr>1_Office 主题​​</vt:lpstr>
      <vt:lpstr>Equation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Windows User</cp:lastModifiedBy>
  <cp:revision>86</cp:revision>
  <dcterms:created xsi:type="dcterms:W3CDTF">2017-09-18T07:00:23Z</dcterms:created>
  <dcterms:modified xsi:type="dcterms:W3CDTF">2021-09-15T05:02:22Z</dcterms:modified>
</cp:coreProperties>
</file>