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57" r:id="rId4"/>
    <p:sldId id="258" r:id="rId5"/>
    <p:sldId id="283" r:id="rId6"/>
    <p:sldId id="284" r:id="rId7"/>
    <p:sldId id="285" r:id="rId8"/>
    <p:sldId id="286" r:id="rId9"/>
    <p:sldId id="287" r:id="rId10"/>
    <p:sldId id="1548" r:id="rId11"/>
    <p:sldId id="264" r:id="rId12"/>
    <p:sldId id="1496" r:id="rId13"/>
    <p:sldId id="1514" r:id="rId14"/>
    <p:sldId id="1510" r:id="rId15"/>
    <p:sldId id="1515" r:id="rId16"/>
    <p:sldId id="268" r:id="rId17"/>
    <p:sldId id="1537" r:id="rId18"/>
    <p:sldId id="310" r:id="rId19"/>
    <p:sldId id="1538" r:id="rId20"/>
    <p:sldId id="1558" r:id="rId21"/>
    <p:sldId id="1547" r:id="rId22"/>
    <p:sldId id="1522" r:id="rId23"/>
    <p:sldId id="1523" r:id="rId24"/>
    <p:sldId id="1555" r:id="rId25"/>
    <p:sldId id="1556" r:id="rId26"/>
    <p:sldId id="1557" r:id="rId27"/>
    <p:sldId id="1541" r:id="rId28"/>
    <p:sldId id="1554" r:id="rId29"/>
    <p:sldId id="1542" r:id="rId30"/>
    <p:sldId id="1544" r:id="rId31"/>
    <p:sldId id="1499" r:id="rId32"/>
    <p:sldId id="1531" r:id="rId33"/>
    <p:sldId id="1559" r:id="rId34"/>
    <p:sldId id="1560" r:id="rId35"/>
    <p:sldId id="1546" r:id="rId36"/>
    <p:sldId id="1500" r:id="rId37"/>
    <p:sldId id="1552" r:id="rId38"/>
    <p:sldId id="1553" r:id="rId39"/>
    <p:sldId id="15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4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3335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4318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2022/9/25</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9/25/2022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8.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8.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32.png"/><Relationship Id="rId7"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59816" y="4651147"/>
            <a:ext cx="3510813" cy="2206853"/>
          </a:xfrm>
          <a:prstGeom prst="rect">
            <a:avLst/>
          </a:prstGeom>
        </p:spPr>
      </p:pic>
      <p:sp>
        <p:nvSpPr>
          <p:cNvPr id="16" name="文本框 7">
            <a:extLst>
              <a:ext uri="{FF2B5EF4-FFF2-40B4-BE49-F238E27FC236}">
                <a16:creationId xmlns:a16="http://schemas.microsoft.com/office/drawing/2014/main" xmlns="" id="{B07D3780-2260-46BC-B3C6-30A20377408B}"/>
              </a:ext>
            </a:extLst>
          </p:cNvPr>
          <p:cNvSpPr txBox="1"/>
          <p:nvPr/>
        </p:nvSpPr>
        <p:spPr>
          <a:xfrm>
            <a:off x="-874331" y="202334"/>
            <a:ext cx="973578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Trường</a:t>
            </a:r>
            <a:r>
              <a:rPr lang="en-US" altLang="zh-CN" sz="4000" b="1"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000" b="1"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Tiểu</a:t>
            </a:r>
            <a:r>
              <a:rPr lang="en-US" altLang="zh-CN" sz="4000" b="1"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000" b="1"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altLang="zh-CN" sz="4000" b="1"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000" b="1"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Ái</a:t>
            </a:r>
            <a:r>
              <a:rPr lang="en-US" altLang="zh-CN" sz="4000" b="1"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000" b="1"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Mộ</a:t>
            </a:r>
            <a:r>
              <a:rPr lang="en-US" altLang="zh-CN" sz="4000" b="1"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Chào</a:t>
            </a:r>
            <a:r>
              <a:rPr kumimoji="0" lang="en-US" altLang="zh-CN" sz="4000" b="1" i="0" u="none" strike="noStrike" kern="1200" cap="none" spc="0" normalizeH="0" noProof="0" dirty="0" smtClean="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mừng</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các</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con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đến</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tiết</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 name="Rounded Rectangle 1"/>
          <p:cNvSpPr/>
          <p:nvPr/>
        </p:nvSpPr>
        <p:spPr>
          <a:xfrm>
            <a:off x="503302" y="2249984"/>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907936"/>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181225" y="2889588"/>
            <a:ext cx="3264465"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Tuần</a:t>
            </a:r>
            <a:r>
              <a:rPr lang="en-US" sz="3600" b="1" dirty="0">
                <a:solidFill>
                  <a:srgbClr val="FF0000"/>
                </a:solidFill>
                <a:latin typeface="Times New Roman" panose="02020603050405020304" pitchFamily="18" charset="0"/>
                <a:cs typeface="Times New Roman" panose="02020603050405020304" pitchFamily="18" charset="0"/>
              </a:rPr>
              <a:t> 4 –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14" name="TextBox 13">
            <a:extLst>
              <a:ext uri="{FF2B5EF4-FFF2-40B4-BE49-F238E27FC236}">
                <a16:creationId xmlns:a16="http://schemas.microsoft.com/office/drawing/2014/main" xmlns="" id="{894C451F-2EFF-4489-9046-BB7316FF46F9}"/>
              </a:ext>
            </a:extLst>
          </p:cNvPr>
          <p:cNvSpPr txBox="1"/>
          <p:nvPr/>
        </p:nvSpPr>
        <p:spPr>
          <a:xfrm>
            <a:off x="1680138" y="3817291"/>
            <a:ext cx="5070195"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Đọc</a:t>
            </a:r>
            <a:r>
              <a:rPr lang="en-US" sz="3600" b="1" dirty="0" smtClean="0">
                <a:solidFill>
                  <a:srgbClr val="FF0000"/>
                </a:solidFill>
                <a:latin typeface="Times New Roman" panose="02020603050405020304" pitchFamily="18" charset="0"/>
                <a:cs typeface="Times New Roman" panose="02020603050405020304" pitchFamily="18" charset="0"/>
              </a:rPr>
              <a:t> – </a:t>
            </a:r>
            <a:r>
              <a:rPr lang="en-US" sz="3600" b="1" dirty="0" err="1" smtClean="0">
                <a:solidFill>
                  <a:srgbClr val="FF0000"/>
                </a:solidFill>
                <a:latin typeface="Times New Roman" panose="02020603050405020304" pitchFamily="18" charset="0"/>
                <a:cs typeface="Times New Roman" panose="02020603050405020304" pitchFamily="18" charset="0"/>
              </a:rPr>
              <a:t>Mùa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hè</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lấp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lánh</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sz="3600" dirty="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xmlns=""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lang="en-US" sz="6000" b="1"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Đ</a:t>
            </a:r>
            <a:r>
              <a:rPr kumimoji="0" lang="en-US" sz="6000" b="1" i="0" u="none" strike="noStrike" kern="1200" cap="none" spc="0" normalizeH="0" baseline="0" noProof="0" smtClean="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ọc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b="1" dirty="0">
                <a:latin typeface="+mj-lt"/>
                <a:ea typeface="Arial-Rounded" panose="020B0500000000000000" pitchFamily="34" charset="0"/>
                <a:cs typeface="Arial-Rounded" panose="020B0500000000000000" pitchFamily="34" charset="0"/>
              </a:rPr>
              <a:t>Sớm nay em thức dậy</a:t>
            </a:r>
          </a:p>
          <a:p>
            <a:r>
              <a:rPr lang="vi-VN" sz="3200" b="1" dirty="0">
                <a:latin typeface="+mj-lt"/>
                <a:ea typeface="Arial-Rounded" panose="020B0500000000000000" pitchFamily="34" charset="0"/>
                <a:cs typeface="Arial-Rounded" panose="020B0500000000000000" pitchFamily="34" charset="0"/>
              </a:rPr>
              <a:t>Trời sáng tự bao giờ</a:t>
            </a:r>
          </a:p>
          <a:p>
            <a:r>
              <a:rPr lang="vi-VN" sz="3200" b="1" dirty="0">
                <a:latin typeface="+mj-lt"/>
                <a:ea typeface="Arial-Rounded" panose="020B0500000000000000" pitchFamily="34" charset="0"/>
                <a:cs typeface="Arial-Rounded" panose="020B0500000000000000" pitchFamily="34" charset="0"/>
              </a:rPr>
              <a:t>Mùa hè kì lạ chưa</a:t>
            </a:r>
          </a:p>
          <a:p>
            <a:r>
              <a:rPr lang="vi-VN" sz="3200" b="1" dirty="0">
                <a:latin typeface="+mj-lt"/>
                <a:ea typeface="Arial-Rounded" panose="020B0500000000000000" pitchFamily="34" charset="0"/>
                <a:cs typeface="Arial-Rounded" panose="020B0500000000000000" pitchFamily="34" charset="0"/>
              </a:rPr>
              <a:t>Mặt trời ưa dậy sớm.</a:t>
            </a:r>
            <a:endParaRPr lang="en-US" sz="3200" b="1" dirty="0">
              <a:latin typeface="+mj-lt"/>
              <a:ea typeface="Arial-Rounded" panose="020B0500000000000000" pitchFamily="34" charset="0"/>
              <a:cs typeface="Arial-Rounded" panose="020B0500000000000000" pitchFamily="34" charset="0"/>
            </a:endParaRPr>
          </a:p>
          <a:p>
            <a:endParaRPr lang="en-US" sz="3200" b="1" dirty="0">
              <a:latin typeface="+mj-lt"/>
              <a:ea typeface="Arial-Rounded" panose="020B0500000000000000" pitchFamily="34" charset="0"/>
              <a:cs typeface="Arial-Rounded" panose="020B0500000000000000" pitchFamily="34" charset="0"/>
            </a:endParaRPr>
          </a:p>
          <a:p>
            <a:r>
              <a:rPr lang="vi-VN" sz="3200" b="1" dirty="0">
                <a:latin typeface="+mj-lt"/>
                <a:ea typeface="Arial-Rounded" panose="020B0500000000000000" pitchFamily="34" charset="0"/>
                <a:cs typeface="Arial-Rounded" panose="020B0500000000000000" pitchFamily="34" charset="0"/>
              </a:rPr>
              <a:t>Nắng cho cây chóng lớn</a:t>
            </a:r>
          </a:p>
          <a:p>
            <a:r>
              <a:rPr lang="vi-VN" sz="3200" b="1" dirty="0">
                <a:latin typeface="+mj-lt"/>
                <a:ea typeface="Arial-Rounded" panose="020B0500000000000000" pitchFamily="34" charset="0"/>
                <a:cs typeface="Arial-Rounded" panose="020B0500000000000000" pitchFamily="34" charset="0"/>
              </a:rPr>
              <a:t>Cho hoa lá thêm màu</a:t>
            </a:r>
          </a:p>
          <a:p>
            <a:r>
              <a:rPr lang="vi-VN" sz="3200" b="1" dirty="0">
                <a:latin typeface="+mj-lt"/>
                <a:ea typeface="Arial-Rounded" panose="020B0500000000000000" pitchFamily="34" charset="0"/>
                <a:cs typeface="Arial-Rounded" panose="020B0500000000000000" pitchFamily="34" charset="0"/>
              </a:rPr>
              <a:t>Cho mình chơi thật lâu</a:t>
            </a:r>
          </a:p>
          <a:p>
            <a:r>
              <a:rPr lang="vi-VN" sz="3200" b="1" dirty="0">
                <a:latin typeface="+mj-lt"/>
                <a:ea typeface="Arial-Rounded" panose="020B0500000000000000" pitchFamily="34" charset="0"/>
                <a:cs typeface="Arial-Rounded" panose="020B0500000000000000" pitchFamily="34" charset="0"/>
              </a:rPr>
              <a:t>Ngày hè dài bất tận</a:t>
            </a:r>
            <a:r>
              <a:rPr lang="vi-VN"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xmlns=""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endParaRPr kumimoji="0" lang="en-US"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j-lt"/>
            </a:endParaRPr>
          </a:p>
        </p:txBody>
      </p:sp>
      <p:sp>
        <p:nvSpPr>
          <p:cNvPr id="14" name="TextBox 13">
            <a:extLst>
              <a:ext uri="{FF2B5EF4-FFF2-40B4-BE49-F238E27FC236}">
                <a16:creationId xmlns:a16="http://schemas.microsoft.com/office/drawing/2014/main" xmlns=""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Tree>
    <p:extLst>
      <p:ext uri="{BB962C8B-B14F-4D97-AF65-F5344CB8AC3E}">
        <p14:creationId xmlns:p14="http://schemas.microsoft.com/office/powerpoint/2010/main" val="3303305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35868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TỪ </a:t>
            </a: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grpSp>
        <p:nvGrpSpPr>
          <p:cNvPr id="27" name="Group 26"/>
          <p:cNvGrpSpPr/>
          <p:nvPr/>
        </p:nvGrpSpPr>
        <p:grpSpPr>
          <a:xfrm>
            <a:off x="3086744" y="2201064"/>
            <a:ext cx="2262403" cy="793452"/>
            <a:chOff x="1911956" y="2033381"/>
            <a:chExt cx="2428032" cy="791571"/>
          </a:xfrm>
        </p:grpSpPr>
        <p:sp>
          <p:nvSpPr>
            <p:cNvPr id="28" name="Rounded Rectangle 2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29" name="TextBox 28"/>
            <p:cNvSpPr txBox="1"/>
            <p:nvPr/>
          </p:nvSpPr>
          <p:spPr>
            <a:xfrm>
              <a:off x="1911956" y="2179705"/>
              <a:ext cx="2211003" cy="5833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bao </a:t>
              </a:r>
              <a:r>
                <a:rPr lang="en-US" sz="3200" b="1" dirty="0" err="1">
                  <a:solidFill>
                    <a:srgbClr val="002060"/>
                  </a:solidFill>
                  <a:latin typeface="Times New Roman" panose="02020603050405020304" pitchFamily="18" charset="0"/>
                  <a:cs typeface="Times New Roman" panose="02020603050405020304" pitchFamily="18" charset="0"/>
                </a:rPr>
                <a:t>giờ</a:t>
              </a:r>
              <a:r>
                <a:rPr lang="en-US" sz="3200" b="1" dirty="0">
                  <a:solidFill>
                    <a:srgbClr val="002060"/>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6411759" y="2175401"/>
            <a:ext cx="2414870" cy="819115"/>
            <a:chOff x="1925118" y="2033381"/>
            <a:chExt cx="2414870" cy="791571"/>
          </a:xfrm>
        </p:grpSpPr>
        <p:sp>
          <p:nvSpPr>
            <p:cNvPr id="31" name="Rounded Rectangle 30"/>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2" name="TextBox 31"/>
            <p:cNvSpPr txBox="1"/>
            <p:nvPr/>
          </p:nvSpPr>
          <p:spPr>
            <a:xfrm>
              <a:off x="2074321" y="2199921"/>
              <a:ext cx="2007281" cy="565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ặn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grpSp>
        <p:nvGrpSpPr>
          <p:cNvPr id="33" name="Group 32"/>
          <p:cNvGrpSpPr/>
          <p:nvPr/>
        </p:nvGrpSpPr>
        <p:grpSpPr>
          <a:xfrm>
            <a:off x="3025932" y="4140416"/>
            <a:ext cx="2414870" cy="791571"/>
            <a:chOff x="1925118" y="2033381"/>
            <a:chExt cx="2414870" cy="791571"/>
          </a:xfrm>
        </p:grpSpPr>
        <p:sp>
          <p:nvSpPr>
            <p:cNvPr id="35" name="Rounded Rectangle 34"/>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6" name="TextBox 35"/>
            <p:cNvSpPr txBox="1"/>
            <p:nvPr/>
          </p:nvSpPr>
          <p:spPr>
            <a:xfrm>
              <a:off x="2461865" y="2201752"/>
              <a:ext cx="14253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6524299" y="4140415"/>
            <a:ext cx="2414870" cy="802544"/>
            <a:chOff x="1925118" y="2033381"/>
            <a:chExt cx="2414870" cy="802544"/>
          </a:xfrm>
        </p:grpSpPr>
        <p:sp>
          <p:nvSpPr>
            <p:cNvPr id="38" name="Rounded Rectangle 3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9" name="TextBox 38"/>
            <p:cNvSpPr txBox="1"/>
            <p:nvPr/>
          </p:nvSpPr>
          <p:spPr>
            <a:xfrm>
              <a:off x="2418347" y="2251150"/>
              <a:ext cx="16081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ấp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lánh</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xmlns=""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xmlns=""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xmlns=""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Times New Roman" panose="02020603050405020304" pitchFamily="18" charset="0"/>
                <a:ea typeface="Arial-Rounded" panose="020B0500000000000000" pitchFamily="34" charset="0"/>
                <a:cs typeface="Times New Roman" panose="02020603050405020304" pitchFamily="18" charset="0"/>
              </a:rPr>
              <a:t>Buổi chiều trôi thật chậm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Mặt trời mải rong chơi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Đủng đỉnh mãi chân trời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Mà vẫn chưa lặn xuống.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dirty="0">
                <a:latin typeface="Times New Roman" panose="02020603050405020304" pitchFamily="18" charset="0"/>
                <a:ea typeface="Arial-Rounded" panose="020B0500000000000000" pitchFamily="34" charset="0"/>
                <a:cs typeface="Times New Roman" panose="02020603050405020304" pitchFamily="18" charset="0"/>
              </a:rPr>
              <a:t>Mùa hè thật sung sướng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nắng lại có kem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những cơn gió êm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Và ngày dài lấp lánh.</a:t>
            </a:r>
          </a:p>
        </p:txBody>
      </p:sp>
      <p:sp>
        <p:nvSpPr>
          <p:cNvPr id="28" name="TextBox 27">
            <a:extLst>
              <a:ext uri="{FF2B5EF4-FFF2-40B4-BE49-F238E27FC236}">
                <a16:creationId xmlns:a16="http://schemas.microsoft.com/office/drawing/2014/main" xmlns=""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xmlns=""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xmlns=""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xmlns=""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xmlns=""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xmlns=""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xmlns=""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xmlns=""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xmlns=""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xmlns=""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xmlns="" id="{9CE9ACD7-4254-4C61-8A4A-60D637874500}"/>
                </a:ext>
              </a:extLst>
            </p:cNvPr>
            <p:cNvSpPr/>
            <p:nvPr/>
          </p:nvSpPr>
          <p:spPr>
            <a:xfrm>
              <a:off x="8114183" y="208778"/>
              <a:ext cx="32496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anose="02020603050405020304" pitchFamily="18" charset="0"/>
                  <a:cs typeface="Times New Roman" panose="02020603050405020304" pitchFamily="18" charset="0"/>
                  <a:sym typeface="Arial"/>
                </a:rPr>
                <a:t>Đọc</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nối</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tiếp</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đoạn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61623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712287" y="355629"/>
            <a:ext cx="5998543" cy="707886"/>
          </a:xfrm>
          <a:prstGeom prst="rect">
            <a:avLst/>
          </a:prstGeom>
          <a:noFill/>
          <a:ln>
            <a:noFill/>
          </a:ln>
        </p:spPr>
        <p:txBody>
          <a:bodyPr wrap="square" rtlCol="0">
            <a:spAutoFit/>
          </a:bodyPr>
          <a:lstStyle/>
          <a:p>
            <a:pPr algn="ctr" defTabSz="1219170">
              <a:buClr>
                <a:srgbClr val="000000"/>
              </a:buClr>
            </a:pPr>
            <a:r>
              <a:rPr lang="en-US" sz="4000" b="1" kern="0" smtClean="0">
                <a:solidFill>
                  <a:srgbClr val="0070C0"/>
                </a:solidFill>
                <a:latin typeface="Times New Roman" panose="02020603050405020304" pitchFamily="18" charset="0"/>
                <a:cs typeface="Times New Roman" panose="02020603050405020304" pitchFamily="18" charset="0"/>
                <a:sym typeface="Arial"/>
              </a:rPr>
              <a:t>Hướng </a:t>
            </a:r>
            <a:r>
              <a:rPr lang="en-US" sz="4000" b="1" kern="0">
                <a:solidFill>
                  <a:srgbClr val="0070C0"/>
                </a:solidFill>
                <a:latin typeface="Times New Roman" panose="02020603050405020304" pitchFamily="18" charset="0"/>
                <a:cs typeface="Times New Roman" panose="02020603050405020304" pitchFamily="18" charset="0"/>
                <a:sym typeface="Arial"/>
              </a:rPr>
              <a:t>ngắt nhịp thơ</a:t>
            </a:r>
          </a:p>
        </p:txBody>
      </p:sp>
      <p:sp>
        <p:nvSpPr>
          <p:cNvPr id="5" name="TextBox 4">
            <a:extLst>
              <a:ext uri="{FF2B5EF4-FFF2-40B4-BE49-F238E27FC236}">
                <a16:creationId xmlns:a16="http://schemas.microsoft.com/office/drawing/2014/main" xmlns=""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a16="http://schemas.microsoft.com/office/drawing/2014/main" xmlns="" id="{CC0BE7F8-7920-2D64-A088-12A8EC659C60}"/>
              </a:ext>
            </a:extLst>
          </p:cNvPr>
          <p:cNvCxnSpPr>
            <a:cxnSpLocks/>
          </p:cNvCxnSpPr>
          <p:nvPr/>
        </p:nvCxnSpPr>
        <p:spPr>
          <a:xfrm flipH="1">
            <a:off x="8846360"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a16="http://schemas.microsoft.com/office/drawing/2014/main" xmlns=""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a16="http://schemas.microsoft.com/office/drawing/2014/main" xmlns=""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a16="http://schemas.microsoft.com/office/drawing/2014/main" xmlns=""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a16="http://schemas.microsoft.com/office/drawing/2014/main" xmlns=""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a16="http://schemas.microsoft.com/office/drawing/2014/main" xmlns=""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a16="http://schemas.microsoft.com/office/drawing/2014/main" xmlns=""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a16="http://schemas.microsoft.com/office/drawing/2014/main" xmlns=""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a16="http://schemas.microsoft.com/office/drawing/2014/main" xmlns=""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a16="http://schemas.microsoft.com/office/drawing/2014/main" xmlns=""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a16="http://schemas.microsoft.com/office/drawing/2014/main" xmlns=""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a16="http://schemas.microsoft.com/office/drawing/2014/main" xmlns=""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a16="http://schemas.microsoft.com/office/drawing/2014/main" xmlns=""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a16="http://schemas.microsoft.com/office/drawing/2014/main" xmlns=""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a16="http://schemas.microsoft.com/office/drawing/2014/main" xmlns=""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a16="http://schemas.microsoft.com/office/drawing/2014/main" xmlns=""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a16="http://schemas.microsoft.com/office/drawing/2014/main" xmlns=""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a16="http://schemas.microsoft.com/office/drawing/2014/main" xmlns=""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a16="http://schemas.microsoft.com/office/drawing/2014/main" xmlns=""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a16="http://schemas.microsoft.com/office/drawing/2014/main" xmlns=""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a16="http://schemas.microsoft.com/office/drawing/2014/main" xmlns=""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a16="http://schemas.microsoft.com/office/drawing/2014/main" xmlns=""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a16="http://schemas.microsoft.com/office/drawing/2014/main" xmlns=""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a16="http://schemas.microsoft.com/office/drawing/2014/main" xmlns=""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a16="http://schemas.microsoft.com/office/drawing/2014/main" xmlns=""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a16="http://schemas.microsoft.com/office/drawing/2014/main" xmlns=""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a16="http://schemas.microsoft.com/office/drawing/2014/main" xmlns=""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a16="http://schemas.microsoft.com/office/drawing/2014/main" xmlns=""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a16="http://schemas.microsoft.com/office/drawing/2014/main" xmlns=""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a16="http://schemas.microsoft.com/office/drawing/2014/main" xmlns=""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a16="http://schemas.microsoft.com/office/drawing/2014/main" xmlns=""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a16="http://schemas.microsoft.com/office/drawing/2014/main" xmlns=""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a16="http://schemas.microsoft.com/office/drawing/2014/main" xmlns=""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a16="http://schemas.microsoft.com/office/drawing/2014/main" xmlns=""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a16="http://schemas.microsoft.com/office/drawing/2014/main" xmlns=""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xmlns=""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xmlns=""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
        <p:nvSpPr>
          <p:cNvPr id="16" name="Teardrop 15">
            <a:extLst>
              <a:ext uri="{FF2B5EF4-FFF2-40B4-BE49-F238E27FC236}">
                <a16:creationId xmlns:a16="http://schemas.microsoft.com/office/drawing/2014/main" xmlns=""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xmlns=""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xmlns=""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xmlns=""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a16="http://schemas.microsoft.com/office/drawing/2014/main" xmlns=""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xmlns=""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a16="http://schemas.microsoft.com/office/drawing/2014/main" xmlns="" id="{AAD4F008-D351-4473-0D1C-60ABA6FA1844}"/>
              </a:ext>
            </a:extLst>
          </p:cNvPr>
          <p:cNvSpPr/>
          <p:nvPr/>
        </p:nvSpPr>
        <p:spPr>
          <a:xfrm>
            <a:off x="3172439" y="1328897"/>
            <a:ext cx="3600346"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xmlns="" id="{C56A9DBE-0BC5-6D2F-5B5F-CE849297BE82}"/>
              </a:ext>
            </a:extLst>
          </p:cNvPr>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4" name="Oval 3">
            <a:extLst>
              <a:ext uri="{FF2B5EF4-FFF2-40B4-BE49-F238E27FC236}">
                <a16:creationId xmlns:a16="http://schemas.microsoft.com/office/drawing/2014/main" xmlns=""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xmlns=""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a16="http://schemas.microsoft.com/office/drawing/2014/main" xmlns=""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xmlns=""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1" name="Oval 10">
              <a:extLst>
                <a:ext uri="{FF2B5EF4-FFF2-40B4-BE49-F238E27FC236}">
                  <a16:creationId xmlns:a16="http://schemas.microsoft.com/office/drawing/2014/main" xmlns=""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a16="http://schemas.microsoft.com/office/drawing/2014/main" xmlns=""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xmlns=""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xmlns=""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xmlns=""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xmlns=""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xmlns=""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26924"/>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mj-lt"/>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mj-lt"/>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xmlns=""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xmlns=""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VNI-Avo" pitchFamily="2" charset="0"/>
                <a:cs typeface="Arial"/>
                <a:sym typeface="Arial"/>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endParaRPr>
          </a:p>
        </p:txBody>
      </p:sp>
      <p:sp>
        <p:nvSpPr>
          <p:cNvPr id="16" name="Rectangle 15">
            <a:extLst>
              <a:ext uri="{FF2B5EF4-FFF2-40B4-BE49-F238E27FC236}">
                <a16:creationId xmlns:a16="http://schemas.microsoft.com/office/drawing/2014/main" xmlns=""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trôi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chậm</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rong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chơi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Đủng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đỉnh</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à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chưa</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lặn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xuống</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4" name="Group 53"/>
          <p:cNvGrpSpPr/>
          <p:nvPr/>
        </p:nvGrpSpPr>
        <p:grpSpPr>
          <a:xfrm rot="20085584" flipH="1">
            <a:off x="4790965" y="1227467"/>
            <a:ext cx="2871037" cy="3506932"/>
            <a:chOff x="2162283" y="1468552"/>
            <a:chExt cx="2871037" cy="3506932"/>
          </a:xfrm>
        </p:grpSpPr>
        <p:grpSp>
          <p:nvGrpSpPr>
            <p:cNvPr id="55" name="Group 54"/>
            <p:cNvGrpSpPr/>
            <p:nvPr/>
          </p:nvGrpSpPr>
          <p:grpSpPr>
            <a:xfrm>
              <a:off x="2162283" y="1468552"/>
              <a:ext cx="2871037" cy="3506932"/>
              <a:chOff x="2162283" y="1468552"/>
              <a:chExt cx="2871037" cy="3506932"/>
            </a:xfrm>
          </p:grpSpPr>
          <p:sp>
            <p:nvSpPr>
              <p:cNvPr id="57" name="Freeform 56">
                <a:extLst>
                  <a:ext uri="{FF2B5EF4-FFF2-40B4-BE49-F238E27FC236}">
                    <a16:creationId xmlns:a16="http://schemas.microsoft.com/office/drawing/2014/main" xmlns=""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a:cxnSpLocks/>
                <a:stCxn id="57" idx="4"/>
              </p:cNvCxnSpPr>
              <p:nvPr/>
            </p:nvCxnSpPr>
            <p:spPr>
              <a:xfrm rot="20085584">
                <a:off x="4259254" y="2831234"/>
                <a:ext cx="774066" cy="21442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p:cNvSpPr txBox="1"/>
          <p:nvPr/>
        </p:nvSpPr>
        <p:spPr>
          <a:xfrm>
            <a:off x="7371340" y="1721424"/>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thong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chậm</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rãi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vội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vã</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3503465" y="3590216"/>
            <a:ext cx="1862863" cy="3177804"/>
          </a:xfrm>
          <a:prstGeom prst="rect">
            <a:avLst/>
          </a:prstGeom>
        </p:spPr>
      </p:pic>
    </p:spTree>
    <p:extLst>
      <p:ext uri="{BB962C8B-B14F-4D97-AF65-F5344CB8AC3E}">
        <p14:creationId xmlns:p14="http://schemas.microsoft.com/office/powerpoint/2010/main" val="696213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a:t>
            </a: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xmlns=""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xmlns=""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16" name="Rectangle 15">
            <a:extLst>
              <a:ext uri="{FF2B5EF4-FFF2-40B4-BE49-F238E27FC236}">
                <a16:creationId xmlns:a16="http://schemas.microsoft.com/office/drawing/2014/main" xmlns=""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xmlns=""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a16="http://schemas.microsoft.com/office/drawing/2014/main" xmlns=""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=&gt;trời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Sự kì lạ của mặt </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5"/>
            <a:ext cx="587835" cy="733599"/>
            <a:chOff x="1836100" y="2333391"/>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72602" y="2333391"/>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1287098" y="979426"/>
            <a:ext cx="10427775"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0730959D-3DB0-87B9-1F34-50D1301472DC}"/>
              </a:ext>
            </a:extLst>
          </p:cNvPr>
          <p:cNvCxnSpPr>
            <a:cxnSpLocks/>
          </p:cNvCxnSpPr>
          <p:nvPr/>
        </p:nvCxnSpPr>
        <p:spPr>
          <a:xfrm>
            <a:off x="5006109" y="2789381"/>
            <a:ext cx="264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C26612F-542D-D037-4F5A-D5538DED7AE4}"/>
              </a:ext>
            </a:extLst>
          </p:cNvPr>
          <p:cNvCxnSpPr>
            <a:cxnSpLocks/>
          </p:cNvCxnSpPr>
          <p:nvPr/>
        </p:nvCxnSpPr>
        <p:spPr>
          <a:xfrm>
            <a:off x="5934364"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3F05E16-C910-E40B-670F-365BA11FF1A6}"/>
              </a:ext>
            </a:extLst>
          </p:cNvPr>
          <p:cNvCxnSpPr>
            <a:cxnSpLocks/>
          </p:cNvCxnSpPr>
          <p:nvPr/>
        </p:nvCxnSpPr>
        <p:spPr>
          <a:xfrm>
            <a:off x="5006109" y="3218872"/>
            <a:ext cx="2863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của mùa hè “dài bất tận”, trôi qua rất lâu</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xmlns=""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 trời ưa dậy sớm</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xmlns=""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xmlns=""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cxnSp>
        <p:nvCxnSpPr>
          <p:cNvPr id="17" name="Straight Connector 16">
            <a:extLst>
              <a:ext uri="{FF2B5EF4-FFF2-40B4-BE49-F238E27FC236}">
                <a16:creationId xmlns:a16="http://schemas.microsoft.com/office/drawing/2014/main" xmlns="" id="{2F10D580-2E3D-B4DE-B877-9101A7DDD78E}"/>
              </a:ext>
            </a:extLst>
          </p:cNvPr>
          <p:cNvCxnSpPr/>
          <p:nvPr/>
        </p:nvCxnSpPr>
        <p:spPr>
          <a:xfrm>
            <a:off x="3870037" y="354251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4661978" y="930285"/>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xmlns=""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376955" y="1289881"/>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174162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 sao bạn nhỏ thấy “mùa hè thật sung sướng”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thật sung sướng</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ó nắng lại có kem</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ó những cơn gió êm</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 ngày dài lấp lánh</a:t>
            </a:r>
            <a:r>
              <a:rPr lang="vi-VN" sz="28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cxnSp>
        <p:nvCxnSpPr>
          <p:cNvPr id="13" name="Straight Connector 12">
            <a:extLst>
              <a:ext uri="{FF2B5EF4-FFF2-40B4-BE49-F238E27FC236}">
                <a16:creationId xmlns:a16="http://schemas.microsoft.com/office/drawing/2014/main" xmlns=""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4961357-B42F-8509-9AA6-09FE987B0936}"/>
              </a:ext>
            </a:extLst>
          </p:cNvPr>
          <p:cNvCxnSpPr/>
          <p:nvPr/>
        </p:nvCxnSpPr>
        <p:spPr>
          <a:xfrm>
            <a:off x="3867251" y="295447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D1715BB-3BE1-71A7-A039-4CB9D29C807B}"/>
              </a:ext>
            </a:extLst>
          </p:cNvPr>
          <p:cNvCxnSpPr>
            <a:cxnSpLocks/>
          </p:cNvCxnSpPr>
          <p:nvPr/>
        </p:nvCxnSpPr>
        <p:spPr>
          <a:xfrm>
            <a:off x="35439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0B6190E-A2BD-B66D-5589-639BB0A660C5}"/>
              </a:ext>
            </a:extLst>
          </p:cNvPr>
          <p:cNvCxnSpPr>
            <a:cxnSpLocks/>
          </p:cNvCxnSpPr>
          <p:nvPr/>
        </p:nvCxnSpPr>
        <p:spPr>
          <a:xfrm>
            <a:off x="2440233" y="3789997"/>
            <a:ext cx="2710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a16="http://schemas.microsoft.com/office/drawing/2014/main" xmlns=""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xmlns=""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niềm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sung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18">
            <a:extLst>
              <a:ext uri="{FF2B5EF4-FFF2-40B4-BE49-F238E27FC236}">
                <a16:creationId xmlns:a16="http://schemas.microsoft.com/office/drawing/2014/main" xmlns=""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12" name="Rectangle 11">
            <a:extLst>
              <a:ext uri="{FF2B5EF4-FFF2-40B4-BE49-F238E27FC236}">
                <a16:creationId xmlns:a16="http://schemas.microsoft.com/office/drawing/2014/main" xmlns=""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a16="http://schemas.microsoft.com/office/drawing/2014/main" xmlns=""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a16="http://schemas.microsoft.com/office/drawing/2014/main" xmlns=""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34935" y="1326648"/>
            <a:ext cx="2842381"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8" name="Rectangle 27"/>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43894"/>
            <a:chOff x="1717198" y="4363552"/>
            <a:chExt cx="5992891" cy="643894"/>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42755"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95455"/>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Thể</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hiện</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được</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giọng</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của</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bài</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nhấn</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giọng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phù</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hợp</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726686" y="3447915"/>
            <a:ext cx="6443936"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Chia </a:t>
            </a:r>
            <a:r>
              <a:rPr lang="en-US" sz="6000" dirty="0" err="1">
                <a:solidFill>
                  <a:srgbClr val="FF0000"/>
                </a:solidFill>
                <a:latin typeface="Times New Roman" panose="02020603050405020304" pitchFamily="18" charset="0"/>
                <a:cs typeface="Times New Roman" panose="02020603050405020304" pitchFamily="18" charset="0"/>
              </a:rPr>
              <a:t>sẻ</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Times New Roman" panose="02020603050405020304" pitchFamily="18" charset="0"/>
                <a:cs typeface="Times New Roman" panose="02020603050405020304" pitchFamily="18" charset="0"/>
              </a:rPr>
              <a:t>Đọc</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lại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bài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thơ</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Mùa</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hè</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lấp</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lánh</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Times New Roman" panose="02020603050405020304" pitchFamily="18" charset="0"/>
                <a:cs typeface="Times New Roman" panose="02020603050405020304" pitchFamily="18" charset="0"/>
              </a:rPr>
              <a:t>Chuẩn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bị</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Tạm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hè</a:t>
            </a:r>
            <a:r>
              <a:rPr lang="en-US" sz="3600" b="1" dirty="0">
                <a:solidFill>
                  <a:srgbClr val="000000"/>
                </a:solidFill>
                <a:latin typeface="Times New Roman" panose="02020603050405020304" pitchFamily="18" charset="0"/>
                <a:cs typeface="Times New Roman" panose="02020603050405020304" pitchFamily="18" charset="0"/>
              </a:rPr>
              <a:t>.</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a16="http://schemas.microsoft.com/office/drawing/2014/main" xmlns=""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Times New Roman" panose="02020603050405020304" pitchFamily="18" charset="0"/>
                <a:cs typeface="Times New Roman" panose="02020603050405020304" pitchFamily="18" charset="0"/>
              </a:rPr>
              <a:t>Hoạt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động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tiếp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nối</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xmlns=""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xmlns=""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xmlns=""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xmlns=""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6205331" y="1414165"/>
            <a:ext cx="408166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ea typeface="Arial-Rounded" panose="020B0500000000000000" charset="0"/>
                <a:cs typeface="Times New Roman" panose="02020603050405020304" pitchFamily="18" charset="0"/>
              </a:rPr>
              <a:t>B</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thịt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525178" y="2151100"/>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7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9" name="Picture 8">
            <a:extLst>
              <a:ext uri="{FF2B5EF4-FFF2-40B4-BE49-F238E27FC236}">
                <a16:creationId xmlns:a16="http://schemas.microsoft.com/office/drawing/2014/main" xmlns="" id="{AFC0F41A-5EF2-4BA1-BDEB-43F245704508}"/>
              </a:ext>
            </a:extLst>
          </p:cNvPr>
          <p:cNvPicPr>
            <a:picLocks noChangeAspect="1"/>
          </p:cNvPicPr>
          <p:nvPr/>
        </p:nvPicPr>
        <p:blipFill>
          <a:blip r:embed="rId9"/>
          <a:stretch>
            <a:fillRect/>
          </a:stretch>
        </p:blipFill>
        <p:spPr>
          <a:xfrm>
            <a:off x="700976" y="3117694"/>
            <a:ext cx="6529382" cy="1676545"/>
          </a:xfrm>
          <a:prstGeom prst="rect">
            <a:avLst/>
          </a:prstGeom>
        </p:spPr>
      </p:pic>
    </p:spTree>
    <p:extLst>
      <p:ext uri="{BB962C8B-B14F-4D97-AF65-F5344CB8AC3E}">
        <p14:creationId xmlns:p14="http://schemas.microsoft.com/office/powerpoint/2010/main" val="3652020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16228" y="4836577"/>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628</TotalTime>
  <Words>1269</Words>
  <Application>Microsoft Office PowerPoint</Application>
  <PresentationFormat>Custom</PresentationFormat>
  <Paragraphs>299</Paragraphs>
  <Slides>37</Slides>
  <Notes>31</Notes>
  <HiddenSlides>0</HiddenSlides>
  <MMClips>17</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Minhthangpc.VN</cp:lastModifiedBy>
  <cp:revision>52</cp:revision>
  <dcterms:created xsi:type="dcterms:W3CDTF">2022-06-15T02:48:14Z</dcterms:created>
  <dcterms:modified xsi:type="dcterms:W3CDTF">2022-09-25T14:29:02Z</dcterms:modified>
</cp:coreProperties>
</file>