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2" r:id="rId2"/>
    <p:sldId id="299" r:id="rId3"/>
    <p:sldId id="300" r:id="rId4"/>
    <p:sldId id="301" r:id="rId5"/>
    <p:sldId id="302" r:id="rId6"/>
    <p:sldId id="303" r:id="rId7"/>
    <p:sldId id="304" r:id="rId8"/>
    <p:sldId id="296" r:id="rId9"/>
    <p:sldId id="307" r:id="rId10"/>
    <p:sldId id="308" r:id="rId11"/>
    <p:sldId id="309" r:id="rId12"/>
    <p:sldId id="310" r:id="rId13"/>
    <p:sldId id="311" r:id="rId14"/>
    <p:sldId id="275" r:id="rId15"/>
    <p:sldId id="283" r:id="rId16"/>
    <p:sldId id="285" r:id="rId17"/>
    <p:sldId id="298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0000FF"/>
    <a:srgbClr val="84BCC2"/>
    <a:srgbClr val="FFFF00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3712" autoAdjust="0"/>
  </p:normalViewPr>
  <p:slideViewPr>
    <p:cSldViewPr>
      <p:cViewPr varScale="1">
        <p:scale>
          <a:sx n="66" d="100"/>
          <a:sy n="66" d="100"/>
        </p:scale>
        <p:origin x="5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183BC4-5526-4125-8AC0-620A49BF951F}" type="datetimeFigureOut">
              <a:rPr lang="en-US"/>
              <a:pPr>
                <a:defRPr/>
              </a:pPr>
              <a:t>25/3/2021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noProof="0" smtClean="0"/>
              <a:t>Bấm &amp; sửa kiểu tiêu đề</a:t>
            </a:r>
          </a:p>
          <a:p>
            <a:pPr lvl="1"/>
            <a:r>
              <a:rPr lang="vi-VN" noProof="0" smtClean="0"/>
              <a:t>Mức hai</a:t>
            </a:r>
          </a:p>
          <a:p>
            <a:pPr lvl="2"/>
            <a:r>
              <a:rPr lang="vi-VN" noProof="0" smtClean="0"/>
              <a:t>Mức ba</a:t>
            </a:r>
          </a:p>
          <a:p>
            <a:pPr lvl="3"/>
            <a:r>
              <a:rPr lang="vi-VN" noProof="0" smtClean="0"/>
              <a:t>Mức bốn</a:t>
            </a:r>
          </a:p>
          <a:p>
            <a:pPr lvl="4"/>
            <a:r>
              <a:rPr lang="vi-VN" noProof="0" smtClean="0"/>
              <a:t>Mức năm</a:t>
            </a:r>
            <a:endParaRPr lang="en-US" noProof="0" smtClean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ACC5EAC-D1C4-45CC-8B48-C49DCDE8C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82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DE91F-E036-45A7-9830-B74D53407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5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03847-0E30-4729-A3E0-B7B4F791B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B29B0-3AFB-4332-B3B5-23AF2CF60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22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5931A-74C2-4FC4-9813-E63DAF955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029DC-8120-4A7F-9B2D-8BEF5FA26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3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CE98-A137-405C-B778-2A350402F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3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3DDA7-175C-42FB-822E-E6C00A795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8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99F34-849B-4F64-B129-7A051740C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5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2D7A-F1B6-411E-8A31-4D30F6CC3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9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7FB6B-8431-41C2-92F8-FFD9FD890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4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B1AF5-4A1E-4FE1-8748-C9D757584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5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33B5-1CE8-4DDF-99F1-E5EA098E4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1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82AF5BF-D7B7-4032-9525-24CFB9322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vinhd\Desktop\Th&#7921;c%20t&#7853;p%201\The-Entertainer-Various-Artists.mp3" TargetMode="Externa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2260"/>
          </a:xfrm>
          <a:prstGeom prst="rect">
            <a:avLst/>
          </a:prstGeom>
        </p:spPr>
      </p:pic>
      <p:sp>
        <p:nvSpPr>
          <p:cNvPr id="3074" name="Rectangle 14"/>
          <p:cNvSpPr>
            <a:spLocks noChangeArrowheads="1"/>
          </p:cNvSpPr>
          <p:nvPr/>
        </p:nvSpPr>
        <p:spPr bwMode="auto">
          <a:xfrm>
            <a:off x="1162050" y="164941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47788" y="1649413"/>
            <a:ext cx="721082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TRƯỜNG TIỂU HỌC ÁI MỘ A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3671" y="2764919"/>
            <a:ext cx="437331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Bài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giảng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điện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tử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7346" y="3906119"/>
            <a:ext cx="51459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Giáo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viên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: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Doãn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Thị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Phúc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1614488" y="2968625"/>
            <a:ext cx="2611437" cy="4603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1614488" y="2162175"/>
            <a:ext cx="2611437" cy="4603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90588" y="1165225"/>
            <a:ext cx="6500812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>
                <a:solidFill>
                  <a:srgbClr val="FF0000"/>
                </a:solidFill>
                <a:cs typeface="Arial" charset="0"/>
              </a:rPr>
              <a:t>2/ </a:t>
            </a:r>
            <a:r>
              <a:rPr lang="en-US" sz="3200" b="1" u="sng">
                <a:solidFill>
                  <a:srgbClr val="FF0000"/>
                </a:solidFill>
                <a:cs typeface="Arial" charset="0"/>
              </a:rPr>
              <a:t>Phép chia có số bị chia là 0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52588" y="2162175"/>
            <a:ext cx="21399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cs typeface="Arial" charset="0"/>
              </a:rPr>
              <a:t>0   :    2  =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16325" y="2122488"/>
            <a:ext cx="533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cs typeface="Arial" charset="0"/>
              </a:rPr>
              <a:t>0  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882775" y="2968625"/>
            <a:ext cx="218916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>
                <a:solidFill>
                  <a:srgbClr val="0000FF"/>
                </a:solidFill>
                <a:cs typeface="Arial" charset="0"/>
              </a:rPr>
              <a:t>0   :    5  = </a:t>
            </a:r>
          </a:p>
        </p:txBody>
      </p: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4918075" y="2008188"/>
            <a:ext cx="576263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>
                <a:solidFill>
                  <a:srgbClr val="0000FF"/>
                </a:solidFill>
                <a:cs typeface="Arial" charset="0"/>
              </a:rPr>
              <a:t>vì   </a:t>
            </a: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3538538" y="2928938"/>
            <a:ext cx="533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cs typeface="Arial" charset="0"/>
              </a:rPr>
              <a:t>0  </a:t>
            </a: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458788" y="4038600"/>
            <a:ext cx="85344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>
                <a:solidFill>
                  <a:srgbClr val="0000FF"/>
                </a:solidFill>
                <a:cs typeface="Arial" charset="0"/>
              </a:rPr>
              <a:t>* Số 0 chia cho số nào khác 0 cũng bằng 0</a:t>
            </a: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1447800" y="5146675"/>
            <a:ext cx="262413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>
                <a:solidFill>
                  <a:srgbClr val="FF0000"/>
                </a:solidFill>
                <a:cs typeface="Arial" charset="0"/>
              </a:rPr>
              <a:t>Chú ý :</a:t>
            </a:r>
          </a:p>
        </p:txBody>
      </p:sp>
      <p:sp>
        <p:nvSpPr>
          <p:cNvPr id="20" name="Rectangle 40"/>
          <p:cNvSpPr>
            <a:spLocks noChangeArrowheads="1"/>
          </p:cNvSpPr>
          <p:nvPr/>
        </p:nvSpPr>
        <p:spPr bwMode="auto">
          <a:xfrm>
            <a:off x="2919413" y="5070475"/>
            <a:ext cx="5843587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>
                <a:solidFill>
                  <a:srgbClr val="0000FF"/>
                </a:solidFill>
                <a:cs typeface="Arial" charset="0"/>
              </a:rPr>
              <a:t>Không có phép chia cho 0</a:t>
            </a:r>
          </a:p>
        </p:txBody>
      </p:sp>
      <p:sp>
        <p:nvSpPr>
          <p:cNvPr id="21" name="Rectangle 43"/>
          <p:cNvSpPr>
            <a:spLocks noChangeArrowheads="1"/>
          </p:cNvSpPr>
          <p:nvPr/>
        </p:nvSpPr>
        <p:spPr bwMode="auto">
          <a:xfrm>
            <a:off x="3649663" y="3044825"/>
            <a:ext cx="346075" cy="30797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cs typeface="Arial" charset="0"/>
              </a:rPr>
              <a:t>0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3649663" y="2238375"/>
            <a:ext cx="346075" cy="30797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cs typeface="Arial" charset="0"/>
              </a:rPr>
              <a:t>0</a:t>
            </a:r>
          </a:p>
        </p:txBody>
      </p:sp>
      <p:sp>
        <p:nvSpPr>
          <p:cNvPr id="24" name="Rectangle 48"/>
          <p:cNvSpPr>
            <a:spLocks noChangeArrowheads="1"/>
          </p:cNvSpPr>
          <p:nvPr/>
        </p:nvSpPr>
        <p:spPr bwMode="auto">
          <a:xfrm>
            <a:off x="5570538" y="2084388"/>
            <a:ext cx="4302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cs typeface="Arial" charset="0"/>
              </a:rPr>
              <a:t>0   </a:t>
            </a:r>
          </a:p>
        </p:txBody>
      </p:sp>
      <p:sp>
        <p:nvSpPr>
          <p:cNvPr id="25" name="Rectangle 49"/>
          <p:cNvSpPr>
            <a:spLocks noChangeArrowheads="1"/>
          </p:cNvSpPr>
          <p:nvPr/>
        </p:nvSpPr>
        <p:spPr bwMode="auto">
          <a:xfrm>
            <a:off x="5946775" y="2084388"/>
            <a:ext cx="738188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cs typeface="Arial" charset="0"/>
              </a:rPr>
              <a:t>× 2  </a:t>
            </a:r>
          </a:p>
        </p:txBody>
      </p:sp>
      <p:sp>
        <p:nvSpPr>
          <p:cNvPr id="26" name="Rectangle 51"/>
          <p:cNvSpPr>
            <a:spLocks noChangeArrowheads="1"/>
          </p:cNvSpPr>
          <p:nvPr/>
        </p:nvSpPr>
        <p:spPr bwMode="auto">
          <a:xfrm>
            <a:off x="6791325" y="2090738"/>
            <a:ext cx="852488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cs typeface="Arial" charset="0"/>
              </a:rPr>
              <a:t>=  0  </a:t>
            </a:r>
          </a:p>
        </p:txBody>
      </p:sp>
      <p:sp>
        <p:nvSpPr>
          <p:cNvPr id="27" name="Rectangle 53"/>
          <p:cNvSpPr>
            <a:spLocks noChangeArrowheads="1"/>
          </p:cNvSpPr>
          <p:nvPr/>
        </p:nvSpPr>
        <p:spPr bwMode="auto">
          <a:xfrm>
            <a:off x="4918075" y="2865438"/>
            <a:ext cx="576263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>
                <a:solidFill>
                  <a:srgbClr val="0000FF"/>
                </a:solidFill>
                <a:cs typeface="Arial" charset="0"/>
              </a:rPr>
              <a:t>vì   </a:t>
            </a:r>
          </a:p>
        </p:txBody>
      </p:sp>
      <p:sp>
        <p:nvSpPr>
          <p:cNvPr id="28" name="Rectangle 59"/>
          <p:cNvSpPr>
            <a:spLocks noChangeArrowheads="1"/>
          </p:cNvSpPr>
          <p:nvPr/>
        </p:nvSpPr>
        <p:spPr bwMode="auto">
          <a:xfrm>
            <a:off x="5570538" y="2928938"/>
            <a:ext cx="4302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cs typeface="Arial" charset="0"/>
              </a:rPr>
              <a:t>0   </a:t>
            </a: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5907088" y="2928938"/>
            <a:ext cx="7381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cs typeface="Arial" charset="0"/>
              </a:rPr>
              <a:t>× 5  </a:t>
            </a:r>
          </a:p>
        </p:txBody>
      </p:sp>
      <p:sp>
        <p:nvSpPr>
          <p:cNvPr id="30" name="Rectangle 61"/>
          <p:cNvSpPr>
            <a:spLocks noChangeArrowheads="1"/>
          </p:cNvSpPr>
          <p:nvPr/>
        </p:nvSpPr>
        <p:spPr bwMode="auto">
          <a:xfrm>
            <a:off x="6791325" y="2930525"/>
            <a:ext cx="85248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cs typeface="Arial" charset="0"/>
              </a:rPr>
              <a:t>=  0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10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7168"/>
          <p:cNvGrpSpPr>
            <a:grpSpLocks/>
          </p:cNvGrpSpPr>
          <p:nvPr/>
        </p:nvGrpSpPr>
        <p:grpSpPr bwMode="auto">
          <a:xfrm>
            <a:off x="228600" y="2362200"/>
            <a:ext cx="8991600" cy="2895600"/>
            <a:chOff x="228600" y="2057400"/>
            <a:chExt cx="8991600" cy="2895600"/>
          </a:xfrm>
        </p:grpSpPr>
        <p:sp>
          <p:nvSpPr>
            <p:cNvPr id="7168" name="Rounded Rectangle 7167"/>
            <p:cNvSpPr/>
            <p:nvPr/>
          </p:nvSpPr>
          <p:spPr>
            <a:xfrm>
              <a:off x="228600" y="2057400"/>
              <a:ext cx="8763000" cy="28956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294" name="Group 30"/>
            <p:cNvGrpSpPr>
              <a:grpSpLocks/>
            </p:cNvGrpSpPr>
            <p:nvPr/>
          </p:nvGrpSpPr>
          <p:grpSpPr bwMode="auto">
            <a:xfrm>
              <a:off x="631723" y="2362200"/>
              <a:ext cx="8588477" cy="2267129"/>
              <a:chOff x="631723" y="2362200"/>
              <a:chExt cx="8588477" cy="2267129"/>
            </a:xfrm>
          </p:grpSpPr>
          <p:sp>
            <p:nvSpPr>
              <p:cNvPr id="12295" name="TextBox 31"/>
              <p:cNvSpPr txBox="1">
                <a:spLocks noChangeArrowheads="1"/>
              </p:cNvSpPr>
              <p:nvPr/>
            </p:nvSpPr>
            <p:spPr bwMode="auto">
              <a:xfrm>
                <a:off x="631723" y="2362200"/>
                <a:ext cx="8588477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Font typeface="Arial" charset="0"/>
                  <a:buChar char="•"/>
                </a:pPr>
                <a:r>
                  <a:rPr lang="en-US" sz="3600" b="1">
                    <a:solidFill>
                      <a:srgbClr val="FF0000"/>
                    </a:solidFill>
                    <a:cs typeface="Arial" charset="0"/>
                  </a:rPr>
                  <a:t> Số 0 nhân với số nào cũng bằng 0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3600" b="1">
                    <a:solidFill>
                      <a:srgbClr val="FF0000"/>
                    </a:solidFill>
                    <a:cs typeface="Arial" charset="0"/>
                  </a:rPr>
                  <a:t> Số nào nhân với 0 cũng bằng 0</a:t>
                </a:r>
              </a:p>
            </p:txBody>
          </p:sp>
          <p:sp>
            <p:nvSpPr>
              <p:cNvPr id="12296" name="TextBox 32"/>
              <p:cNvSpPr txBox="1">
                <a:spLocks noChangeArrowheads="1"/>
              </p:cNvSpPr>
              <p:nvPr/>
            </p:nvSpPr>
            <p:spPr bwMode="auto">
              <a:xfrm>
                <a:off x="631723" y="3429000"/>
                <a:ext cx="8055077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Font typeface="Arial" charset="0"/>
                  <a:buChar char="•"/>
                </a:pPr>
                <a:r>
                  <a:rPr lang="en-US" sz="3600" b="1">
                    <a:solidFill>
                      <a:srgbClr val="FF0000"/>
                    </a:solidFill>
                    <a:cs typeface="Arial" charset="0"/>
                  </a:rPr>
                  <a:t> Số 0 chia cho số nào khác 0 cũng bằng 0</a:t>
                </a:r>
              </a:p>
            </p:txBody>
          </p:sp>
        </p:grpSp>
      </p:grp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3625850" y="1425575"/>
            <a:ext cx="228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>
                <a:cs typeface="Arial" charset="0"/>
              </a:rPr>
              <a:t>Kết luận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ết quả hình ảnh cho hình nền pp tr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710285" y="514172"/>
            <a:ext cx="7543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66800" y="2492375"/>
            <a:ext cx="662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>
                <a:cs typeface="Arial" charset="0"/>
              </a:rPr>
              <a:t>Bài 1: Tính nhẩm: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2400" y="3581400"/>
            <a:ext cx="8686800" cy="1600200"/>
            <a:chOff x="152400" y="2895600"/>
            <a:chExt cx="8686800" cy="1600200"/>
          </a:xfrm>
        </p:grpSpPr>
        <p:sp>
          <p:nvSpPr>
            <p:cNvPr id="13327" name="TextBox 3"/>
            <p:cNvSpPr txBox="1">
              <a:spLocks noChangeArrowheads="1"/>
            </p:cNvSpPr>
            <p:nvPr/>
          </p:nvSpPr>
          <p:spPr bwMode="auto">
            <a:xfrm>
              <a:off x="152400" y="2895600"/>
              <a:ext cx="8686800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800" b="1">
                  <a:cs typeface="Arial" charset="0"/>
                </a:rPr>
                <a:t>0</a:t>
              </a:r>
              <a:r>
                <a:rPr lang="en-US" sz="3800">
                  <a:cs typeface="Arial" charset="0"/>
                </a:rPr>
                <a:t> </a:t>
              </a:r>
              <a:r>
                <a:rPr lang="en-US" sz="3800" b="1">
                  <a:cs typeface="Arial" charset="0"/>
                </a:rPr>
                <a:t>× 4 =	    0 × 2 =	 0 × 3 =	    0 × 1 =</a:t>
              </a:r>
              <a:endParaRPr lang="en-US" sz="3800">
                <a:cs typeface="Arial" charset="0"/>
              </a:endParaRPr>
            </a:p>
          </p:txBody>
        </p:sp>
        <p:sp>
          <p:nvSpPr>
            <p:cNvPr id="13328" name="TextBox 5"/>
            <p:cNvSpPr txBox="1">
              <a:spLocks noChangeArrowheads="1"/>
            </p:cNvSpPr>
            <p:nvPr/>
          </p:nvSpPr>
          <p:spPr bwMode="auto">
            <a:xfrm>
              <a:off x="152400" y="3818692"/>
              <a:ext cx="8686800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800" b="1">
                  <a:cs typeface="Arial" charset="0"/>
                </a:rPr>
                <a:t>4 × 0</a:t>
              </a:r>
              <a:r>
                <a:rPr lang="en-US" sz="3800">
                  <a:cs typeface="Arial" charset="0"/>
                </a:rPr>
                <a:t> </a:t>
              </a:r>
              <a:r>
                <a:rPr lang="en-US" sz="3800" b="1">
                  <a:cs typeface="Arial" charset="0"/>
                </a:rPr>
                <a:t>=	    2 × 0 =	 3 × 0 =	    1 × 0 =</a:t>
              </a:r>
              <a:endParaRPr lang="en-US" sz="3800">
                <a:cs typeface="Arial" charset="0"/>
              </a:endParaRPr>
            </a:p>
          </p:txBody>
        </p:sp>
      </p:grp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381000" y="381000"/>
            <a:ext cx="6858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612188" y="3533775"/>
            <a:ext cx="4540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667750" y="4487863"/>
            <a:ext cx="45561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376988" y="4487863"/>
            <a:ext cx="45561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76988" y="3533775"/>
            <a:ext cx="4556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154488" y="4495800"/>
            <a:ext cx="4540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116388" y="3552825"/>
            <a:ext cx="4556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752600" y="4495800"/>
            <a:ext cx="4556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752600" y="3581400"/>
            <a:ext cx="4556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800" b="1">
                <a:solidFill>
                  <a:srgbClr val="FF000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ết quả hình ảnh cho hình nền pp 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838200" y="1295400"/>
            <a:ext cx="662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>
                <a:cs typeface="Arial" charset="0"/>
              </a:rPr>
              <a:t>Bài 2: Tính nhẩm: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3090863"/>
            <a:ext cx="8686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800" b="1">
                <a:cs typeface="Arial" charset="0"/>
              </a:rPr>
              <a:t>0</a:t>
            </a:r>
            <a:r>
              <a:rPr lang="en-US" sz="3800">
                <a:cs typeface="Arial" charset="0"/>
              </a:rPr>
              <a:t> </a:t>
            </a:r>
            <a:r>
              <a:rPr lang="en-US" sz="3800" b="1">
                <a:cs typeface="Arial" charset="0"/>
              </a:rPr>
              <a:t>: 4 =	    0 : 2 =	 0 : 3 =	    0 : 1 =</a:t>
            </a:r>
            <a:endParaRPr lang="en-US" sz="3800"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12188" y="3090863"/>
            <a:ext cx="4540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15088" y="3055938"/>
            <a:ext cx="45561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17975" y="3055938"/>
            <a:ext cx="45561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30375" y="3087688"/>
            <a:ext cx="4556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800" b="1">
                <a:solidFill>
                  <a:srgbClr val="FF000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17" descr="image001"/>
          <p:cNvSpPr>
            <a:spLocks noChangeArrowheads="1" noChangeShapeType="1" noTextEdit="1"/>
          </p:cNvSpPr>
          <p:nvPr/>
        </p:nvSpPr>
        <p:spPr bwMode="auto">
          <a:xfrm>
            <a:off x="-373063" y="125413"/>
            <a:ext cx="9532938" cy="16605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it-IT" sz="4000" b="1" kern="10">
                <a:ln w="0">
                  <a:solidFill>
                    <a:srgbClr val="4597A0"/>
                  </a:solidFill>
                  <a:round/>
                  <a:headEnd/>
                  <a:tailEnd/>
                </a:ln>
                <a:solidFill>
                  <a:srgbClr val="84BCC2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it-IT" sz="4000" b="1" kern="10">
                <a:ln w="0">
                  <a:solidFill>
                    <a:srgbClr val="4597A0"/>
                  </a:solidFill>
                  <a:round/>
                  <a:headEnd/>
                  <a:tailEnd/>
                </a:ln>
                <a:solidFill>
                  <a:srgbClr val="84BCC2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/>
                <a:cs typeface="Times New Roman"/>
              </a:rPr>
              <a:t> Giải cứu 12 con giáp</a:t>
            </a:r>
            <a:endParaRPr lang="en-US" sz="4000" b="1" kern="10">
              <a:ln w="0">
                <a:solidFill>
                  <a:srgbClr val="4597A0"/>
                </a:solidFill>
                <a:round/>
                <a:headEnd/>
                <a:tailEnd/>
              </a:ln>
              <a:solidFill>
                <a:srgbClr val="84BCC2"/>
              </a:solidFill>
              <a:effectLst>
                <a:outerShdw blurRad="38100" dist="25400" dir="5400000" algn="ctr" rotWithShape="0">
                  <a:srgbClr val="6E747A">
                    <a:alpha val="42998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08188"/>
            <a:ext cx="8358187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he-Entertainer-Various-Artist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39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15950" y="2979738"/>
            <a:ext cx="113680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* Số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 0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nhân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với số nào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cũng bằng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0.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001713" y="3582988"/>
            <a:ext cx="89677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Số nào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nhân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 với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cũng bằng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0.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615950" y="4159250"/>
            <a:ext cx="105441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* Số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chia cho số nào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khác 0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cũng bằng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0.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615950" y="5041900"/>
            <a:ext cx="25527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 b="1" i="1">
                <a:solidFill>
                  <a:srgbClr val="0000FF"/>
                </a:solidFill>
                <a:latin typeface="Times New Roman" pitchFamily="18" charset="0"/>
              </a:rPr>
              <a:t>Chú ý :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2138363" y="4965700"/>
            <a:ext cx="5588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Không có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phép chia cho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0.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-1803400" y="1974850"/>
            <a:ext cx="53800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vi-VN" sz="2800" b="1" i="1" u="sng">
                <a:solidFill>
                  <a:srgbClr val="0000FF"/>
                </a:solidFill>
                <a:latin typeface="Times New Roman" pitchFamily="18" charset="0"/>
              </a:rPr>
              <a:t>Củng cố:</a:t>
            </a:r>
            <a:endParaRPr lang="en-US" sz="2800" b="1" u="sng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3" grpId="0"/>
      <p:bldP spid="39945" grpId="0"/>
      <p:bldP spid="39946" grpId="0"/>
      <p:bldP spid="399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-39688" y="0"/>
            <a:ext cx="9144001" cy="932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latin typeface="HP001 5 hàng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latin typeface="HP001 5 hàng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latin typeface="HP001 5 hàng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latin typeface="HP001 5 hàng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latin typeface="HP001 5 hàng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latin typeface="HP001 5 hàng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latin typeface="HP001 5 hàng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latin typeface="HP001 5 hàng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latin typeface="HP001 5 hàng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latin typeface="HP001 5 hàng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latin typeface="HP001 5 hàng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latin typeface="HP001 5 hàng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latin typeface="HP001 5 hàng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latin typeface="HP001 5 hàng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latin typeface="HP001 5 hàng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latin typeface="HP001 5 hàng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latin typeface="HP001 5 hàng" pitchFamily="34" charset="0"/>
            </a:endParaRPr>
          </a:p>
        </p:txBody>
      </p:sp>
      <p:sp>
        <p:nvSpPr>
          <p:cNvPr id="17411" name="AutoShape 6"/>
          <p:cNvSpPr>
            <a:spLocks noChangeArrowheads="1"/>
          </p:cNvSpPr>
          <p:nvPr/>
        </p:nvSpPr>
        <p:spPr bwMode="auto">
          <a:xfrm>
            <a:off x="623888" y="404813"/>
            <a:ext cx="7489825" cy="5915025"/>
          </a:xfrm>
          <a:prstGeom prst="horizontalScroll">
            <a:avLst>
              <a:gd name="adj" fmla="val 12500"/>
            </a:avLst>
          </a:prstGeom>
          <a:solidFill>
            <a:srgbClr val="A2F4C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HP001 5 hàng" pitchFamily="34" charset="0"/>
            </a:endParaRP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1330325" y="1860550"/>
            <a:ext cx="7467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HP001 5 hàng" pitchFamily="34" charset="0"/>
                <a:cs typeface="Arial" charset="0"/>
              </a:rPr>
              <a:t>- Hướng dẫn học tập ở nhà : 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1692275" y="2928938"/>
            <a:ext cx="6096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HP001 5 hàng" pitchFamily="34" charset="0"/>
                <a:cs typeface="Arial" charset="0"/>
              </a:rPr>
              <a:t>+ Học thuộc các câu kết luận.</a:t>
            </a: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1692275" y="3968750"/>
            <a:ext cx="6096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HP001 5 hàng" pitchFamily="34" charset="0"/>
                <a:cs typeface="Arial" charset="0"/>
              </a:rPr>
              <a:t>+ Ôn các bảng nhân , bảng chia.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948" y="1892800"/>
            <a:ext cx="8488103" cy="2765160"/>
          </a:xfrm>
          <a:prstGeom prst="rect">
            <a:avLst/>
          </a:prstGeom>
          <a:noFill/>
        </p:spPr>
        <p:txBody>
          <a:bodyPr spcFirstLastPara="1">
            <a:prstTxWarp prst="textButt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6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</a:rPr>
              <a:t>CẢM ƠN CÔ VÀ CÁC BẠN </a:t>
            </a:r>
          </a:p>
          <a:p>
            <a:pPr algn="ctr">
              <a:defRPr/>
            </a:pPr>
            <a:r>
              <a:rPr lang="en-US" sz="96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</a:rPr>
              <a:t>ĐÃ ĐẾN DỰ TIẾT DẠY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03625"/>
            <a:ext cx="57912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ChangeArrowheads="1"/>
          </p:cNvSpPr>
          <p:nvPr/>
        </p:nvSpPr>
        <p:spPr bwMode="auto">
          <a:xfrm>
            <a:off x="1162050" y="164941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9045" y="3697835"/>
            <a:ext cx="365741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Trò</a:t>
            </a:r>
            <a:r>
              <a:rPr lang="en-US" sz="8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8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chơi</a:t>
            </a:r>
            <a:endParaRPr lang="en-US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1422" y="5195630"/>
            <a:ext cx="7423058" cy="923330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0000F2"/>
                </a:solidFill>
                <a:latin typeface="Arial" panose="020B0604020202020204" pitchFamily="34" charset="0"/>
              </a:rPr>
              <a:t>“</a:t>
            </a:r>
            <a:r>
              <a:rPr lang="en-US" sz="5400" dirty="0" err="1">
                <a:solidFill>
                  <a:srgbClr val="0000F2"/>
                </a:solidFill>
                <a:latin typeface="Arial" panose="020B0604020202020204" pitchFamily="34" charset="0"/>
              </a:rPr>
              <a:t>Thỏ</a:t>
            </a:r>
            <a:r>
              <a:rPr lang="en-US" sz="5400" dirty="0">
                <a:solidFill>
                  <a:srgbClr val="0000F2"/>
                </a:solidFill>
                <a:latin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F2"/>
                </a:solidFill>
                <a:latin typeface="Arial" panose="020B0604020202020204" pitchFamily="34" charset="0"/>
              </a:rPr>
              <a:t>tìm</a:t>
            </a:r>
            <a:r>
              <a:rPr lang="en-US" sz="5400" dirty="0">
                <a:solidFill>
                  <a:srgbClr val="0000F2"/>
                </a:solidFill>
                <a:latin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F2"/>
                </a:solidFill>
                <a:latin typeface="Arial" panose="020B0604020202020204" pitchFamily="34" charset="0"/>
              </a:rPr>
              <a:t>đường</a:t>
            </a:r>
            <a:r>
              <a:rPr lang="en-US" sz="5400" dirty="0">
                <a:solidFill>
                  <a:srgbClr val="0000F2"/>
                </a:solidFill>
                <a:latin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F2"/>
                </a:solidFill>
                <a:latin typeface="Arial" panose="020B0604020202020204" pitchFamily="34" charset="0"/>
              </a:rPr>
              <a:t>về</a:t>
            </a:r>
            <a:r>
              <a:rPr lang="en-US" sz="5400" dirty="0">
                <a:solidFill>
                  <a:srgbClr val="0000F2"/>
                </a:solidFill>
                <a:latin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F2"/>
                </a:solidFill>
                <a:latin typeface="Arial" panose="020B0604020202020204" pitchFamily="34" charset="0"/>
              </a:rPr>
              <a:t>nhà</a:t>
            </a:r>
            <a:r>
              <a:rPr lang="en-US" sz="5400" dirty="0">
                <a:solidFill>
                  <a:srgbClr val="0000F2"/>
                </a:solidFill>
                <a:latin typeface="Arial" panose="020B0604020202020204" pitchFamily="34" charset="0"/>
              </a:rPr>
              <a:t>”</a:t>
            </a:r>
          </a:p>
        </p:txBody>
      </p:sp>
      <p:pic>
        <p:nvPicPr>
          <p:cNvPr id="3077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024063"/>
            <a:ext cx="132873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816350"/>
            <a:ext cx="1276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005013"/>
            <a:ext cx="1411287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2020888"/>
            <a:ext cx="12763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56154" y="269270"/>
            <a:ext cx="2233305" cy="70788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Củng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cố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24400"/>
            <a:ext cx="106997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24"/>
          <p:cNvSpPr/>
          <p:nvPr/>
        </p:nvSpPr>
        <p:spPr>
          <a:xfrm>
            <a:off x="4083050" y="6019800"/>
            <a:ext cx="1538288" cy="228600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4038600" y="6019800"/>
            <a:ext cx="88900" cy="2428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038600" y="6019800"/>
            <a:ext cx="304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716338" y="4740275"/>
            <a:ext cx="349250" cy="936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13200" y="4768850"/>
            <a:ext cx="36513" cy="2333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913063" y="3490913"/>
            <a:ext cx="14287" cy="242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2895600" y="3498850"/>
            <a:ext cx="304800" cy="904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716338" y="2354263"/>
            <a:ext cx="322262" cy="79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898900" y="2354263"/>
            <a:ext cx="80963" cy="2270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4537075"/>
            <a:ext cx="108743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Freeform 41"/>
          <p:cNvSpPr/>
          <p:nvPr/>
        </p:nvSpPr>
        <p:spPr>
          <a:xfrm>
            <a:off x="3592513" y="4740275"/>
            <a:ext cx="438150" cy="523875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913063" y="3552825"/>
            <a:ext cx="1031875" cy="536575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2925763" y="2443163"/>
            <a:ext cx="914400" cy="482600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440238" y="2427288"/>
            <a:ext cx="4535487" cy="25701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4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4000" b="1" dirty="0">
              <a:solidFill>
                <a:srgbClr val="0000F2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5029200"/>
            <a:ext cx="1214437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264150" y="2843213"/>
            <a:ext cx="7620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400" b="1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080125" y="2843213"/>
            <a:ext cx="7620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400" b="1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777038" y="2862263"/>
            <a:ext cx="7620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400" b="1">
                <a:solidFill>
                  <a:srgbClr val="0000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560888" y="2827338"/>
            <a:ext cx="762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400" b="1">
                <a:solidFill>
                  <a:srgbClr val="0000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7591425" y="2782888"/>
            <a:ext cx="693738" cy="6572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677150" y="2649538"/>
            <a:ext cx="723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6037263" y="3738563"/>
            <a:ext cx="914400" cy="6143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5314950" y="3692525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400" b="1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4640263" y="3789363"/>
            <a:ext cx="7620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400" b="1">
                <a:solidFill>
                  <a:srgbClr val="0000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6896100" y="373380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400" b="1">
                <a:solidFill>
                  <a:srgbClr val="0000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7620000" y="3692525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400" b="1">
                <a:solidFill>
                  <a:srgbClr val="0000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46" name="Rectangle 17"/>
          <p:cNvSpPr>
            <a:spLocks noChangeArrowheads="1"/>
          </p:cNvSpPr>
          <p:nvPr/>
        </p:nvSpPr>
        <p:spPr bwMode="auto">
          <a:xfrm>
            <a:off x="6134100" y="3738563"/>
            <a:ext cx="7620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400" b="1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C -0.01736 -0.00277 -0.03403 -0.0074 -0.05156 -0.00949 C -0.06389 -0.00879 -0.07639 -0.00879 -0.08872 -0.00764 C -0.09549 -0.00694 -0.10868 -0.00393 -0.10868 -0.00393 C -0.14063 0.01019 -0.16806 0.00649 -0.20434 0.00764 C -0.23004 0.00949 -0.25573 0.01088 -0.28142 0.0132 C -0.28941 0.01621 -0.29757 0.01736 -0.30573 0.01899 C -0.31285 0.02199 -0.31997 0.02315 -0.32726 0.02477 C -0.33455 0.02801 -0.3408 0.02917 -0.34861 0.03033 C -0.38802 0.02871 -0.38403 0.04144 -0.39861 0.02084 C -0.40347 0.00209 -0.40399 -0.01944 -0.39288 -0.03426 C -0.38872 -0.03981 -0.38629 -0.04398 -0.38004 -0.04398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0" grpId="0"/>
      <p:bldP spid="21" grpId="0"/>
      <p:bldP spid="22" grpId="0"/>
      <p:bldP spid="23" grpId="0"/>
      <p:bldP spid="28" grpId="0" animBg="1"/>
      <p:bldP spid="31" grpId="0"/>
      <p:bldP spid="38" grpId="0" animBg="1"/>
      <p:bldP spid="40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3898900" y="5943600"/>
            <a:ext cx="1722438" cy="304800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3810000" y="5853113"/>
            <a:ext cx="88900" cy="242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3810000" y="5853113"/>
            <a:ext cx="304800" cy="904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716338" y="4740275"/>
            <a:ext cx="349250" cy="936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013200" y="4768850"/>
            <a:ext cx="36513" cy="2333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13063" y="3490913"/>
            <a:ext cx="14287" cy="242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895600" y="3498850"/>
            <a:ext cx="304800" cy="904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16338" y="2354263"/>
            <a:ext cx="322262" cy="79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898900" y="2354263"/>
            <a:ext cx="80963" cy="2270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4537075"/>
            <a:ext cx="108743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14"/>
          <p:cNvSpPr/>
          <p:nvPr/>
        </p:nvSpPr>
        <p:spPr>
          <a:xfrm>
            <a:off x="3592513" y="4740275"/>
            <a:ext cx="438150" cy="523875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913063" y="3552825"/>
            <a:ext cx="1031875" cy="536575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925763" y="2443163"/>
            <a:ext cx="914400" cy="482600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36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5308600"/>
            <a:ext cx="7620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3605213"/>
            <a:ext cx="10890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3146425"/>
            <a:ext cx="106997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-26988" y="2278063"/>
            <a:ext cx="4154488" cy="14525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82880" algn="ctr">
              <a:defRPr/>
            </a:pPr>
            <a:endParaRPr lang="en-US" sz="4000" dirty="0">
              <a:solidFill>
                <a:schemeClr val="tx1"/>
              </a:solidFill>
            </a:endParaRPr>
          </a:p>
          <a:p>
            <a:pPr marL="182880">
              <a:defRPr/>
            </a:pPr>
            <a:r>
              <a:rPr lang="en-US" sz="4000" b="1" dirty="0">
                <a:solidFill>
                  <a:srgbClr val="0000FF"/>
                </a:solidFill>
              </a:rPr>
              <a:t>   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5 : 1 =  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>
              <a:defRPr/>
            </a:pPr>
            <a:r>
              <a:rPr lang="en-US" sz="4000" dirty="0">
                <a:solidFill>
                  <a:schemeClr val="tx1"/>
                </a:solidFill>
              </a:rPr>
              <a:t>      </a:t>
            </a:r>
            <a:endParaRPr lang="en-US" sz="4000" b="1" dirty="0">
              <a:solidFill>
                <a:srgbClr val="0000F2"/>
              </a:solidFill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30163" y="2619375"/>
            <a:ext cx="7905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3032125" y="2566988"/>
            <a:ext cx="10350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400" b="1">
                <a:solidFill>
                  <a:srgbClr val="FF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3181350" y="2646363"/>
            <a:ext cx="823913" cy="7286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C 0.00504 -0.00648 0.00729 -0.0169 0.01285 -0.02477 C 0.01511 -0.03449 0.02049 -0.03773 0.0257 -0.04375 C 0.03577 -0.05555 0.02882 -0.05162 0.03715 -0.05509 C 0.04271 -0.0625 0.05139 -0.06366 0.05868 -0.06667 C 0.08715 -0.0919 0.17552 -0.08171 0.18438 -0.08194 C 0.21059 -0.08542 0.21771 -0.08796 0.25 -0.08958 C 0.25295 -0.09074 0.25573 -0.09213 0.25868 -0.09329 C 0.26007 -0.09398 0.26285 -0.09514 0.26285 -0.09514 C 0.27465 -0.10579 0.26024 -0.09352 0.27153 -0.10093 C 0.2757 -0.1037 0.27899 -0.1088 0.28281 -0.11227 C 0.28993 -0.13889 0.29011 -0.1412 0.29011 -0.17338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  <p:bldP spid="32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3898900" y="5943600"/>
            <a:ext cx="1722438" cy="304800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3810000" y="5853113"/>
            <a:ext cx="88900" cy="242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3810000" y="5853113"/>
            <a:ext cx="304800" cy="904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716338" y="4740275"/>
            <a:ext cx="349250" cy="936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013200" y="4768850"/>
            <a:ext cx="36513" cy="2333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913063" y="3490913"/>
            <a:ext cx="14287" cy="242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895600" y="3498850"/>
            <a:ext cx="304800" cy="904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16338" y="2354263"/>
            <a:ext cx="322262" cy="79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898900" y="2354263"/>
            <a:ext cx="80963" cy="2270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592513" y="4740275"/>
            <a:ext cx="438150" cy="523875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913063" y="3552825"/>
            <a:ext cx="1031875" cy="536575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925763" y="2443163"/>
            <a:ext cx="914400" cy="482600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59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5335588"/>
            <a:ext cx="655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89400"/>
            <a:ext cx="6064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216275"/>
            <a:ext cx="106838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468563"/>
            <a:ext cx="82391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19288"/>
            <a:ext cx="108743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3267075" y="1201738"/>
            <a:ext cx="4760913" cy="2014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82880" algn="ctr">
              <a:defRPr/>
            </a:pP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algn="ctr">
              <a:defRPr/>
            </a:pP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algn="ctr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algn="ctr">
              <a:defRPr/>
            </a:pP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>
              <a:defRPr/>
            </a:pPr>
            <a:r>
              <a:rPr lang="en-US" sz="4000" dirty="0">
                <a:solidFill>
                  <a:schemeClr val="tx1"/>
                </a:solidFill>
              </a:rPr>
              <a:t>      </a:t>
            </a:r>
            <a:endParaRPr lang="en-US" sz="4000" dirty="0">
              <a:solidFill>
                <a:srgbClr val="0000F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C -0.00173 -0.01597 -0.00104 -0.01597 -0.0085 -0.02662 C -0.01059 -0.03426 -0.01284 -0.03727 -0.01857 -0.04005 C -0.01909 -0.0419 -0.01892 -0.04421 -0.01996 -0.0456 C -0.021 -0.04699 -0.02309 -0.0463 -0.0243 -0.04745 C -0.0335 -0.05486 -0.0184 -0.04861 -0.03281 -0.05324 C -0.03975 -0.0625 -0.06007 -0.0706 -0.06996 -0.07431 C -0.0901 -0.09167 -0.11805 -0.09444 -0.14149 -0.09514 C -0.16961 -0.09606 -0.19757 -0.0963 -0.22569 -0.09699 C -0.2309 -0.09838 -0.23628 -0.09954 -0.24149 -0.10093 C -0.24444 -0.10162 -0.25 -0.10463 -0.25 -0.10463 C -0.25677 -0.11088 -0.25173 -0.10718 -0.26007 -0.11042 C -0.26284 -0.11157 -0.26857 -0.11412 -0.26857 -0.11412 C -0.2743 -0.11921 -0.28055 -0.12083 -0.28715 -0.12384 C -0.28871 -0.12454 -0.28993 -0.12662 -0.29149 -0.12755 C -0.29288 -0.12847 -0.29427 -0.1287 -0.29566 -0.1294 C -0.30451 -0.1412 -0.30729 -0.14074 -0.31145 -0.1581 C -0.31145 -0.15856 -0.30989 -0.17153 -0.3085 -0.17338 C -0.30382 -0.17963 -0.30434 -0.17199 -0.30434 -0.1770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3898900" y="5943600"/>
            <a:ext cx="1722438" cy="304800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3810000" y="5853113"/>
            <a:ext cx="88900" cy="242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3810000" y="5853113"/>
            <a:ext cx="304800" cy="904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716338" y="4740275"/>
            <a:ext cx="349250" cy="936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013200" y="4768850"/>
            <a:ext cx="36513" cy="2333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913063" y="3490913"/>
            <a:ext cx="14287" cy="242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895600" y="3498850"/>
            <a:ext cx="304800" cy="904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16338" y="2354263"/>
            <a:ext cx="322262" cy="79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898900" y="2354263"/>
            <a:ext cx="80963" cy="2270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3592513" y="4740275"/>
            <a:ext cx="438150" cy="523875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913063" y="3552825"/>
            <a:ext cx="1031875" cy="536575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925763" y="2443163"/>
            <a:ext cx="914400" cy="482600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8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5335588"/>
            <a:ext cx="655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4073525"/>
            <a:ext cx="622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86075"/>
            <a:ext cx="5318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057400"/>
            <a:ext cx="1027112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0834 0.00139 0.01493 0.00231 0.02275 0.00579 C 0.03889 0.00463 0.04688 0.00625 0.0599 -3.33333E-6 C 0.06181 -0.00741 0.06372 -0.00903 0.06858 -0.0132 C 0.07084 -0.02245 0.0717 -0.0331 0.07709 -0.03982 C 0.08073 -0.05532 0.0757 -0.03704 0.08143 -0.04954 C 0.08212 -0.05116 0.08195 -0.05347 0.08281 -0.05509 C 0.08472 -0.05833 0.08768 -0.05995 0.08993 -0.06273 C 0.09219 -0.07222 0.1 -0.08264 0.10712 -0.08565 C 0.11042 -0.09259 0.11285 -0.09445 0.11858 -0.09699 C 0.12396 -0.10463 0.13177 -0.10394 0.13854 -0.10857 C 0.14983 -0.1162 0.16163 -0.12315 0.17413 -0.1257 C 0.17813 -0.12732 0.18403 -0.13125 0.18854 -0.13125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0"/>
            <a:ext cx="48577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361950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649288"/>
            <a:ext cx="38100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533400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-350838"/>
            <a:ext cx="1905000" cy="209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685800"/>
            <a:ext cx="38100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8" descr="sunflowers_wave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681663"/>
            <a:ext cx="13716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8" descr="sunflowers_wave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5529263"/>
            <a:ext cx="13716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8" descr="sunflowers_wave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5943600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8" descr="sunflowers_wave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5834063"/>
            <a:ext cx="13716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8" descr="sunflowers_wave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832475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8" descr="sunflowers_wave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97538"/>
            <a:ext cx="13716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8" descr="sunflowers_wave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5540375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8" descr="sunflowers_wave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54688"/>
            <a:ext cx="13716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8" descr="sunflowers_wave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697538"/>
            <a:ext cx="13716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152400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33400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721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245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4962525"/>
            <a:ext cx="1895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229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340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5022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1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2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5721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7" name="WordArt 15"/>
          <p:cNvSpPr>
            <a:spLocks noChangeArrowheads="1" noChangeShapeType="1" noTextEdit="1"/>
          </p:cNvSpPr>
          <p:nvPr/>
        </p:nvSpPr>
        <p:spPr bwMode="auto">
          <a:xfrm>
            <a:off x="354013" y="2038350"/>
            <a:ext cx="8569325" cy="187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P001 4 hàng"/>
              </a:rPr>
              <a:t>Số 0 trong phép nhân </a:t>
            </a:r>
          </a:p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P001 4 hàng"/>
              </a:rPr>
              <a:t>và phép chia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6477000" y="3665538"/>
            <a:ext cx="1736725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6477000" y="2513013"/>
            <a:ext cx="1762125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6492875" y="3052763"/>
            <a:ext cx="1736725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6530975" y="1909763"/>
            <a:ext cx="1698625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688975" y="1143000"/>
            <a:ext cx="4881563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1/ </a:t>
            </a: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Phép nhân có thừa số 0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857250" y="1909763"/>
            <a:ext cx="14097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0  ×  2 = 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195513" y="1920875"/>
            <a:ext cx="533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0  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514600" y="1955800"/>
            <a:ext cx="60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+  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343275" y="1909763"/>
            <a:ext cx="7620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=  0  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5438775" y="1873250"/>
            <a:ext cx="2551113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Vậy     0  ×  2  = 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7643813" y="1860550"/>
            <a:ext cx="762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0  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5454650" y="2436813"/>
            <a:ext cx="26130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Ta có  2  ×  0  = </a:t>
            </a: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2805113" y="1920875"/>
            <a:ext cx="60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0  </a:t>
            </a: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7721600" y="2436813"/>
            <a:ext cx="538163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0  </a:t>
            </a: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857250" y="3175000"/>
            <a:ext cx="144938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0  ×  3 = </a:t>
            </a: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2157413" y="3175000"/>
            <a:ext cx="60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0  </a:t>
            </a: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2540000" y="3175000"/>
            <a:ext cx="457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+  </a:t>
            </a: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2819400" y="3175000"/>
            <a:ext cx="60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0  </a:t>
            </a:r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3276600" y="3175000"/>
            <a:ext cx="60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+  </a:t>
            </a: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3611563" y="3175000"/>
            <a:ext cx="60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0  </a:t>
            </a: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4111625" y="3175000"/>
            <a:ext cx="762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=  0  </a:t>
            </a:r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5370513" y="3022600"/>
            <a:ext cx="2630487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Vậy    0  ×  3  = </a:t>
            </a:r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7683500" y="3051175"/>
            <a:ext cx="60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0  </a:t>
            </a: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5440363" y="3586163"/>
            <a:ext cx="2665412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Ta có  3  ×  0  = </a:t>
            </a:r>
          </a:p>
        </p:txBody>
      </p:sp>
      <p:sp>
        <p:nvSpPr>
          <p:cNvPr id="28" name="Rectangle 37"/>
          <p:cNvSpPr>
            <a:spLocks noChangeArrowheads="1"/>
          </p:cNvSpPr>
          <p:nvPr/>
        </p:nvSpPr>
        <p:spPr bwMode="auto">
          <a:xfrm>
            <a:off x="7721600" y="3549650"/>
            <a:ext cx="531813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0  </a:t>
            </a:r>
          </a:p>
        </p:txBody>
      </p:sp>
      <p:sp>
        <p:nvSpPr>
          <p:cNvPr id="29" name="Rectangle 38"/>
          <p:cNvSpPr>
            <a:spLocks noChangeArrowheads="1"/>
          </p:cNvSpPr>
          <p:nvPr/>
        </p:nvSpPr>
        <p:spPr bwMode="auto">
          <a:xfrm>
            <a:off x="1000125" y="4811713"/>
            <a:ext cx="72199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* Số 0 nhân với số nào cũng bằng 0</a:t>
            </a:r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auto">
          <a:xfrm>
            <a:off x="1000125" y="5257800"/>
            <a:ext cx="6731000" cy="576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* Số nào nhân với 0 cũng bằng 0</a:t>
            </a:r>
          </a:p>
        </p:txBody>
      </p:sp>
      <p:sp>
        <p:nvSpPr>
          <p:cNvPr id="31" name="Rectangle 45"/>
          <p:cNvSpPr>
            <a:spLocks noChangeArrowheads="1"/>
          </p:cNvSpPr>
          <p:nvPr/>
        </p:nvSpPr>
        <p:spPr bwMode="auto">
          <a:xfrm>
            <a:off x="7835900" y="3205163"/>
            <a:ext cx="346075" cy="306387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7797800" y="2014538"/>
            <a:ext cx="384175" cy="306387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7797800" y="2552700"/>
            <a:ext cx="384175" cy="306388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4" name="Rectangle 50"/>
          <p:cNvSpPr>
            <a:spLocks noChangeArrowheads="1"/>
          </p:cNvSpPr>
          <p:nvPr/>
        </p:nvSpPr>
        <p:spPr bwMode="auto">
          <a:xfrm>
            <a:off x="7759700" y="3703638"/>
            <a:ext cx="384175" cy="306387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5" name="Rectangle 57"/>
          <p:cNvSpPr>
            <a:spLocks noChangeArrowheads="1"/>
          </p:cNvSpPr>
          <p:nvPr/>
        </p:nvSpPr>
        <p:spPr bwMode="auto">
          <a:xfrm>
            <a:off x="6569075" y="2014538"/>
            <a:ext cx="284163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6" name="Rectangle 58"/>
          <p:cNvSpPr>
            <a:spLocks noChangeArrowheads="1"/>
          </p:cNvSpPr>
          <p:nvPr/>
        </p:nvSpPr>
        <p:spPr bwMode="auto">
          <a:xfrm>
            <a:off x="7183438" y="2589213"/>
            <a:ext cx="284162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7" name="Rectangle 59"/>
          <p:cNvSpPr>
            <a:spLocks noChangeArrowheads="1"/>
          </p:cNvSpPr>
          <p:nvPr/>
        </p:nvSpPr>
        <p:spPr bwMode="auto">
          <a:xfrm>
            <a:off x="6511925" y="3159125"/>
            <a:ext cx="284163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8" name="Rectangle 60"/>
          <p:cNvSpPr>
            <a:spLocks noChangeArrowheads="1"/>
          </p:cNvSpPr>
          <p:nvPr/>
        </p:nvSpPr>
        <p:spPr bwMode="auto">
          <a:xfrm>
            <a:off x="7221538" y="3754438"/>
            <a:ext cx="284162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9" name="Rectangle 61"/>
          <p:cNvSpPr>
            <a:spLocks noChangeArrowheads="1"/>
          </p:cNvSpPr>
          <p:nvPr/>
        </p:nvSpPr>
        <p:spPr bwMode="auto">
          <a:xfrm>
            <a:off x="7848600" y="3733800"/>
            <a:ext cx="284163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0" name="Rectangle 62"/>
          <p:cNvSpPr>
            <a:spLocks noChangeArrowheads="1"/>
          </p:cNvSpPr>
          <p:nvPr/>
        </p:nvSpPr>
        <p:spPr bwMode="auto">
          <a:xfrm>
            <a:off x="7869238" y="3200400"/>
            <a:ext cx="284162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1" name="Rectangle 63"/>
          <p:cNvSpPr>
            <a:spLocks noChangeArrowheads="1"/>
          </p:cNvSpPr>
          <p:nvPr/>
        </p:nvSpPr>
        <p:spPr bwMode="auto">
          <a:xfrm>
            <a:off x="7835900" y="2590800"/>
            <a:ext cx="284163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2" name="Rectangle 64"/>
          <p:cNvSpPr>
            <a:spLocks noChangeArrowheads="1"/>
          </p:cNvSpPr>
          <p:nvPr/>
        </p:nvSpPr>
        <p:spPr bwMode="auto">
          <a:xfrm>
            <a:off x="7835900" y="2014538"/>
            <a:ext cx="284163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282" name="Rectangle 1"/>
          <p:cNvSpPr>
            <a:spLocks noChangeArrowheads="1"/>
          </p:cNvSpPr>
          <p:nvPr/>
        </p:nvSpPr>
        <p:spPr bwMode="auto">
          <a:xfrm>
            <a:off x="4025326" y="279400"/>
            <a:ext cx="1563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endParaRPr lang="en-CA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4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4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828051"/>
  <p:tag name="VIOLETTITLE" val="Số 0 trong phép nhân và phép chia"/>
  <p:tag name="VIOLETLESSON" val="83"/>
  <p:tag name="VIOLETCATID" val="2195"/>
  <p:tag name="VIOLETSUBJECT" val="Toán học 2"/>
  <p:tag name="VIOLETAUTHORID" val="12908203"/>
  <p:tag name="VIOLETAUTHORNAME" val="ĐỗThị Hằng"/>
  <p:tag name="VIOLETAUTHORAVATAR" val="no_avatarf.jpg"/>
  <p:tag name="VIOLETAUTHORADDRESS" val="Trường Tiểu học Cẩm Yên - Hà Nội"/>
  <p:tag name="VIOLETDATE" val="2020-05-16 22:25:38"/>
  <p:tag name="VIOLETHIT" val="66"/>
  <p:tag name="VIOLETLIKE" val="0"/>
  <p:tag name="MMPROD_NEXTUNIQUEID" val="10010"/>
  <p:tag name="MMPROD_UIDATA" val="&lt;database version=&quot;7.0&quot;&gt;&lt;object type=&quot;1&quot; unique_id=&quot;10001&quot;&gt;&lt;object type=&quot;2&quot; unique_id=&quot;10122&quot;&gt;&lt;object type=&quot;3&quot; unique_id=&quot;10124&quot;&gt;&lt;property id=&quot;20148&quot; value=&quot;5&quot;/&gt;&lt;property id=&quot;20300&quot; value=&quot;Slide 1&quot;/&gt;&lt;property id=&quot;20307&quot; value=&quot;299&quot;/&gt;&lt;/object&gt;&lt;object type=&quot;3&quot; unique_id=&quot;10125&quot;&gt;&lt;property id=&quot;20148&quot; value=&quot;5&quot;/&gt;&lt;property id=&quot;20300&quot; value=&quot;Slide 2&quot;/&gt;&lt;property id=&quot;20307&quot; value=&quot;300&quot;/&gt;&lt;/object&gt;&lt;object type=&quot;3&quot; unique_id=&quot;10126&quot;&gt;&lt;property id=&quot;20148&quot; value=&quot;5&quot;/&gt;&lt;property id=&quot;20300&quot; value=&quot;Slide 3&quot;/&gt;&lt;property id=&quot;20307&quot; value=&quot;301&quot;/&gt;&lt;/object&gt;&lt;object type=&quot;3&quot; unique_id=&quot;10127&quot;&gt;&lt;property id=&quot;20148&quot; value=&quot;5&quot;/&gt;&lt;property id=&quot;20300&quot; value=&quot;Slide 4&quot;/&gt;&lt;property id=&quot;20307&quot; value=&quot;302&quot;/&gt;&lt;/object&gt;&lt;object type=&quot;3&quot; unique_id=&quot;10128&quot;&gt;&lt;property id=&quot;20148&quot; value=&quot;5&quot;/&gt;&lt;property id=&quot;20300&quot; value=&quot;Slide 5&quot;/&gt;&lt;property id=&quot;20307&quot; value=&quot;303&quot;/&gt;&lt;/object&gt;&lt;object type=&quot;3&quot; unique_id=&quot;10129&quot;&gt;&lt;property id=&quot;20148&quot; value=&quot;5&quot;/&gt;&lt;property id=&quot;20300&quot; value=&quot;Slide 6&quot;/&gt;&lt;property id=&quot;20307&quot; value=&quot;304&quot;/&gt;&lt;/object&gt;&lt;object type=&quot;3&quot; unique_id=&quot;10130&quot;&gt;&lt;property id=&quot;20148&quot; value=&quot;5&quot;/&gt;&lt;property id=&quot;20300&quot; value=&quot;Slide 7&quot;/&gt;&lt;property id=&quot;20307&quot; value=&quot;296&quot;/&gt;&lt;/object&gt;&lt;object type=&quot;3&quot; unique_id=&quot;10131&quot;&gt;&lt;property id=&quot;20148&quot; value=&quot;5&quot;/&gt;&lt;property id=&quot;20300&quot; value=&quot;Slide 8&quot;/&gt;&lt;property id=&quot;20307&quot; value=&quot;307&quot;/&gt;&lt;/object&gt;&lt;object type=&quot;3&quot; unique_id=&quot;10132&quot;&gt;&lt;property id=&quot;20148&quot; value=&quot;5&quot;/&gt;&lt;property id=&quot;20300&quot; value=&quot;Slide 9&quot;/&gt;&lt;property id=&quot;20307&quot; value=&quot;308&quot;/&gt;&lt;/object&gt;&lt;object type=&quot;3&quot; unique_id=&quot;10133&quot;&gt;&lt;property id=&quot;20148&quot; value=&quot;5&quot;/&gt;&lt;property id=&quot;20300&quot; value=&quot;Slide 10&quot;/&gt;&lt;property id=&quot;20307&quot; value=&quot;309&quot;/&gt;&lt;/object&gt;&lt;object type=&quot;3&quot; unique_id=&quot;10134&quot;&gt;&lt;property id=&quot;20148&quot; value=&quot;5&quot;/&gt;&lt;property id=&quot;20300&quot; value=&quot;Slide 11&quot;/&gt;&lt;property id=&quot;20307&quot; value=&quot;310&quot;/&gt;&lt;/object&gt;&lt;object type=&quot;3&quot; unique_id=&quot;10135&quot;&gt;&lt;property id=&quot;20148&quot; value=&quot;5&quot;/&gt;&lt;property id=&quot;20300&quot; value=&quot;Slide 12&quot;/&gt;&lt;property id=&quot;20307&quot; value=&quot;311&quot;/&gt;&lt;/object&gt;&lt;object type=&quot;3&quot; unique_id=&quot;10136&quot;&gt;&lt;property id=&quot;20148&quot; value=&quot;5&quot;/&gt;&lt;property id=&quot;20300&quot; value=&quot;Slide 13&quot;/&gt;&lt;property id=&quot;20307&quot; value=&quot;275&quot;/&gt;&lt;/object&gt;&lt;object type=&quot;3&quot; unique_id=&quot;10137&quot;&gt;&lt;property id=&quot;20148&quot; value=&quot;5&quot;/&gt;&lt;property id=&quot;20300&quot; value=&quot;Slide 14&quot;/&gt;&lt;property id=&quot;20307&quot; value=&quot;283&quot;/&gt;&lt;/object&gt;&lt;object type=&quot;3&quot; unique_id=&quot;10138&quot;&gt;&lt;property id=&quot;20148&quot; value=&quot;5&quot;/&gt;&lt;property id=&quot;20300&quot; value=&quot;Slide 15&quot;/&gt;&lt;property id=&quot;20307&quot; value=&quot;285&quot;/&gt;&lt;/object&gt;&lt;object type=&quot;3&quot; unique_id=&quot;10139&quot;&gt;&lt;property id=&quot;20148&quot; value=&quot;5&quot;/&gt;&lt;property id=&quot;20300&quot; value=&quot;Slide 16&quot;/&gt;&lt;property id=&quot;20307&quot; value=&quot;298&quot;/&gt;&lt;/object&gt;&lt;/object&gt;&lt;object type=&quot;8&quot; unique_id=&quot;101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</TotalTime>
  <Words>366</Words>
  <Application>Microsoft Office PowerPoint</Application>
  <PresentationFormat>On-screen Show (4:3)</PresentationFormat>
  <Paragraphs>132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HP001 4 hàng</vt:lpstr>
      <vt:lpstr>HP001 5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Nguyen Du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:</dc:title>
  <dc:creator>Truong Di</dc:creator>
  <cp:lastModifiedBy>Admin</cp:lastModifiedBy>
  <cp:revision>216</cp:revision>
  <dcterms:created xsi:type="dcterms:W3CDTF">2005-03-05T00:37:06Z</dcterms:created>
  <dcterms:modified xsi:type="dcterms:W3CDTF">2021-03-25T11:16:07Z</dcterms:modified>
</cp:coreProperties>
</file>