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346" r:id="rId2"/>
    <p:sldId id="256" r:id="rId3"/>
    <p:sldId id="349" r:id="rId4"/>
    <p:sldId id="257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301" r:id="rId13"/>
    <p:sldId id="302" r:id="rId14"/>
    <p:sldId id="303" r:id="rId15"/>
    <p:sldId id="304" r:id="rId16"/>
    <p:sldId id="277" r:id="rId17"/>
    <p:sldId id="305" r:id="rId18"/>
    <p:sldId id="278" r:id="rId19"/>
    <p:sldId id="306" r:id="rId20"/>
    <p:sldId id="307" r:id="rId21"/>
    <p:sldId id="279" r:id="rId22"/>
    <p:sldId id="308" r:id="rId23"/>
    <p:sldId id="309" r:id="rId24"/>
    <p:sldId id="310" r:id="rId25"/>
    <p:sldId id="311" r:id="rId26"/>
    <p:sldId id="312" r:id="rId27"/>
    <p:sldId id="347" r:id="rId28"/>
    <p:sldId id="286" r:id="rId29"/>
    <p:sldId id="287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297" r:id="rId39"/>
    <p:sldId id="321" r:id="rId40"/>
    <p:sldId id="323" r:id="rId41"/>
    <p:sldId id="324" r:id="rId42"/>
    <p:sldId id="326" r:id="rId43"/>
    <p:sldId id="322" r:id="rId44"/>
    <p:sldId id="325" r:id="rId45"/>
    <p:sldId id="335" r:id="rId46"/>
    <p:sldId id="298" r:id="rId47"/>
    <p:sldId id="344" r:id="rId48"/>
    <p:sldId id="299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6" r:id="rId58"/>
    <p:sldId id="337" r:id="rId59"/>
    <p:sldId id="338" r:id="rId60"/>
    <p:sldId id="339" r:id="rId61"/>
    <p:sldId id="340" r:id="rId62"/>
    <p:sldId id="341" r:id="rId63"/>
    <p:sldId id="342" r:id="rId64"/>
    <p:sldId id="343" r:id="rId65"/>
    <p:sldId id="268" r:id="rId66"/>
  </p:sldIdLst>
  <p:sldSz cx="9144000" cy="6858000" type="screen4x3"/>
  <p:notesSz cx="6858000" cy="9144000"/>
  <p:custDataLst>
    <p:tags r:id="rId6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80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3783" autoAdjust="0"/>
  </p:normalViewPr>
  <p:slideViewPr>
    <p:cSldViewPr>
      <p:cViewPr varScale="1">
        <p:scale>
          <a:sx n="74" d="100"/>
          <a:sy n="74" d="100"/>
        </p:scale>
        <p:origin x="2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A843C-35F8-44A7-8A5D-48E3304D6643}" type="datetimeFigureOut">
              <a:rPr lang="en-US" smtClean="0"/>
              <a:t>26/3/2021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1A636-6974-4215-B494-FB1997599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46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74BB27-131A-494E-B519-0908999F7328}" type="slidenum">
              <a:rPr lang="vi-VN" altLang="en-US" sz="1200">
                <a:cs typeface="Arial" panose="020B0604020202020204" pitchFamily="34" charset="0"/>
              </a:rPr>
              <a:pPr eaLnBrk="1" hangingPunct="1"/>
              <a:t>1</a:t>
            </a:fld>
            <a:endParaRPr lang="vi-VN" altLang="en-US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431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A1EF-3D03-4B02-B9FB-3EFA4A75D7CD}" type="datetimeFigureOut">
              <a:rPr lang="en-US" smtClean="0"/>
              <a:t>26/3/2021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28B-9B56-4014-A544-03A5011B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A1EF-3D03-4B02-B9FB-3EFA4A75D7CD}" type="datetimeFigureOut">
              <a:rPr lang="en-US" smtClean="0"/>
              <a:t>26/3/2021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28B-9B56-4014-A544-03A5011B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A1EF-3D03-4B02-B9FB-3EFA4A75D7CD}" type="datetimeFigureOut">
              <a:rPr lang="en-US" smtClean="0"/>
              <a:t>26/3/2021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28B-9B56-4014-A544-03A5011B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5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A1EF-3D03-4B02-B9FB-3EFA4A75D7CD}" type="datetimeFigureOut">
              <a:rPr lang="en-US" smtClean="0"/>
              <a:t>26/3/2021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28B-9B56-4014-A544-03A5011B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4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A1EF-3D03-4B02-B9FB-3EFA4A75D7CD}" type="datetimeFigureOut">
              <a:rPr lang="en-US" smtClean="0"/>
              <a:t>26/3/2021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28B-9B56-4014-A544-03A5011B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5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A1EF-3D03-4B02-B9FB-3EFA4A75D7CD}" type="datetimeFigureOut">
              <a:rPr lang="en-US" smtClean="0"/>
              <a:t>26/3/2021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28B-9B56-4014-A544-03A5011B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8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A1EF-3D03-4B02-B9FB-3EFA4A75D7CD}" type="datetimeFigureOut">
              <a:rPr lang="en-US" smtClean="0"/>
              <a:t>26/3/2021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28B-9B56-4014-A544-03A5011B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7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A1EF-3D03-4B02-B9FB-3EFA4A75D7CD}" type="datetimeFigureOut">
              <a:rPr lang="en-US" smtClean="0"/>
              <a:t>26/3/2021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28B-9B56-4014-A544-03A5011B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9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A1EF-3D03-4B02-B9FB-3EFA4A75D7CD}" type="datetimeFigureOut">
              <a:rPr lang="en-US" smtClean="0"/>
              <a:t>26/3/2021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28B-9B56-4014-A544-03A5011B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9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A1EF-3D03-4B02-B9FB-3EFA4A75D7CD}" type="datetimeFigureOut">
              <a:rPr lang="en-US" smtClean="0"/>
              <a:t>26/3/2021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28B-9B56-4014-A544-03A5011B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9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A1EF-3D03-4B02-B9FB-3EFA4A75D7CD}" type="datetimeFigureOut">
              <a:rPr lang="en-US" smtClean="0"/>
              <a:t>26/3/2021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28B-9B56-4014-A544-03A5011B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1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A1EF-3D03-4B02-B9FB-3EFA4A75D7CD}" type="datetimeFigureOut">
              <a:rPr lang="en-US" smtClean="0"/>
              <a:t>26/3/2021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2328B-9B56-4014-A544-03A5011B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3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7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2.wav"/><Relationship Id="rId7" Type="http://schemas.openxmlformats.org/officeDocument/2006/relationships/image" Target="../media/image3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dieu.gso-ecom.com/buss/ProductImages/0908070244460452.Jpeg" TargetMode="External"/><Relationship Id="rId5" Type="http://schemas.openxmlformats.org/officeDocument/2006/relationships/image" Target="../media/image32.jpeg"/><Relationship Id="rId10" Type="http://schemas.openxmlformats.org/officeDocument/2006/relationships/image" Target="../media/image36.jpeg"/><Relationship Id="rId4" Type="http://schemas.openxmlformats.org/officeDocument/2006/relationships/hyperlink" Target="http://dadieu.gso-ecom.com/buss/ProductImages/0908070241348276.Jpeg" TargetMode="External"/><Relationship Id="rId9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7.gif"/><Relationship Id="rId7" Type="http://schemas.openxmlformats.org/officeDocument/2006/relationships/hyperlink" Target="http://images.google.com.vn/imgres?imgurl=http://vuvandailang2.googlepages.com/chimyenphung2.jpg/chimyenphung2-full;init:.jpg&amp;imgrefurl=http://vuvandailang2.googlepages.com/chim&amp;usg=__30kS2M-KlZVgJqPA31bdebWZgFA=&amp;h=600&amp;w=800&amp;sz=61&amp;hl=vi&amp;start=70&amp;um=1&amp;tbnid=RRbfPdsaIaxhnM:&amp;tbnh=107&amp;tbnw=143&amp;prev=/images?q=chim+yen&amp;start=60&amp;ndsp=20&amp;um=1&amp;hl=vi&amp;sa=N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gif"/><Relationship Id="rId9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25.jpe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3" Type="http://schemas.openxmlformats.org/officeDocument/2006/relationships/slide" Target="slide49.xml"/><Relationship Id="rId7" Type="http://schemas.openxmlformats.org/officeDocument/2006/relationships/slide" Target="slide53.xml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11" Type="http://schemas.openxmlformats.org/officeDocument/2006/relationships/slide" Target="slide65.xml"/><Relationship Id="rId5" Type="http://schemas.openxmlformats.org/officeDocument/2006/relationships/slide" Target="slide51.xml"/><Relationship Id="rId10" Type="http://schemas.openxmlformats.org/officeDocument/2006/relationships/slide" Target="slide56.xml"/><Relationship Id="rId4" Type="http://schemas.openxmlformats.org/officeDocument/2006/relationships/slide" Target="slide50.xml"/><Relationship Id="rId9" Type="http://schemas.openxmlformats.org/officeDocument/2006/relationships/slide" Target="slide5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gif"/><Relationship Id="rId4" Type="http://schemas.openxmlformats.org/officeDocument/2006/relationships/slide" Target="slide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8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gif"/><Relationship Id="rId5" Type="http://schemas.openxmlformats.org/officeDocument/2006/relationships/slide" Target="slide58.xml"/><Relationship Id="rId4" Type="http://schemas.openxmlformats.org/officeDocument/2006/relationships/image" Target="../media/image82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8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gif"/><Relationship Id="rId5" Type="http://schemas.openxmlformats.org/officeDocument/2006/relationships/slide" Target="slide59.xml"/><Relationship Id="rId4" Type="http://schemas.openxmlformats.org/officeDocument/2006/relationships/image" Target="../media/image82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8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gif"/><Relationship Id="rId5" Type="http://schemas.openxmlformats.org/officeDocument/2006/relationships/slide" Target="slide60.xml"/><Relationship Id="rId4" Type="http://schemas.openxmlformats.org/officeDocument/2006/relationships/image" Target="../media/image82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gif"/><Relationship Id="rId4" Type="http://schemas.openxmlformats.org/officeDocument/2006/relationships/slide" Target="slide6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gif"/><Relationship Id="rId4" Type="http://schemas.openxmlformats.org/officeDocument/2006/relationships/slide" Target="slide6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gif"/><Relationship Id="rId4" Type="http://schemas.openxmlformats.org/officeDocument/2006/relationships/slide" Target="slide6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gif"/><Relationship Id="rId4" Type="http://schemas.openxmlformats.org/officeDocument/2006/relationships/slide" Target="slide6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4394" y="0"/>
            <a:ext cx="9137650" cy="1143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lnSpc>
                <a:spcPts val="3799"/>
              </a:lnSpc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PHÒNG GIÁO DỤC VÀ ĐÀO TẠO QUẬN LONG BIÊN</a:t>
            </a:r>
          </a:p>
          <a:p>
            <a:pPr algn="ctr">
              <a:lnSpc>
                <a:spcPts val="3799"/>
              </a:lnSpc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TRƯỜNG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TIỂU HỌC ÁI MỘ A</a:t>
            </a: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685800" y="1981200"/>
            <a:ext cx="7848600" cy="3785634"/>
          </a:xfrm>
          <a:prstGeom prst="rect">
            <a:avLst/>
          </a:prstGeom>
          <a:ln>
            <a:prstDash val="dash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2" tIns="45711" rIns="91422" bIns="45711">
            <a:spAutoFit/>
          </a:bodyPr>
          <a:lstStyle/>
          <a:p>
            <a:pPr>
              <a:lnSpc>
                <a:spcPts val="3599"/>
              </a:lnSpc>
              <a:defRPr/>
            </a:pPr>
            <a:r>
              <a:rPr lang="en-US" sz="3600" b="1" i="1" dirty="0" err="1">
                <a:solidFill>
                  <a:srgbClr val="FF0000"/>
                </a:solidFill>
                <a:ea typeface="BankGothic-Medium"/>
                <a:cs typeface="BankGothic-Medium"/>
              </a:rPr>
              <a:t>Môn</a:t>
            </a:r>
            <a:r>
              <a:rPr lang="en-US" sz="3600" b="1" i="1" dirty="0">
                <a:solidFill>
                  <a:srgbClr val="FF0000"/>
                </a:solidFill>
                <a:ea typeface="BankGothic-Medium"/>
                <a:cs typeface="BankGothic-Medium"/>
              </a:rPr>
              <a:t>: </a:t>
            </a:r>
            <a:r>
              <a:rPr lang="en-US" sz="3600" b="1" i="1" dirty="0" err="1" smtClean="0">
                <a:solidFill>
                  <a:srgbClr val="FF0000"/>
                </a:solidFill>
                <a:ea typeface="BankGothic-Medium"/>
                <a:cs typeface="BankGothic-Medium"/>
              </a:rPr>
              <a:t>Tự</a:t>
            </a:r>
            <a:r>
              <a:rPr lang="en-US" sz="3600" b="1" i="1" dirty="0" smtClean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ea typeface="BankGothic-Medium"/>
                <a:cs typeface="BankGothic-Medium"/>
              </a:rPr>
              <a:t>nhiên</a:t>
            </a:r>
            <a:r>
              <a:rPr lang="en-US" sz="3600" b="1" i="1" dirty="0" smtClean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ea typeface="BankGothic-Medium"/>
                <a:cs typeface="BankGothic-Medium"/>
              </a:rPr>
              <a:t>và</a:t>
            </a:r>
            <a:r>
              <a:rPr lang="en-US" sz="3600" b="1" i="1" dirty="0" smtClean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ea typeface="BankGothic-Medium"/>
                <a:cs typeface="BankGothic-Medium"/>
              </a:rPr>
              <a:t>xã</a:t>
            </a:r>
            <a:r>
              <a:rPr lang="en-US" sz="3600" b="1" i="1" dirty="0" smtClean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ea typeface="BankGothic-Medium"/>
                <a:cs typeface="BankGothic-Medium"/>
              </a:rPr>
              <a:t>hội</a:t>
            </a:r>
            <a:r>
              <a:rPr lang="en-US" sz="3600" b="1" i="1" dirty="0" smtClean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ea typeface="BankGothic-Medium"/>
                <a:cs typeface="BankGothic-Medium"/>
              </a:rPr>
              <a:t>lớp</a:t>
            </a:r>
            <a:r>
              <a:rPr lang="en-US" sz="3600" b="1" i="1" dirty="0" smtClean="0">
                <a:solidFill>
                  <a:srgbClr val="FF0000"/>
                </a:solidFill>
                <a:ea typeface="BankGothic-Medium"/>
                <a:cs typeface="BankGothic-Medium"/>
              </a:rPr>
              <a:t> 3</a:t>
            </a:r>
          </a:p>
          <a:p>
            <a:pPr>
              <a:lnSpc>
                <a:spcPts val="3599"/>
              </a:lnSpc>
              <a:defRPr/>
            </a:pPr>
            <a:endParaRPr lang="en-US" sz="3600" b="1" i="1" dirty="0" smtClean="0">
              <a:solidFill>
                <a:srgbClr val="FF0000"/>
              </a:solidFill>
              <a:ea typeface="BankGothic-Medium"/>
              <a:cs typeface="BankGothic-Medium"/>
            </a:endParaRPr>
          </a:p>
          <a:p>
            <a:pPr>
              <a:lnSpc>
                <a:spcPts val="3599"/>
              </a:lnSpc>
              <a:defRPr/>
            </a:pPr>
            <a:r>
              <a:rPr lang="en-US" sz="3600" b="1" i="1" dirty="0" smtClean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a typeface="BankGothic-Medium"/>
                <a:cs typeface="BankGothic-Medium"/>
              </a:rPr>
              <a:t>Lớp</a:t>
            </a:r>
            <a:r>
              <a:rPr lang="en-US" sz="3600" b="1" i="1" dirty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ea typeface="BankGothic-Medium"/>
                <a:cs typeface="BankGothic-Medium"/>
              </a:rPr>
              <a:t>3 – </a:t>
            </a:r>
            <a:r>
              <a:rPr lang="en-US" sz="3600" b="1" i="1" dirty="0" err="1" smtClean="0">
                <a:solidFill>
                  <a:srgbClr val="FF0000"/>
                </a:solidFill>
                <a:ea typeface="BankGothic-Medium"/>
                <a:cs typeface="BankGothic-Medium"/>
              </a:rPr>
              <a:t>Tuần</a:t>
            </a:r>
            <a:r>
              <a:rPr lang="en-US" sz="3600" b="1" i="1" dirty="0" smtClean="0">
                <a:solidFill>
                  <a:srgbClr val="FF0000"/>
                </a:solidFill>
                <a:ea typeface="BankGothic-Medium"/>
                <a:cs typeface="BankGothic-Medium"/>
              </a:rPr>
              <a:t> 27</a:t>
            </a:r>
          </a:p>
          <a:p>
            <a:pPr>
              <a:lnSpc>
                <a:spcPts val="3599"/>
              </a:lnSpc>
              <a:defRPr/>
            </a:pPr>
            <a:endParaRPr lang="en-US" sz="3600" b="1" i="1" dirty="0" smtClean="0">
              <a:solidFill>
                <a:srgbClr val="FF0000"/>
              </a:solidFill>
              <a:ea typeface="BankGothic-Medium"/>
              <a:cs typeface="BankGothic-Medium"/>
            </a:endParaRPr>
          </a:p>
          <a:p>
            <a:pPr>
              <a:lnSpc>
                <a:spcPts val="3599"/>
              </a:lnSpc>
              <a:defRPr/>
            </a:pPr>
            <a:r>
              <a:rPr lang="en-US" sz="3600" i="1" dirty="0" err="1" smtClean="0">
                <a:solidFill>
                  <a:srgbClr val="FF0000"/>
                </a:solidFill>
                <a:ea typeface="BankGothic-Medium"/>
                <a:cs typeface="BankGothic-Medium"/>
              </a:rPr>
              <a:t>Tên</a:t>
            </a:r>
            <a:r>
              <a:rPr lang="en-US" sz="3600" i="1" dirty="0" smtClean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ea typeface="BankGothic-Medium"/>
                <a:cs typeface="BankGothic-Medium"/>
              </a:rPr>
              <a:t>bài</a:t>
            </a:r>
            <a:r>
              <a:rPr lang="en-US" sz="3600" i="1" dirty="0" smtClean="0">
                <a:solidFill>
                  <a:srgbClr val="FF0000"/>
                </a:solidFill>
                <a:ea typeface="BankGothic-Medium"/>
                <a:cs typeface="BankGothic-Medium"/>
              </a:rPr>
              <a:t>:  </a:t>
            </a:r>
            <a:r>
              <a:rPr lang="en-US" sz="3600" i="1" dirty="0" err="1" smtClean="0">
                <a:solidFill>
                  <a:srgbClr val="FF0000"/>
                </a:solidFill>
                <a:ea typeface="BankGothic-Medium"/>
                <a:cs typeface="BankGothic-Medium"/>
              </a:rPr>
              <a:t>Chim</a:t>
            </a:r>
            <a:endParaRPr lang="en-US" sz="3600" i="1" dirty="0" smtClean="0">
              <a:solidFill>
                <a:srgbClr val="FF0000"/>
              </a:solidFill>
              <a:ea typeface="BankGothic-Medium"/>
              <a:cs typeface="BankGothic-Medium"/>
            </a:endParaRPr>
          </a:p>
          <a:p>
            <a:pPr>
              <a:lnSpc>
                <a:spcPts val="3599"/>
              </a:lnSpc>
              <a:defRPr/>
            </a:pPr>
            <a:endParaRPr lang="en-US" sz="3600" b="1" i="1" dirty="0">
              <a:solidFill>
                <a:srgbClr val="FF0000"/>
              </a:solidFill>
              <a:ea typeface="BankGothic-Medium"/>
              <a:cs typeface="BankGothic-Medium"/>
            </a:endParaRPr>
          </a:p>
          <a:p>
            <a:pPr>
              <a:lnSpc>
                <a:spcPts val="3599"/>
              </a:lnSpc>
              <a:defRPr/>
            </a:pPr>
            <a:r>
              <a:rPr lang="en-US" sz="3600" i="1" dirty="0" err="1">
                <a:solidFill>
                  <a:srgbClr val="FF0000"/>
                </a:solidFill>
                <a:ea typeface="BankGothic-Medium"/>
                <a:cs typeface="BankGothic-Medium"/>
              </a:rPr>
              <a:t>Giáo</a:t>
            </a:r>
            <a:r>
              <a:rPr lang="en-US" sz="3600" i="1" dirty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ea typeface="BankGothic-Medium"/>
                <a:cs typeface="BankGothic-Medium"/>
              </a:rPr>
              <a:t>viên</a:t>
            </a:r>
            <a:r>
              <a:rPr lang="en-US" sz="3600" i="1" dirty="0">
                <a:solidFill>
                  <a:srgbClr val="FF0000"/>
                </a:solidFill>
                <a:ea typeface="BankGothic-Medium"/>
                <a:cs typeface="BankGothic-Medium"/>
              </a:rPr>
              <a:t>: </a:t>
            </a:r>
            <a:r>
              <a:rPr lang="en-US" sz="3600" i="1" dirty="0" err="1">
                <a:solidFill>
                  <a:srgbClr val="FF0000"/>
                </a:solidFill>
                <a:ea typeface="BankGothic-Medium"/>
                <a:cs typeface="BankGothic-Medium"/>
              </a:rPr>
              <a:t>Nguyễn</a:t>
            </a:r>
            <a:r>
              <a:rPr lang="en-US" sz="3600" i="1" dirty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ea typeface="BankGothic-Medium"/>
                <a:cs typeface="BankGothic-Medium"/>
              </a:rPr>
              <a:t>Thị</a:t>
            </a:r>
            <a:r>
              <a:rPr lang="en-US" sz="3600" i="1" dirty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ea typeface="BankGothic-Medium"/>
                <a:cs typeface="BankGothic-Medium"/>
              </a:rPr>
              <a:t>Lệ</a:t>
            </a:r>
            <a:r>
              <a:rPr lang="en-US" sz="3600" i="1" dirty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ea typeface="BankGothic-Medium"/>
                <a:cs typeface="BankGothic-Medium"/>
              </a:rPr>
              <a:t>Hằng</a:t>
            </a:r>
            <a:endParaRPr lang="en-US" sz="3600" i="1" dirty="0">
              <a:solidFill>
                <a:srgbClr val="FF0000"/>
              </a:solidFill>
              <a:ea typeface="BankGothic-Medium"/>
              <a:cs typeface="BankGothic-Medium"/>
            </a:endParaRPr>
          </a:p>
          <a:p>
            <a:pPr>
              <a:lnSpc>
                <a:spcPts val="3599"/>
              </a:lnSpc>
              <a:defRPr/>
            </a:pPr>
            <a:endParaRPr lang="en-US" sz="3600" b="1" i="1" dirty="0">
              <a:solidFill>
                <a:srgbClr val="FF0000"/>
              </a:solidFill>
              <a:ea typeface="BankGothic-Medium"/>
              <a:cs typeface="BankGothic-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30376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can0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3" y="1752600"/>
            <a:ext cx="2058516" cy="1629383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scan0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97" y="1752600"/>
            <a:ext cx="1713529" cy="1629383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2" y="5021622"/>
            <a:ext cx="2536094" cy="1683696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scan00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798" y="1744494"/>
            <a:ext cx="1805379" cy="1637489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22" name="Picture 8" descr="scan00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041" y="1740732"/>
            <a:ext cx="2284427" cy="165311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3" y="5021623"/>
            <a:ext cx="1644019" cy="1683978"/>
          </a:xfrm>
          <a:prstGeom prst="rect">
            <a:avLst/>
          </a:prstGeom>
          <a:noFill/>
          <a:ln w="28575" cmpd="thickThin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820" y="5021622"/>
            <a:ext cx="2277948" cy="1683696"/>
          </a:xfrm>
          <a:prstGeom prst="rect">
            <a:avLst/>
          </a:prstGeom>
          <a:noFill/>
          <a:ln w="28575" cmpd="thickThin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2" y="5021623"/>
            <a:ext cx="1570230" cy="1683696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4" name="Horizontal Scroll 3"/>
          <p:cNvSpPr/>
          <p:nvPr/>
        </p:nvSpPr>
        <p:spPr>
          <a:xfrm>
            <a:off x="246693" y="3458183"/>
            <a:ext cx="8640131" cy="149481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HP001 5 hàng" pitchFamily="34" charset="0"/>
              </a:rPr>
              <a:t>Em</a:t>
            </a:r>
            <a:r>
              <a:rPr lang="en-US" sz="36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itchFamily="34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itchFamily="34" charset="0"/>
              </a:rPr>
              <a:t>nhận</a:t>
            </a:r>
            <a:r>
              <a:rPr lang="en-US" sz="36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itchFamily="34" charset="0"/>
              </a:rPr>
              <a:t>xét</a:t>
            </a:r>
            <a:r>
              <a:rPr lang="en-US" sz="36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itchFamily="34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itchFamily="34" charset="0"/>
              </a:rPr>
              <a:t>về</a:t>
            </a:r>
            <a:r>
              <a:rPr lang="en-US" sz="36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itchFamily="34" charset="0"/>
              </a:rPr>
              <a:t>độ</a:t>
            </a:r>
            <a:r>
              <a:rPr lang="en-US" sz="36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itchFamily="34" charset="0"/>
              </a:rPr>
              <a:t>lớn</a:t>
            </a:r>
            <a:r>
              <a:rPr lang="en-US" sz="36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itchFamily="34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itchFamily="34" charset="0"/>
              </a:rPr>
              <a:t>chúng</a:t>
            </a:r>
            <a:r>
              <a:rPr lang="en-US" sz="3600" b="1" dirty="0">
                <a:solidFill>
                  <a:schemeClr val="bg1"/>
                </a:solidFill>
                <a:latin typeface="HP001 5 hàng" pitchFamily="34" charset="0"/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6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87471" y="1828800"/>
            <a:ext cx="8153400" cy="4191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HP001 5 hàng" pitchFamily="34" charset="0"/>
              </a:rPr>
              <a:t>Loài</a:t>
            </a:r>
            <a:r>
              <a:rPr lang="en-US" sz="4400" b="1" dirty="0">
                <a:latin typeface="HP001 5 hàng" pitchFamily="34" charset="0"/>
              </a:rPr>
              <a:t> </a:t>
            </a:r>
            <a:r>
              <a:rPr lang="en-US" sz="4400" b="1" dirty="0" err="1">
                <a:latin typeface="HP001 5 hàng" pitchFamily="34" charset="0"/>
              </a:rPr>
              <a:t>nào</a:t>
            </a:r>
            <a:r>
              <a:rPr lang="en-US" sz="4400" b="1" dirty="0">
                <a:latin typeface="HP001 5 hàng" pitchFamily="34" charset="0"/>
              </a:rPr>
              <a:t> </a:t>
            </a:r>
            <a:r>
              <a:rPr lang="en-US" sz="4400" b="1" dirty="0" err="1">
                <a:latin typeface="HP001 5 hàng" pitchFamily="34" charset="0"/>
              </a:rPr>
              <a:t>biết</a:t>
            </a:r>
            <a:r>
              <a:rPr lang="en-US" sz="4400" b="1" dirty="0">
                <a:latin typeface="HP001 5 hàng" pitchFamily="34" charset="0"/>
              </a:rPr>
              <a:t> bay? </a:t>
            </a:r>
            <a:r>
              <a:rPr lang="en-US" sz="4400" b="1" dirty="0" err="1">
                <a:latin typeface="HP001 5 hàng" pitchFamily="34" charset="0"/>
              </a:rPr>
              <a:t>Loài</a:t>
            </a:r>
            <a:r>
              <a:rPr lang="en-US" sz="4400" b="1" dirty="0">
                <a:latin typeface="HP001 5 hàng" pitchFamily="34" charset="0"/>
              </a:rPr>
              <a:t> </a:t>
            </a:r>
            <a:r>
              <a:rPr lang="en-US" sz="4400" b="1" dirty="0" err="1">
                <a:latin typeface="HP001 5 hàng" pitchFamily="34" charset="0"/>
              </a:rPr>
              <a:t>nào</a:t>
            </a:r>
            <a:r>
              <a:rPr lang="en-US" sz="4400" b="1" dirty="0">
                <a:latin typeface="HP001 5 hàng" pitchFamily="34" charset="0"/>
              </a:rPr>
              <a:t> </a:t>
            </a:r>
            <a:r>
              <a:rPr lang="en-US" sz="4400" b="1" dirty="0" err="1">
                <a:latin typeface="HP001 5 hàng" pitchFamily="34" charset="0"/>
              </a:rPr>
              <a:t>biết</a:t>
            </a:r>
            <a:r>
              <a:rPr lang="en-US" sz="4400" b="1" dirty="0">
                <a:latin typeface="HP001 5 hàng" pitchFamily="34" charset="0"/>
              </a:rPr>
              <a:t> </a:t>
            </a:r>
            <a:r>
              <a:rPr lang="en-US" sz="4400" b="1" dirty="0" err="1">
                <a:latin typeface="HP001 5 hàng" pitchFamily="34" charset="0"/>
              </a:rPr>
              <a:t>bơi</a:t>
            </a:r>
            <a:r>
              <a:rPr lang="en-US" sz="4400" b="1" dirty="0">
                <a:latin typeface="HP001 5 hàng" pitchFamily="34" charset="0"/>
              </a:rPr>
              <a:t>? </a:t>
            </a:r>
            <a:r>
              <a:rPr lang="en-US" sz="4400" b="1" dirty="0" err="1">
                <a:latin typeface="HP001 5 hàng" pitchFamily="34" charset="0"/>
              </a:rPr>
              <a:t>Loài</a:t>
            </a:r>
            <a:r>
              <a:rPr lang="en-US" sz="4400" b="1" dirty="0">
                <a:latin typeface="HP001 5 hàng" pitchFamily="34" charset="0"/>
              </a:rPr>
              <a:t> </a:t>
            </a:r>
            <a:r>
              <a:rPr lang="en-US" sz="4400" b="1" dirty="0" err="1">
                <a:latin typeface="HP001 5 hàng" pitchFamily="34" charset="0"/>
              </a:rPr>
              <a:t>nào</a:t>
            </a:r>
            <a:r>
              <a:rPr lang="en-US" sz="4400" b="1" dirty="0">
                <a:latin typeface="HP001 5 hàng" pitchFamily="34" charset="0"/>
              </a:rPr>
              <a:t> </a:t>
            </a:r>
            <a:r>
              <a:rPr lang="en-US" sz="4400" b="1" dirty="0" err="1">
                <a:latin typeface="HP001 5 hàng" pitchFamily="34" charset="0"/>
              </a:rPr>
              <a:t>chạy</a:t>
            </a:r>
            <a:r>
              <a:rPr lang="en-US" sz="4400" b="1" dirty="0">
                <a:latin typeface="HP001 5 hàng" pitchFamily="34" charset="0"/>
              </a:rPr>
              <a:t> </a:t>
            </a:r>
            <a:r>
              <a:rPr lang="en-US" sz="4400" b="1" dirty="0" err="1">
                <a:latin typeface="HP001 5 hàng" pitchFamily="34" charset="0"/>
              </a:rPr>
              <a:t>nhanh</a:t>
            </a:r>
            <a:r>
              <a:rPr lang="en-US" sz="4400" b="1" dirty="0">
                <a:latin typeface="HP001 5 hàng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673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</a:rPr>
              <a:t>LOÀI CHIM BIẾT BAY</a:t>
            </a:r>
          </a:p>
        </p:txBody>
      </p:sp>
      <p:pic>
        <p:nvPicPr>
          <p:cNvPr id="7" name="Picture 4" descr="scan0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00500"/>
            <a:ext cx="2486025" cy="25527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scan0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1447800"/>
            <a:ext cx="2938463" cy="51054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2486025" cy="23241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scan00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638425" cy="22479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1" name="Picture 8" descr="scan00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3962400"/>
            <a:ext cx="2638424" cy="25908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943600" y="5715000"/>
            <a:ext cx="137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Vẹt</a:t>
            </a:r>
            <a:endParaRPr lang="en-US" sz="4000" b="1" dirty="0"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047999" y="1447800"/>
            <a:ext cx="1724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Họa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mi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28600" y="3286780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hút</a:t>
            </a:r>
            <a:r>
              <a:rPr lang="en-US" sz="28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mật</a:t>
            </a:r>
            <a:endParaRPr lang="en-US" sz="2800" b="1" dirty="0">
              <a:solidFill>
                <a:schemeClr val="bg1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838200" y="6044625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Đại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bàng</a:t>
            </a:r>
            <a:endParaRPr lang="en-US" sz="3200" b="1" dirty="0"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971800" y="4001869"/>
            <a:ext cx="152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Công</a:t>
            </a:r>
            <a:endParaRPr lang="en-US" sz="3600" b="1" dirty="0"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0" y="20637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LOÀI CHIM BIẾT BƠI</a:t>
            </a:r>
          </a:p>
        </p:txBody>
      </p:sp>
      <p:pic>
        <p:nvPicPr>
          <p:cNvPr id="14341" name="Picture 4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495800" cy="4572000"/>
          </a:xfrm>
          <a:prstGeom prst="rect">
            <a:avLst/>
          </a:prstGeom>
          <a:noFill/>
          <a:ln w="38100" cmpd="thickThin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5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1600200"/>
            <a:ext cx="4419600" cy="4572000"/>
          </a:xfrm>
          <a:prstGeom prst="rect">
            <a:avLst/>
          </a:prstGeom>
          <a:noFill/>
          <a:ln w="38100" cmpd="thickThin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921500" y="5334000"/>
            <a:ext cx="2057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Ngỗng</a:t>
            </a:r>
            <a:endParaRPr lang="en-US" sz="4400" b="1" dirty="0">
              <a:solidFill>
                <a:schemeClr val="bg1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62345" y="5525869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latin typeface="HP001 5 hàng" pitchFamily="34" charset="0"/>
              </a:rPr>
              <a:t>Chim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cánh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cụt</a:t>
            </a:r>
            <a:endParaRPr lang="en-US" sz="3600" b="1" dirty="0">
              <a:latin typeface="HP001 5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6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685800" y="0"/>
            <a:ext cx="7848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LOÀI CHIM CHẠY NHANH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362200" y="838200"/>
            <a:ext cx="4572000" cy="5930900"/>
            <a:chOff x="1738313" y="838200"/>
            <a:chExt cx="5043487" cy="5930900"/>
          </a:xfrm>
        </p:grpSpPr>
        <p:pic>
          <p:nvPicPr>
            <p:cNvPr id="16406" name="Picture 4" descr="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8313" y="838200"/>
              <a:ext cx="5043487" cy="59309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</p:pic>
        <p:sp>
          <p:nvSpPr>
            <p:cNvPr id="16407" name="Text Box 6"/>
            <p:cNvSpPr txBox="1">
              <a:spLocks noChangeArrowheads="1"/>
            </p:cNvSpPr>
            <p:nvPr/>
          </p:nvSpPr>
          <p:spPr bwMode="auto">
            <a:xfrm>
              <a:off x="4572000" y="968514"/>
              <a:ext cx="22098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 dirty="0" err="1">
                  <a:latin typeface="HP001 5 hàng" pitchFamily="34" charset="0"/>
                  <a:cs typeface="Times New Roman" pitchFamily="18" charset="0"/>
                </a:rPr>
                <a:t>Đà</a:t>
              </a:r>
              <a:r>
                <a:rPr lang="en-US" sz="4000" b="1" dirty="0">
                  <a:latin typeface="HP001 5 hàng" pitchFamily="34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HP001 5 hàng" pitchFamily="34" charset="0"/>
                  <a:cs typeface="Times New Roman" pitchFamily="18" charset="0"/>
                </a:rPr>
                <a:t>điểu</a:t>
              </a:r>
              <a:endParaRPr lang="en-US" sz="4000" b="1" dirty="0">
                <a:latin typeface="HP001 5 hàng" pitchFamily="34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9408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0" y="20637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LOÀI CHIM BIẾT 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019800" y="5692914"/>
            <a:ext cx="2057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 smtClean="0">
                <a:latin typeface="HP001 5 hàng" pitchFamily="34" charset="0"/>
                <a:cs typeface="Times New Roman" pitchFamily="18" charset="0"/>
              </a:rPr>
              <a:t>Sáo</a:t>
            </a:r>
            <a:endParaRPr lang="en-US" sz="4000" b="1" dirty="0"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152400" y="5692914"/>
            <a:ext cx="441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 smtClean="0">
                <a:latin typeface="HP001 5 hàng" pitchFamily="34" charset="0"/>
              </a:rPr>
              <a:t>Vẹt</a:t>
            </a:r>
            <a:endParaRPr lang="en-US" sz="4000" b="1" dirty="0">
              <a:latin typeface="HP001 5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6" name="Picture 2" descr="https://encrypted-tbn1.gstatic.com/images?q=tbn:ANd9GcQLk8DC53U563pWFSa4HISRoEQcYmKMWC-UooqQcLjKP10a9Yq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21" y="1524000"/>
            <a:ext cx="4045179" cy="3886200"/>
          </a:xfrm>
          <a:prstGeom prst="rect">
            <a:avLst/>
          </a:prstGeom>
          <a:noFill/>
          <a:ln w="38100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83.imageshack.us/img83/8506/8mr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10" y="1524000"/>
            <a:ext cx="4306999" cy="3886200"/>
          </a:xfrm>
          <a:prstGeom prst="rect">
            <a:avLst/>
          </a:prstGeom>
          <a:noFill/>
          <a:ln w="38100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34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/>
          <p:cNvSpPr/>
          <p:nvPr/>
        </p:nvSpPr>
        <p:spPr>
          <a:xfrm>
            <a:off x="-5219" y="1631372"/>
            <a:ext cx="9067800" cy="24765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b="1" dirty="0" err="1">
                <a:latin typeface="HP001 5 hàng" pitchFamily="34" charset="0"/>
              </a:rPr>
              <a:t>Bên</a:t>
            </a:r>
            <a:r>
              <a:rPr lang="en-US" sz="3900" b="1" dirty="0">
                <a:latin typeface="HP001 5 hàng" pitchFamily="34" charset="0"/>
              </a:rPr>
              <a:t> </a:t>
            </a:r>
            <a:r>
              <a:rPr lang="en-US" sz="3900" b="1" dirty="0" err="1">
                <a:latin typeface="HP001 5 hàng" pitchFamily="34" charset="0"/>
              </a:rPr>
              <a:t>ngoài</a:t>
            </a:r>
            <a:r>
              <a:rPr lang="en-US" sz="3900" b="1" dirty="0">
                <a:latin typeface="HP001 5 hàng" pitchFamily="34" charset="0"/>
              </a:rPr>
              <a:t> </a:t>
            </a:r>
            <a:r>
              <a:rPr lang="en-US" sz="3900" b="1" dirty="0" err="1">
                <a:latin typeface="HP001 5 hàng" pitchFamily="34" charset="0"/>
              </a:rPr>
              <a:t>cơ</a:t>
            </a:r>
            <a:r>
              <a:rPr lang="en-US" sz="3900" b="1" dirty="0">
                <a:latin typeface="HP001 5 hàng" pitchFamily="34" charset="0"/>
              </a:rPr>
              <a:t> </a:t>
            </a:r>
            <a:r>
              <a:rPr lang="en-US" sz="3900" b="1" dirty="0" err="1">
                <a:latin typeface="HP001 5 hàng" pitchFamily="34" charset="0"/>
              </a:rPr>
              <a:t>thể</a:t>
            </a:r>
            <a:r>
              <a:rPr lang="en-US" sz="3900" b="1" dirty="0">
                <a:latin typeface="HP001 5 hàng" pitchFamily="34" charset="0"/>
              </a:rPr>
              <a:t> </a:t>
            </a:r>
            <a:r>
              <a:rPr lang="en-US" sz="3900" b="1" dirty="0" err="1">
                <a:latin typeface="HP001 5 hàng" pitchFamily="34" charset="0"/>
              </a:rPr>
              <a:t>của</a:t>
            </a:r>
            <a:r>
              <a:rPr lang="en-US" sz="3900" b="1" dirty="0">
                <a:latin typeface="HP001 5 hàng" pitchFamily="34" charset="0"/>
              </a:rPr>
              <a:t> </a:t>
            </a:r>
            <a:r>
              <a:rPr lang="en-US" sz="3900" b="1" dirty="0" err="1">
                <a:latin typeface="HP001 5 hàng" pitchFamily="34" charset="0"/>
              </a:rPr>
              <a:t>chim</a:t>
            </a:r>
            <a:r>
              <a:rPr lang="en-US" sz="3900" b="1" dirty="0">
                <a:latin typeface="HP001 5 hàng" pitchFamily="34" charset="0"/>
              </a:rPr>
              <a:t> </a:t>
            </a:r>
            <a:r>
              <a:rPr lang="en-US" sz="3900" b="1" dirty="0" err="1" smtClean="0">
                <a:latin typeface="HP001 5 hàng" pitchFamily="34" charset="0"/>
              </a:rPr>
              <a:t>được</a:t>
            </a:r>
            <a:r>
              <a:rPr lang="en-US" sz="3900" b="1" dirty="0" smtClean="0">
                <a:latin typeface="HP001 5 hàng" pitchFamily="34" charset="0"/>
              </a:rPr>
              <a:t> </a:t>
            </a:r>
            <a:r>
              <a:rPr lang="en-US" sz="3900" b="1" dirty="0" err="1" smtClean="0">
                <a:latin typeface="HP001 5 hàng" pitchFamily="34" charset="0"/>
              </a:rPr>
              <a:t>bao</a:t>
            </a:r>
            <a:r>
              <a:rPr lang="en-US" sz="3900" b="1" dirty="0" smtClean="0">
                <a:latin typeface="HP001 5 hàng" pitchFamily="34" charset="0"/>
              </a:rPr>
              <a:t> </a:t>
            </a:r>
            <a:r>
              <a:rPr lang="en-US" sz="3900" b="1" dirty="0" err="1" smtClean="0">
                <a:latin typeface="HP001 5 hàng" pitchFamily="34" charset="0"/>
              </a:rPr>
              <a:t>phủ</a:t>
            </a:r>
            <a:r>
              <a:rPr lang="en-US" sz="3900" b="1" dirty="0" smtClean="0">
                <a:latin typeface="HP001 5 hàng" pitchFamily="34" charset="0"/>
              </a:rPr>
              <a:t> </a:t>
            </a:r>
            <a:r>
              <a:rPr lang="en-US" sz="3900" b="1" dirty="0" err="1" smtClean="0">
                <a:latin typeface="HP001 5 hàng" pitchFamily="34" charset="0"/>
              </a:rPr>
              <a:t>bằng</a:t>
            </a:r>
            <a:r>
              <a:rPr lang="en-US" sz="3900" b="1" dirty="0" smtClean="0">
                <a:latin typeface="HP001 5 hàng" pitchFamily="34" charset="0"/>
              </a:rPr>
              <a:t> </a:t>
            </a:r>
            <a:r>
              <a:rPr lang="en-US" sz="3900" b="1" dirty="0" err="1" smtClean="0">
                <a:latin typeface="HP001 5 hàng" pitchFamily="34" charset="0"/>
              </a:rPr>
              <a:t>gì</a:t>
            </a:r>
            <a:r>
              <a:rPr lang="en-US" sz="3900" b="1" dirty="0" smtClean="0">
                <a:latin typeface="HP001 5 hàng" pitchFamily="34" charset="0"/>
              </a:rPr>
              <a:t>?</a:t>
            </a:r>
            <a:endParaRPr lang="en-US" sz="3900" b="1" dirty="0">
              <a:latin typeface="HP001 5 hàng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3010" y="1828800"/>
            <a:ext cx="8077200" cy="20816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HP001 5 hàng" pitchFamily="34" charset="0"/>
              </a:rPr>
              <a:t>Bên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ngoài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cơ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thể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của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chim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được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bao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phủ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bởi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lớp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lông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vũ</a:t>
            </a:r>
            <a:r>
              <a:rPr lang="en-US" sz="4000" b="1" dirty="0">
                <a:latin typeface="HP001 5 hàng" pitchFamily="34" charset="0"/>
              </a:rPr>
              <a:t>.</a:t>
            </a:r>
          </a:p>
        </p:txBody>
      </p:sp>
      <p:pic>
        <p:nvPicPr>
          <p:cNvPr id="5" name="Picture 2" descr="https://encrypted-tbn1.gstatic.com/images?q=tbn:ANd9GcQLk8DC53U563pWFSa4HISRoEQcYmKMWC-UooqQcLjKP10a9Yq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72566"/>
            <a:ext cx="2514600" cy="2415773"/>
          </a:xfrm>
          <a:prstGeom prst="rect">
            <a:avLst/>
          </a:prstGeom>
          <a:noFill/>
          <a:ln w="38100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mg83.imageshack.us/img83/8506/8mr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57876"/>
            <a:ext cx="2693096" cy="2429977"/>
          </a:xfrm>
          <a:prstGeom prst="rect">
            <a:avLst/>
          </a:prstGeom>
          <a:noFill/>
          <a:ln w="38100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8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/>
          <p:cNvSpPr/>
          <p:nvPr/>
        </p:nvSpPr>
        <p:spPr>
          <a:xfrm>
            <a:off x="-3132" y="1754240"/>
            <a:ext cx="9067800" cy="232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80" b="1" dirty="0" err="1">
                <a:latin typeface="HP001 5 hàng" pitchFamily="34" charset="0"/>
              </a:rPr>
              <a:t>Bên</a:t>
            </a:r>
            <a:r>
              <a:rPr lang="en-US" sz="3780" b="1" dirty="0">
                <a:latin typeface="HP001 5 hàng" pitchFamily="34" charset="0"/>
              </a:rPr>
              <a:t> </a:t>
            </a:r>
            <a:r>
              <a:rPr lang="en-US" sz="3780" b="1" dirty="0" err="1" smtClean="0">
                <a:latin typeface="HP001 5 hàng" pitchFamily="34" charset="0"/>
              </a:rPr>
              <a:t>trong</a:t>
            </a:r>
            <a:r>
              <a:rPr lang="en-US" sz="3780" b="1" dirty="0" smtClean="0">
                <a:latin typeface="HP001 5 hàng" pitchFamily="34" charset="0"/>
              </a:rPr>
              <a:t> </a:t>
            </a:r>
            <a:r>
              <a:rPr lang="en-US" sz="3780" b="1" dirty="0" err="1" smtClean="0">
                <a:latin typeface="HP001 5 hàng" pitchFamily="34" charset="0"/>
              </a:rPr>
              <a:t>cơ</a:t>
            </a:r>
            <a:r>
              <a:rPr lang="en-US" sz="3780" b="1" dirty="0" smtClean="0">
                <a:latin typeface="HP001 5 hàng" pitchFamily="34" charset="0"/>
              </a:rPr>
              <a:t> </a:t>
            </a:r>
            <a:r>
              <a:rPr lang="en-US" sz="3780" b="1" dirty="0" err="1" smtClean="0">
                <a:latin typeface="HP001 5 hàng" pitchFamily="34" charset="0"/>
              </a:rPr>
              <a:t>thể</a:t>
            </a:r>
            <a:r>
              <a:rPr lang="en-US" sz="3780" b="1" dirty="0" smtClean="0">
                <a:latin typeface="HP001 5 hàng" pitchFamily="34" charset="0"/>
              </a:rPr>
              <a:t> </a:t>
            </a:r>
            <a:r>
              <a:rPr lang="en-US" sz="3780" b="1" dirty="0" err="1" smtClean="0">
                <a:latin typeface="HP001 5 hàng" pitchFamily="34" charset="0"/>
              </a:rPr>
              <a:t>của</a:t>
            </a:r>
            <a:r>
              <a:rPr lang="en-US" sz="3780" b="1" dirty="0" smtClean="0">
                <a:latin typeface="HP001 5 hàng" pitchFamily="34" charset="0"/>
              </a:rPr>
              <a:t> </a:t>
            </a:r>
            <a:r>
              <a:rPr lang="en-US" sz="3780" b="1" dirty="0" err="1" smtClean="0">
                <a:latin typeface="HP001 5 hàng" pitchFamily="34" charset="0"/>
              </a:rPr>
              <a:t>chúng</a:t>
            </a:r>
            <a:r>
              <a:rPr lang="en-US" sz="3780" b="1" dirty="0" smtClean="0">
                <a:latin typeface="HP001 5 hàng" pitchFamily="34" charset="0"/>
              </a:rPr>
              <a:t> </a:t>
            </a:r>
            <a:r>
              <a:rPr lang="en-US" sz="3780" b="1" dirty="0" err="1" smtClean="0">
                <a:latin typeface="HP001 5 hàng" pitchFamily="34" charset="0"/>
              </a:rPr>
              <a:t>có</a:t>
            </a:r>
            <a:r>
              <a:rPr lang="en-US" sz="3780" b="1" dirty="0" smtClean="0">
                <a:latin typeface="HP001 5 hàng" pitchFamily="34" charset="0"/>
              </a:rPr>
              <a:t> </a:t>
            </a:r>
            <a:r>
              <a:rPr lang="en-US" sz="3780" b="1" dirty="0" err="1" smtClean="0">
                <a:latin typeface="HP001 5 hàng" pitchFamily="34" charset="0"/>
              </a:rPr>
              <a:t>xương</a:t>
            </a:r>
            <a:r>
              <a:rPr lang="en-US" sz="3780" b="1" dirty="0">
                <a:latin typeface="HP001 5 hàng" pitchFamily="34" charset="0"/>
              </a:rPr>
              <a:t> </a:t>
            </a:r>
            <a:r>
              <a:rPr lang="en-US" sz="3780" b="1" dirty="0" err="1" smtClean="0">
                <a:latin typeface="HP001 5 hàng" pitchFamily="34" charset="0"/>
              </a:rPr>
              <a:t>sống</a:t>
            </a:r>
            <a:r>
              <a:rPr lang="en-US" sz="3780" b="1" dirty="0" smtClean="0">
                <a:latin typeface="HP001 5 hàng" pitchFamily="34" charset="0"/>
              </a:rPr>
              <a:t> </a:t>
            </a:r>
            <a:r>
              <a:rPr lang="en-US" sz="3780" b="1" dirty="0" err="1" smtClean="0">
                <a:latin typeface="HP001 5 hàng" pitchFamily="34" charset="0"/>
              </a:rPr>
              <a:t>không</a:t>
            </a:r>
            <a:r>
              <a:rPr lang="en-US" sz="3780" b="1" dirty="0" smtClean="0">
                <a:latin typeface="HP001 5 hàng" pitchFamily="34" charset="0"/>
              </a:rPr>
              <a:t>?</a:t>
            </a:r>
            <a:endParaRPr lang="en-US" sz="3780" b="1" dirty="0">
              <a:latin typeface="HP001 5 hàng" pitchFamily="34" charset="0"/>
            </a:endParaRPr>
          </a:p>
        </p:txBody>
      </p:sp>
      <p:pic>
        <p:nvPicPr>
          <p:cNvPr id="5" name="Picture 2" descr="https://encrypted-tbn1.gstatic.com/images?q=tbn:ANd9GcQLk8DC53U563pWFSa4HISRoEQcYmKMWC-UooqQcLjKP10a9Yq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70211"/>
            <a:ext cx="2743200" cy="2635389"/>
          </a:xfrm>
          <a:prstGeom prst="rect">
            <a:avLst/>
          </a:prstGeom>
          <a:noFill/>
          <a:ln w="38100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mg83.imageshack.us/img83/8506/8mr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88" y="4078341"/>
            <a:ext cx="2892612" cy="2610000"/>
          </a:xfrm>
          <a:prstGeom prst="rect">
            <a:avLst/>
          </a:prstGeom>
          <a:noFill/>
          <a:ln w="38100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715000" y="1935880"/>
            <a:ext cx="2362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008000"/>
                </a:solidFill>
                <a:latin typeface="HP001 5 hàng" pitchFamily="34" charset="0"/>
              </a:rPr>
              <a:t>Xương</a:t>
            </a:r>
            <a:r>
              <a:rPr lang="en-US" sz="4000" b="1" dirty="0">
                <a:solidFill>
                  <a:srgbClr val="008000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HP001 5 hàng" pitchFamily="34" charset="0"/>
              </a:rPr>
              <a:t>sống</a:t>
            </a:r>
            <a:endParaRPr lang="en-US" sz="4000" b="1" dirty="0">
              <a:solidFill>
                <a:srgbClr val="008000"/>
              </a:solidFill>
              <a:latin typeface="HP001 5 hàng" pitchFamily="34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rot="21417468" flipH="1">
            <a:off x="4331285" y="2663777"/>
            <a:ext cx="1648783" cy="13305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P001 5 hàng" pitchFamily="34" charset="0"/>
            </a:endParaRPr>
          </a:p>
        </p:txBody>
      </p:sp>
      <p:pic>
        <p:nvPicPr>
          <p:cNvPr id="9" name="Picture 6" descr="Pictur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89125"/>
            <a:ext cx="3505200" cy="377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600200" y="5546725"/>
            <a:ext cx="4800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Bộ</a:t>
            </a: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xương</a:t>
            </a: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của</a:t>
            </a: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chim</a:t>
            </a: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hút</a:t>
            </a: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mật</a:t>
            </a:r>
            <a:endParaRPr 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P001 5 hàng" pitchFamily="34" charset="0"/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3543300" y="2651125"/>
            <a:ext cx="1562100" cy="2247900"/>
          </a:xfrm>
          <a:custGeom>
            <a:avLst/>
            <a:gdLst>
              <a:gd name="T0" fmla="*/ 24 w 984"/>
              <a:gd name="T1" fmla="*/ 0 h 1416"/>
              <a:gd name="T2" fmla="*/ 72 w 984"/>
              <a:gd name="T3" fmla="*/ 96 h 1416"/>
              <a:gd name="T4" fmla="*/ 72 w 984"/>
              <a:gd name="T5" fmla="*/ 336 h 1416"/>
              <a:gd name="T6" fmla="*/ 24 w 984"/>
              <a:gd name="T7" fmla="*/ 384 h 1416"/>
              <a:gd name="T8" fmla="*/ 24 w 984"/>
              <a:gd name="T9" fmla="*/ 528 h 1416"/>
              <a:gd name="T10" fmla="*/ 168 w 984"/>
              <a:gd name="T11" fmla="*/ 672 h 1416"/>
              <a:gd name="T12" fmla="*/ 264 w 984"/>
              <a:gd name="T13" fmla="*/ 672 h 1416"/>
              <a:gd name="T14" fmla="*/ 312 w 984"/>
              <a:gd name="T15" fmla="*/ 672 h 1416"/>
              <a:gd name="T16" fmla="*/ 360 w 984"/>
              <a:gd name="T17" fmla="*/ 672 h 1416"/>
              <a:gd name="T18" fmla="*/ 504 w 984"/>
              <a:gd name="T19" fmla="*/ 768 h 1416"/>
              <a:gd name="T20" fmla="*/ 504 w 984"/>
              <a:gd name="T21" fmla="*/ 816 h 1416"/>
              <a:gd name="T22" fmla="*/ 552 w 984"/>
              <a:gd name="T23" fmla="*/ 816 h 1416"/>
              <a:gd name="T24" fmla="*/ 504 w 984"/>
              <a:gd name="T25" fmla="*/ 864 h 1416"/>
              <a:gd name="T26" fmla="*/ 792 w 984"/>
              <a:gd name="T27" fmla="*/ 1104 h 1416"/>
              <a:gd name="T28" fmla="*/ 792 w 984"/>
              <a:gd name="T29" fmla="*/ 1248 h 1416"/>
              <a:gd name="T30" fmla="*/ 936 w 984"/>
              <a:gd name="T31" fmla="*/ 1392 h 1416"/>
              <a:gd name="T32" fmla="*/ 984 w 984"/>
              <a:gd name="T33" fmla="*/ 1392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84" h="1416">
                <a:moveTo>
                  <a:pt x="24" y="0"/>
                </a:moveTo>
                <a:cubicBezTo>
                  <a:pt x="44" y="20"/>
                  <a:pt x="64" y="40"/>
                  <a:pt x="72" y="96"/>
                </a:cubicBezTo>
                <a:cubicBezTo>
                  <a:pt x="80" y="152"/>
                  <a:pt x="80" y="288"/>
                  <a:pt x="72" y="336"/>
                </a:cubicBezTo>
                <a:cubicBezTo>
                  <a:pt x="64" y="384"/>
                  <a:pt x="32" y="352"/>
                  <a:pt x="24" y="384"/>
                </a:cubicBezTo>
                <a:cubicBezTo>
                  <a:pt x="16" y="416"/>
                  <a:pt x="0" y="480"/>
                  <a:pt x="24" y="528"/>
                </a:cubicBezTo>
                <a:cubicBezTo>
                  <a:pt x="48" y="576"/>
                  <a:pt x="128" y="648"/>
                  <a:pt x="168" y="672"/>
                </a:cubicBezTo>
                <a:cubicBezTo>
                  <a:pt x="208" y="696"/>
                  <a:pt x="240" y="672"/>
                  <a:pt x="264" y="672"/>
                </a:cubicBezTo>
                <a:cubicBezTo>
                  <a:pt x="288" y="672"/>
                  <a:pt x="296" y="672"/>
                  <a:pt x="312" y="672"/>
                </a:cubicBezTo>
                <a:cubicBezTo>
                  <a:pt x="328" y="672"/>
                  <a:pt x="328" y="656"/>
                  <a:pt x="360" y="672"/>
                </a:cubicBezTo>
                <a:cubicBezTo>
                  <a:pt x="392" y="688"/>
                  <a:pt x="480" y="744"/>
                  <a:pt x="504" y="768"/>
                </a:cubicBezTo>
                <a:cubicBezTo>
                  <a:pt x="528" y="792"/>
                  <a:pt x="496" y="808"/>
                  <a:pt x="504" y="816"/>
                </a:cubicBezTo>
                <a:cubicBezTo>
                  <a:pt x="512" y="824"/>
                  <a:pt x="552" y="808"/>
                  <a:pt x="552" y="816"/>
                </a:cubicBezTo>
                <a:cubicBezTo>
                  <a:pt x="552" y="824"/>
                  <a:pt x="464" y="816"/>
                  <a:pt x="504" y="864"/>
                </a:cubicBezTo>
                <a:cubicBezTo>
                  <a:pt x="544" y="912"/>
                  <a:pt x="744" y="1040"/>
                  <a:pt x="792" y="1104"/>
                </a:cubicBezTo>
                <a:cubicBezTo>
                  <a:pt x="840" y="1168"/>
                  <a:pt x="768" y="1200"/>
                  <a:pt x="792" y="1248"/>
                </a:cubicBezTo>
                <a:cubicBezTo>
                  <a:pt x="816" y="1296"/>
                  <a:pt x="904" y="1368"/>
                  <a:pt x="936" y="1392"/>
                </a:cubicBezTo>
                <a:cubicBezTo>
                  <a:pt x="968" y="1416"/>
                  <a:pt x="976" y="1392"/>
                  <a:pt x="984" y="1392"/>
                </a:cubicBezTo>
              </a:path>
            </a:pathLst>
          </a:custGeom>
          <a:noFill/>
          <a:ln w="66675" cap="rnd" cmpd="sng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77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7" grpId="0"/>
      <p:bldP spid="8" grpId="0" animBg="1"/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/>
          <p:cNvSpPr/>
          <p:nvPr/>
        </p:nvSpPr>
        <p:spPr>
          <a:xfrm>
            <a:off x="914400" y="2590800"/>
            <a:ext cx="7239000" cy="3429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HP001 5 hàng" pitchFamily="34" charset="0"/>
              </a:rPr>
              <a:t>Mỏ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chim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có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đặc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điểm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gì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chung</a:t>
            </a:r>
            <a:r>
              <a:rPr lang="en-US" sz="4000" b="1" dirty="0">
                <a:latin typeface="HP001 5 hàng" pitchFamily="34" charset="0"/>
              </a:rPr>
              <a:t>? </a:t>
            </a:r>
            <a:r>
              <a:rPr lang="en-US" sz="4000" b="1" dirty="0" err="1">
                <a:latin typeface="HP001 5 hàng" pitchFamily="34" charset="0"/>
              </a:rPr>
              <a:t>Chúng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dùng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mỏ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để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làm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gì</a:t>
            </a:r>
            <a:r>
              <a:rPr lang="en-US" sz="4000" b="1" dirty="0">
                <a:latin typeface="HP001 5 hàng" pitchFamily="34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5800" y="1790700"/>
            <a:ext cx="7696200" cy="17907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HP001 5 hàng" pitchFamily="34" charset="0"/>
              </a:rPr>
              <a:t>Mỏ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chim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cứng</a:t>
            </a:r>
            <a:r>
              <a:rPr lang="en-US" sz="4000" b="1" dirty="0">
                <a:latin typeface="HP001 5 hàng" pitchFamily="34" charset="0"/>
              </a:rPr>
              <a:t>, </a:t>
            </a:r>
            <a:r>
              <a:rPr lang="en-US" sz="4000" b="1" dirty="0" err="1">
                <a:latin typeface="HP001 5 hàng" pitchFamily="34" charset="0"/>
              </a:rPr>
              <a:t>dài</a:t>
            </a:r>
            <a:r>
              <a:rPr lang="en-US" sz="4000" b="1" dirty="0">
                <a:latin typeface="HP001 5 hàng" pitchFamily="34" charset="0"/>
              </a:rPr>
              <a:t>, </a:t>
            </a:r>
            <a:r>
              <a:rPr lang="en-US" sz="4000" b="1" dirty="0" err="1">
                <a:latin typeface="HP001 5 hàng" pitchFamily="34" charset="0"/>
              </a:rPr>
              <a:t>nhọn</a:t>
            </a:r>
            <a:r>
              <a:rPr lang="en-US" sz="4000" b="1" dirty="0">
                <a:latin typeface="HP001 5 hàng" pitchFamily="34" charset="0"/>
              </a:rPr>
              <a:t>, </a:t>
            </a:r>
            <a:r>
              <a:rPr lang="en-US" sz="4000" b="1" dirty="0" err="1">
                <a:latin typeface="HP001 5 hàng" pitchFamily="34" charset="0"/>
              </a:rPr>
              <a:t>chúng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dùng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mỏ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để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gắp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thức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ăn</a:t>
            </a:r>
            <a:r>
              <a:rPr lang="en-US" sz="4000" b="1" dirty="0">
                <a:latin typeface="HP001 5 hàng" pitchFamily="34" charset="0"/>
              </a:rPr>
              <a:t>.</a:t>
            </a:r>
          </a:p>
        </p:txBody>
      </p:sp>
      <p:pic>
        <p:nvPicPr>
          <p:cNvPr id="9" name="Picture 3" descr="scan003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9" b="4761"/>
          <a:stretch/>
        </p:blipFill>
        <p:spPr bwMode="auto">
          <a:xfrm>
            <a:off x="381000" y="3674355"/>
            <a:ext cx="33528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74355"/>
            <a:ext cx="3675063" cy="310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4775198" y="3962400"/>
            <a:ext cx="1244601" cy="2057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latin typeface="HP001 5 hàng" pitchFamily="34" charset="0"/>
            </a:endParaRPr>
          </a:p>
        </p:txBody>
      </p:sp>
      <p:sp>
        <p:nvSpPr>
          <p:cNvPr id="12" name="Line 31"/>
          <p:cNvSpPr>
            <a:spLocks noChangeShapeType="1"/>
          </p:cNvSpPr>
          <p:nvPr/>
        </p:nvSpPr>
        <p:spPr bwMode="auto">
          <a:xfrm flipH="1" flipV="1">
            <a:off x="3352800" y="4876800"/>
            <a:ext cx="1422400" cy="1143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latin typeface="HP001 5 hàng" pitchFamily="34" charset="0"/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4216399" y="6064086"/>
            <a:ext cx="14732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Mỏ</a:t>
            </a:r>
            <a:endParaRPr lang="en-US" sz="4000" b="1" dirty="0"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2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" grpId="0" animBg="1"/>
      <p:bldP spid="11" grpId="0" animBg="1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/>
          <p:cNvSpPr/>
          <p:nvPr/>
        </p:nvSpPr>
        <p:spPr>
          <a:xfrm>
            <a:off x="457200" y="2133600"/>
            <a:ext cx="8153400" cy="396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HP001 5 hàng" pitchFamily="34" charset="0"/>
              </a:rPr>
              <a:t>Nêu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điểm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giống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và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khác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nhau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của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các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loài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chim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có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trong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hình</a:t>
            </a:r>
            <a:r>
              <a:rPr lang="en-US" sz="4000" b="1" dirty="0">
                <a:latin typeface="HP001 5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57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938" y="1379961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HP001 5 hàng" pitchFamily="34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phận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itchFamily="34" charset="0"/>
              </a:rPr>
              <a:t>cá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itchFamily="34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itchFamily="34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itchFamily="34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HP001 5 hàng" pitchFamily="34" charset="0"/>
            </a:endParaRPr>
          </a:p>
        </p:txBody>
      </p:sp>
      <p:pic>
        <p:nvPicPr>
          <p:cNvPr id="9" name="Picture 10" descr="Untitled-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 t="2181" r="3622" b="23511"/>
          <a:stretch/>
        </p:blipFill>
        <p:spPr bwMode="auto">
          <a:xfrm>
            <a:off x="1143000" y="2590798"/>
            <a:ext cx="6781800" cy="37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1" y="1426151"/>
            <a:ext cx="558017" cy="8953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600200" y="3733800"/>
            <a:ext cx="3048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73271" y="337177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Mắt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620000" y="3048000"/>
            <a:ext cx="6858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77200" y="2743200"/>
            <a:ext cx="71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Đuôi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031336" y="2812093"/>
            <a:ext cx="685800" cy="4645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38800" y="2590799"/>
            <a:ext cx="533400" cy="38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Vây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048000" y="3112532"/>
            <a:ext cx="1143000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62200" y="278129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Mình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914400" y="4455094"/>
            <a:ext cx="563671" cy="4979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2509" y="4191000"/>
            <a:ext cx="81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Miệng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705600" y="58674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ÔN BÀI CŨ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9383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3" grpId="0"/>
      <p:bldP spid="18" grpId="0"/>
      <p:bldP spid="22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can0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2667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9" descr="scan0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0"/>
            <a:ext cx="1905000" cy="2362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32448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5791200" y="152400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  <a:latin typeface="HP001 5 hàng" pitchFamily="34" charset="0"/>
                <a:cs typeface="Times New Roman" pitchFamily="18" charset="0"/>
              </a:rPr>
              <a:t>Xương sống</a:t>
            </a:r>
          </a:p>
        </p:txBody>
      </p:sp>
      <p:sp>
        <p:nvSpPr>
          <p:cNvPr id="7" name="Line 24"/>
          <p:cNvSpPr>
            <a:spLocks noChangeShapeType="1"/>
          </p:cNvSpPr>
          <p:nvPr/>
        </p:nvSpPr>
        <p:spPr bwMode="auto">
          <a:xfrm flipH="1">
            <a:off x="5334000" y="609600"/>
            <a:ext cx="1524000" cy="13716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 b="1">
              <a:solidFill>
                <a:srgbClr val="C00000"/>
              </a:solidFill>
              <a:latin typeface="HP001 5 hàng" pitchFamily="34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3886200" y="4876800"/>
            <a:ext cx="220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  <a:latin typeface="HP001 5 hàng" pitchFamily="34" charset="0"/>
                <a:cs typeface="Times New Roman" pitchFamily="18" charset="0"/>
              </a:rPr>
              <a:t>Hai cánh</a:t>
            </a:r>
          </a:p>
        </p:txBody>
      </p:sp>
      <p:sp>
        <p:nvSpPr>
          <p:cNvPr id="9" name="Line 26"/>
          <p:cNvSpPr>
            <a:spLocks noChangeShapeType="1"/>
          </p:cNvSpPr>
          <p:nvPr/>
        </p:nvSpPr>
        <p:spPr bwMode="auto">
          <a:xfrm flipH="1" flipV="1">
            <a:off x="1981200" y="3657600"/>
            <a:ext cx="3276600" cy="2718374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 b="1">
              <a:solidFill>
                <a:srgbClr val="C00000"/>
              </a:solidFill>
              <a:latin typeface="HP001 5 hàng" pitchFamily="34" charset="0"/>
            </a:endParaRP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 flipV="1">
            <a:off x="5257800" y="2819399"/>
            <a:ext cx="2286000" cy="355657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 b="1">
              <a:solidFill>
                <a:srgbClr val="C00000"/>
              </a:solidFill>
              <a:latin typeface="HP001 5 hàng" pitchFamily="34" charset="0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5105400" y="2667000"/>
            <a:ext cx="1981200" cy="13716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 b="1">
              <a:solidFill>
                <a:srgbClr val="C00000"/>
              </a:solidFill>
              <a:latin typeface="HP001 5 hàng" pitchFamily="34" charset="0"/>
            </a:endParaRPr>
          </a:p>
        </p:txBody>
      </p:sp>
      <p:sp>
        <p:nvSpPr>
          <p:cNvPr id="12" name="Line 31"/>
          <p:cNvSpPr>
            <a:spLocks noChangeShapeType="1"/>
          </p:cNvSpPr>
          <p:nvPr/>
        </p:nvSpPr>
        <p:spPr bwMode="auto">
          <a:xfrm flipH="1" flipV="1">
            <a:off x="3048000" y="2895600"/>
            <a:ext cx="2057400" cy="11430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 b="1">
              <a:solidFill>
                <a:srgbClr val="C00000"/>
              </a:solidFill>
              <a:latin typeface="HP001 5 hàng" pitchFamily="34" charset="0"/>
            </a:endParaRPr>
          </a:p>
        </p:txBody>
      </p:sp>
      <p:sp>
        <p:nvSpPr>
          <p:cNvPr id="13" name="Line 33"/>
          <p:cNvSpPr>
            <a:spLocks noChangeShapeType="1"/>
          </p:cNvSpPr>
          <p:nvPr/>
        </p:nvSpPr>
        <p:spPr bwMode="auto">
          <a:xfrm flipV="1">
            <a:off x="4953000" y="3276600"/>
            <a:ext cx="2819400" cy="1676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 b="1">
              <a:solidFill>
                <a:srgbClr val="C00000"/>
              </a:solidFill>
              <a:latin typeface="HP001 5 hàng" pitchFamily="34" charset="0"/>
            </a:endParaRPr>
          </a:p>
        </p:txBody>
      </p:sp>
      <p:sp>
        <p:nvSpPr>
          <p:cNvPr id="14" name="Line 34"/>
          <p:cNvSpPr>
            <a:spLocks noChangeShapeType="1"/>
          </p:cNvSpPr>
          <p:nvPr/>
        </p:nvSpPr>
        <p:spPr bwMode="auto">
          <a:xfrm flipH="1" flipV="1">
            <a:off x="2590800" y="3657600"/>
            <a:ext cx="2362200" cy="1295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 b="1">
              <a:solidFill>
                <a:srgbClr val="C00000"/>
              </a:solidFill>
              <a:latin typeface="HP001 5 hàng" pitchFamily="34" charset="0"/>
            </a:endParaRP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304800" y="5791200"/>
            <a:ext cx="228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C00000"/>
                </a:solidFill>
                <a:latin typeface="HP001 5 hàng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C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5 hàng" pitchFamily="34" charset="0"/>
                <a:cs typeface="Times New Roman" pitchFamily="18" charset="0"/>
              </a:rPr>
              <a:t>chân</a:t>
            </a:r>
            <a:endParaRPr lang="en-US" sz="3200" b="1" dirty="0">
              <a:solidFill>
                <a:srgbClr val="C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6" name="Line 39"/>
          <p:cNvSpPr>
            <a:spLocks noChangeShapeType="1"/>
          </p:cNvSpPr>
          <p:nvPr/>
        </p:nvSpPr>
        <p:spPr bwMode="auto">
          <a:xfrm flipV="1">
            <a:off x="1752600" y="3429000"/>
            <a:ext cx="5562600" cy="23622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 b="1">
              <a:solidFill>
                <a:srgbClr val="C00000"/>
              </a:solidFill>
              <a:latin typeface="HP001 5 hàng" pitchFamily="34" charset="0"/>
            </a:endParaRPr>
          </a:p>
        </p:txBody>
      </p:sp>
      <p:sp>
        <p:nvSpPr>
          <p:cNvPr id="17" name="Line 40"/>
          <p:cNvSpPr>
            <a:spLocks noChangeShapeType="1"/>
          </p:cNvSpPr>
          <p:nvPr/>
        </p:nvSpPr>
        <p:spPr bwMode="auto">
          <a:xfrm flipH="1" flipV="1">
            <a:off x="1371600" y="4191000"/>
            <a:ext cx="381000" cy="16002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 b="1">
              <a:solidFill>
                <a:srgbClr val="C00000"/>
              </a:solidFill>
              <a:latin typeface="HP001 5 hàng" pitchFamily="34" charset="0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4038600" y="6197025"/>
            <a:ext cx="220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C00000"/>
                </a:solidFill>
                <a:latin typeface="HP001 5 hàng" pitchFamily="34" charset="0"/>
                <a:cs typeface="Times New Roman" pitchFamily="18" charset="0"/>
              </a:rPr>
              <a:t>Lông</a:t>
            </a:r>
            <a:r>
              <a:rPr lang="en-US" sz="3200" b="1" dirty="0">
                <a:solidFill>
                  <a:srgbClr val="C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5 hàng" pitchFamily="34" charset="0"/>
                <a:cs typeface="Times New Roman" pitchFamily="18" charset="0"/>
              </a:rPr>
              <a:t>vũ</a:t>
            </a:r>
            <a:endParaRPr lang="en-US" sz="3200" b="1" dirty="0">
              <a:solidFill>
                <a:srgbClr val="C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3733800" y="3987225"/>
            <a:ext cx="220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C00000"/>
                </a:solidFill>
                <a:latin typeface="HP001 5 hàng" pitchFamily="34" charset="0"/>
                <a:cs typeface="Times New Roman" pitchFamily="18" charset="0"/>
              </a:rPr>
              <a:t>Mỏ</a:t>
            </a:r>
            <a:endParaRPr lang="en-US" sz="3200" b="1" dirty="0">
              <a:solidFill>
                <a:srgbClr val="C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>
              <a:solidFill>
                <a:srgbClr val="C00000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7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66800" y="2133600"/>
            <a:ext cx="7010400" cy="3886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latin typeface="HP001 5 hàng" pitchFamily="34" charset="0"/>
              </a:rPr>
              <a:t>Các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loài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chim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khác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nhau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về</a:t>
            </a:r>
            <a:r>
              <a:rPr lang="en-US" sz="4000" b="1" dirty="0" smtClean="0">
                <a:latin typeface="HP001 5 hàng" pitchFamily="34" charset="0"/>
              </a:rPr>
              <a:t>: </a:t>
            </a:r>
          </a:p>
          <a:p>
            <a:pPr marL="1485900" lvl="2" indent="-571500" algn="just">
              <a:buFontTx/>
              <a:buChar char="-"/>
            </a:pPr>
            <a:r>
              <a:rPr lang="en-US" sz="4000" b="1" dirty="0" err="1" smtClean="0">
                <a:latin typeface="HP001 5 hàng" pitchFamily="34" charset="0"/>
              </a:rPr>
              <a:t>Màu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sắc</a:t>
            </a:r>
            <a:r>
              <a:rPr lang="en-US" sz="4000" b="1" dirty="0" smtClean="0">
                <a:latin typeface="HP001 5 hàng" pitchFamily="34" charset="0"/>
              </a:rPr>
              <a:t>.</a:t>
            </a:r>
          </a:p>
          <a:p>
            <a:pPr marL="1485900" lvl="2" indent="-571500" algn="just">
              <a:buFontTx/>
              <a:buChar char="-"/>
            </a:pPr>
            <a:r>
              <a:rPr lang="en-US" sz="4000" b="1" dirty="0" err="1">
                <a:latin typeface="HP001 5 hàng" pitchFamily="34" charset="0"/>
              </a:rPr>
              <a:t>H</a:t>
            </a:r>
            <a:r>
              <a:rPr lang="en-US" sz="4000" b="1" dirty="0" err="1" smtClean="0">
                <a:latin typeface="HP001 5 hàng" pitchFamily="34" charset="0"/>
              </a:rPr>
              <a:t>ình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dáng</a:t>
            </a:r>
            <a:r>
              <a:rPr lang="en-US" sz="4000" b="1" dirty="0" smtClean="0">
                <a:latin typeface="HP001 5 hàng" pitchFamily="34" charset="0"/>
              </a:rPr>
              <a:t>.</a:t>
            </a:r>
          </a:p>
          <a:p>
            <a:pPr marL="1485900" lvl="2" indent="-571500" algn="just">
              <a:buFontTx/>
              <a:buChar char="-"/>
            </a:pPr>
            <a:r>
              <a:rPr lang="en-US" sz="4000" b="1" dirty="0" err="1" smtClean="0">
                <a:latin typeface="HP001 5 hàng" pitchFamily="34" charset="0"/>
              </a:rPr>
              <a:t>Khả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năng</a:t>
            </a:r>
            <a:r>
              <a:rPr lang="en-US" sz="4000" b="1" dirty="0" smtClean="0">
                <a:latin typeface="HP001 5 hàng" pitchFamily="34" charset="0"/>
              </a:rPr>
              <a:t>.</a:t>
            </a:r>
            <a:endParaRPr lang="en-US" sz="4000" b="1" dirty="0"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39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an0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1" y="2080683"/>
            <a:ext cx="2058516" cy="1629383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an0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98" y="2085445"/>
            <a:ext cx="1713529" cy="1629383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2" y="5021622"/>
            <a:ext cx="2536094" cy="1683696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an00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798" y="2085444"/>
            <a:ext cx="1805379" cy="1637489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9" name="Picture 8" descr="scan00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97" y="2080683"/>
            <a:ext cx="2284427" cy="165311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3" y="5021623"/>
            <a:ext cx="1644019" cy="1683978"/>
          </a:xfrm>
          <a:prstGeom prst="rect">
            <a:avLst/>
          </a:prstGeom>
          <a:noFill/>
          <a:ln w="28575" cmpd="thickThin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820" y="5021622"/>
            <a:ext cx="2277948" cy="1683696"/>
          </a:xfrm>
          <a:prstGeom prst="rect">
            <a:avLst/>
          </a:prstGeom>
          <a:noFill/>
          <a:ln w="28575" cmpd="thickThin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2" y="5021623"/>
            <a:ext cx="1570230" cy="1683696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13" name="Horizontal Scroll 12"/>
          <p:cNvSpPr/>
          <p:nvPr/>
        </p:nvSpPr>
        <p:spPr>
          <a:xfrm>
            <a:off x="246693" y="3886200"/>
            <a:ext cx="8640131" cy="990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HP001 5 hàng" pitchFamily="34" charset="0"/>
              </a:rPr>
              <a:t>Về</a:t>
            </a:r>
            <a:r>
              <a:rPr lang="en-US" sz="36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5 hàng" pitchFamily="34" charset="0"/>
              </a:rPr>
              <a:t>màu</a:t>
            </a:r>
            <a:r>
              <a:rPr lang="en-US" sz="36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5 hàng" pitchFamily="34" charset="0"/>
              </a:rPr>
              <a:t>sắc</a:t>
            </a:r>
            <a:r>
              <a:rPr lang="en-US" sz="3600" b="1" dirty="0" smtClean="0">
                <a:solidFill>
                  <a:schemeClr val="bg1"/>
                </a:solidFill>
                <a:latin typeface="HP001 5 hàng" pitchFamily="34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HP001 5 hàng" pitchFamily="34" charset="0"/>
              </a:rPr>
              <a:t>hình</a:t>
            </a:r>
            <a:r>
              <a:rPr lang="en-US" sz="36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5 hàng" pitchFamily="34" charset="0"/>
              </a:rPr>
              <a:t>dáng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2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0" y="22860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66"/>
                </a:solidFill>
                <a:latin typeface="HP001 5 hàng" pitchFamily="34" charset="0"/>
              </a:rPr>
              <a:t>Bắt</a:t>
            </a:r>
            <a:r>
              <a:rPr lang="en-US" sz="4000" b="1" dirty="0">
                <a:solidFill>
                  <a:srgbClr val="FF0066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HP001 5 hàng" pitchFamily="34" charset="0"/>
              </a:rPr>
              <a:t>chước</a:t>
            </a:r>
            <a:r>
              <a:rPr lang="en-US" sz="4000" b="1" dirty="0">
                <a:solidFill>
                  <a:srgbClr val="FF0066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HP001 5 hàng" pitchFamily="34" charset="0"/>
              </a:rPr>
              <a:t>tiếng</a:t>
            </a:r>
            <a:r>
              <a:rPr lang="en-US" sz="4000" b="1" dirty="0">
                <a:solidFill>
                  <a:srgbClr val="FF0066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HP001 5 hàng" pitchFamily="34" charset="0"/>
              </a:rPr>
              <a:t>người</a:t>
            </a:r>
            <a:endParaRPr lang="en-US" sz="4000" b="1" dirty="0">
              <a:solidFill>
                <a:srgbClr val="FF0066"/>
              </a:solidFill>
              <a:latin typeface="HP001 5 hàng" pitchFamily="34" charset="0"/>
            </a:endParaRPr>
          </a:p>
        </p:txBody>
      </p:sp>
      <p:pic>
        <p:nvPicPr>
          <p:cNvPr id="29705" name="Picture 9" descr="Copy of chim sa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9"/>
          <a:stretch/>
        </p:blipFill>
        <p:spPr bwMode="auto">
          <a:xfrm>
            <a:off x="4738255" y="1066800"/>
            <a:ext cx="4087091" cy="4648200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1425575" y="5943600"/>
            <a:ext cx="18510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Vẹt</a:t>
            </a:r>
            <a:endParaRPr lang="en-US" sz="4000" b="1" dirty="0">
              <a:latin typeface="HP001 5 hàng" pitchFamily="34" charset="0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845175" y="5943600"/>
            <a:ext cx="18510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Sáo</a:t>
            </a:r>
            <a:endParaRPr lang="en-US" sz="4000" b="1" dirty="0">
              <a:latin typeface="HP001 5 hàng" pitchFamily="34" charset="0"/>
            </a:endParaRPr>
          </a:p>
        </p:txBody>
      </p:sp>
      <p:pic>
        <p:nvPicPr>
          <p:cNvPr id="2971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" y="1066800"/>
            <a:ext cx="4114800" cy="4648200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8721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9" grpId="0"/>
      <p:bldP spid="297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206514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66"/>
                </a:solidFill>
                <a:latin typeface="HP001 5 hàng" pitchFamily="34" charset="0"/>
              </a:rPr>
              <a:t>Có</a:t>
            </a:r>
            <a:r>
              <a:rPr lang="en-US" sz="4000" b="1" dirty="0">
                <a:solidFill>
                  <a:srgbClr val="FF0066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HP001 5 hàng" pitchFamily="34" charset="0"/>
              </a:rPr>
              <a:t>giọng</a:t>
            </a:r>
            <a:r>
              <a:rPr lang="en-US" sz="4000" b="1" dirty="0">
                <a:solidFill>
                  <a:srgbClr val="FF0066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HP001 5 hàng" pitchFamily="34" charset="0"/>
              </a:rPr>
              <a:t>hót</a:t>
            </a:r>
            <a:r>
              <a:rPr lang="en-US" sz="4000" b="1" dirty="0">
                <a:solidFill>
                  <a:srgbClr val="FF0066"/>
                </a:solidFill>
                <a:latin typeface="HP001 5 hàng" pitchFamily="34" charset="0"/>
              </a:rPr>
              <a:t> hay</a:t>
            </a:r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457200" y="6019800"/>
            <a:ext cx="2205037" cy="6302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 err="1">
                <a:latin typeface="HP001 5 hàng" pitchFamily="34" charset="0"/>
              </a:rPr>
              <a:t>Họa</a:t>
            </a:r>
            <a:r>
              <a:rPr lang="en-US" sz="4000" b="1" dirty="0">
                <a:latin typeface="HP001 5 hàng" pitchFamily="34" charset="0"/>
              </a:rPr>
              <a:t> mi</a:t>
            </a:r>
          </a:p>
        </p:txBody>
      </p:sp>
      <p:pic>
        <p:nvPicPr>
          <p:cNvPr id="40971" name="Picture 11" descr="1336912443308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5" y="1066800"/>
            <a:ext cx="2895600" cy="4648200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2" name="Picture 12" descr="62173998-13-chim-son-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055" y="1066800"/>
            <a:ext cx="2895600" cy="4648200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3" name="Picture 13" descr="chim tu h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305" y="1066800"/>
            <a:ext cx="2851150" cy="4648200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4" name="Oval 14"/>
          <p:cNvSpPr>
            <a:spLocks noChangeArrowheads="1"/>
          </p:cNvSpPr>
          <p:nvPr/>
        </p:nvSpPr>
        <p:spPr bwMode="auto">
          <a:xfrm>
            <a:off x="6477000" y="6019800"/>
            <a:ext cx="2205038" cy="6302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 err="1">
                <a:latin typeface="HP001 5 hàng" pitchFamily="34" charset="0"/>
              </a:rPr>
              <a:t>Chích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chòe</a:t>
            </a:r>
            <a:endParaRPr lang="en-US" sz="4000" b="1" dirty="0">
              <a:latin typeface="HP001 5 hàng" pitchFamily="34" charset="0"/>
            </a:endParaRPr>
          </a:p>
        </p:txBody>
      </p:sp>
      <p:sp>
        <p:nvSpPr>
          <p:cNvPr id="40975" name="Oval 15"/>
          <p:cNvSpPr>
            <a:spLocks noChangeArrowheads="1"/>
          </p:cNvSpPr>
          <p:nvPr/>
        </p:nvSpPr>
        <p:spPr bwMode="auto">
          <a:xfrm>
            <a:off x="3429000" y="6019800"/>
            <a:ext cx="2205038" cy="6302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 err="1">
                <a:latin typeface="HP001 5 hàng" pitchFamily="34" charset="0"/>
              </a:rPr>
              <a:t>Sơn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ca</a:t>
            </a:r>
            <a:endParaRPr lang="en-US" sz="4000" b="1" dirty="0"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952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8" grpId="0"/>
      <p:bldP spid="40974" grpId="0"/>
      <p:bldP spid="4097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0" t="35028" r="19291" b="12431"/>
          <a:stretch/>
        </p:blipFill>
        <p:spPr bwMode="auto">
          <a:xfrm>
            <a:off x="152400" y="825229"/>
            <a:ext cx="4572000" cy="275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1" t="29258" r="29722" b="11196"/>
          <a:stretch/>
        </p:blipFill>
        <p:spPr bwMode="auto">
          <a:xfrm>
            <a:off x="5853545" y="838200"/>
            <a:ext cx="3200400" cy="412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2" t="36677" r="18522" b="16964"/>
          <a:stretch/>
        </p:blipFill>
        <p:spPr bwMode="auto">
          <a:xfrm>
            <a:off x="152400" y="3567111"/>
            <a:ext cx="6272213" cy="321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nip Diagonal Corner Rectangle 2"/>
          <p:cNvSpPr/>
          <p:nvPr/>
        </p:nvSpPr>
        <p:spPr>
          <a:xfrm>
            <a:off x="173182" y="62345"/>
            <a:ext cx="2874818" cy="73152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HP001 5 hàng" pitchFamily="34" charset="0"/>
              </a:rPr>
              <a:t>Biết</a:t>
            </a:r>
            <a:r>
              <a:rPr lang="en-US" sz="3200" b="1" dirty="0" smtClean="0">
                <a:latin typeface="HP001 5 hàng" pitchFamily="34" charset="0"/>
              </a:rPr>
              <a:t> bay</a:t>
            </a:r>
            <a:endParaRPr lang="en-US" sz="3200" b="1" dirty="0">
              <a:latin typeface="HP001 5 hàng" pitchFamily="34" charset="0"/>
            </a:endParaRPr>
          </a:p>
        </p:txBody>
      </p:sp>
      <p:sp>
        <p:nvSpPr>
          <p:cNvPr id="26" name="Snip Diagonal Corner Rectangle 25"/>
          <p:cNvSpPr/>
          <p:nvPr/>
        </p:nvSpPr>
        <p:spPr>
          <a:xfrm>
            <a:off x="5839690" y="62345"/>
            <a:ext cx="3200400" cy="73152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HP001 5 hàng" pitchFamily="34" charset="0"/>
              </a:rPr>
              <a:t>Chạy</a:t>
            </a:r>
            <a:r>
              <a:rPr lang="en-US" sz="3200" b="1" dirty="0" smtClean="0">
                <a:latin typeface="HP001 5 hàng" pitchFamily="34" charset="0"/>
              </a:rPr>
              <a:t> </a:t>
            </a:r>
            <a:r>
              <a:rPr lang="en-US" sz="3200" b="1" dirty="0" err="1" smtClean="0">
                <a:latin typeface="HP001 5 hàng" pitchFamily="34" charset="0"/>
              </a:rPr>
              <a:t>nhanh</a:t>
            </a:r>
            <a:endParaRPr lang="en-US" sz="3200" b="1" dirty="0">
              <a:latin typeface="HP001 5 hàng" pitchFamily="34" charset="0"/>
            </a:endParaRPr>
          </a:p>
        </p:txBody>
      </p:sp>
      <p:sp>
        <p:nvSpPr>
          <p:cNvPr id="27" name="Snip Diagonal Corner Rectangle 26"/>
          <p:cNvSpPr/>
          <p:nvPr/>
        </p:nvSpPr>
        <p:spPr>
          <a:xfrm>
            <a:off x="6473103" y="6019800"/>
            <a:ext cx="2601622" cy="762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HP001 5 hàng" pitchFamily="34" charset="0"/>
              </a:rPr>
              <a:t>Biết</a:t>
            </a:r>
            <a:r>
              <a:rPr lang="en-US" sz="3200" b="1" dirty="0" smtClean="0">
                <a:latin typeface="HP001 5 hàng" pitchFamily="34" charset="0"/>
              </a:rPr>
              <a:t> </a:t>
            </a:r>
            <a:r>
              <a:rPr lang="en-US" sz="3200" b="1" dirty="0" err="1" smtClean="0">
                <a:latin typeface="HP001 5 hàng" pitchFamily="34" charset="0"/>
              </a:rPr>
              <a:t>bơi</a:t>
            </a:r>
            <a:endParaRPr lang="en-US" sz="3200" b="1" dirty="0"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902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baokhanhhoa.com.vn/dataimages/201204/original/images676389_Con_ng_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4" y="3923186"/>
            <a:ext cx="3890089" cy="2590800"/>
          </a:xfrm>
          <a:prstGeom prst="rect">
            <a:avLst/>
          </a:prstGeom>
          <a:noFill/>
          <a:ln w="28575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can00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4" y="175908"/>
            <a:ext cx="3821057" cy="302449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127" y="175908"/>
            <a:ext cx="2394575" cy="4015092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49162" name="AutoShape 10" descr="Small grid"/>
          <p:cNvSpPr>
            <a:spLocks noChangeArrowheads="1"/>
          </p:cNvSpPr>
          <p:nvPr/>
        </p:nvSpPr>
        <p:spPr bwMode="auto">
          <a:xfrm flipV="1">
            <a:off x="4267200" y="175908"/>
            <a:ext cx="2090738" cy="1729092"/>
          </a:xfrm>
          <a:prstGeom prst="wedgeRoundRectCallout">
            <a:avLst>
              <a:gd name="adj1" fmla="val -127698"/>
              <a:gd name="adj2" fmla="val 17537"/>
              <a:gd name="adj3" fmla="val 16667"/>
            </a:avLst>
          </a:prstGeom>
          <a:pattFill prst="smGrid">
            <a:fgClr>
              <a:srgbClr val="CCFF99"/>
            </a:fgClr>
            <a:bgClr>
              <a:schemeClr val="bg1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anchor="ctr"/>
          <a:lstStyle/>
          <a:p>
            <a:pPr algn="ctr" eaLnBrk="0" hangingPunct="0"/>
            <a:r>
              <a:rPr lang="en-US" sz="4000" b="1" dirty="0" err="1">
                <a:latin typeface="HP001 5 hàng" pitchFamily="34" charset="0"/>
              </a:rPr>
              <a:t>Cánh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lớn</a:t>
            </a:r>
            <a:endParaRPr lang="en-US" sz="4000" b="1" dirty="0">
              <a:latin typeface="HP001 5 hàng" pitchFamily="34" charset="0"/>
            </a:endParaRPr>
          </a:p>
        </p:txBody>
      </p:sp>
      <p:sp>
        <p:nvSpPr>
          <p:cNvPr id="49163" name="AutoShape 11" descr="Small grid"/>
          <p:cNvSpPr>
            <a:spLocks noChangeArrowheads="1"/>
          </p:cNvSpPr>
          <p:nvPr/>
        </p:nvSpPr>
        <p:spPr bwMode="auto">
          <a:xfrm flipV="1">
            <a:off x="4267199" y="2743200"/>
            <a:ext cx="2003615" cy="1447800"/>
          </a:xfrm>
          <a:prstGeom prst="wedgeRoundRectCallout">
            <a:avLst>
              <a:gd name="adj1" fmla="val 118295"/>
              <a:gd name="adj2" fmla="val 32146"/>
              <a:gd name="adj3" fmla="val 16667"/>
            </a:avLst>
          </a:prstGeom>
          <a:pattFill prst="smGrid">
            <a:fgClr>
              <a:srgbClr val="CCFF99"/>
            </a:fgClr>
            <a:bgClr>
              <a:schemeClr val="bg1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anchor="ctr"/>
          <a:lstStyle/>
          <a:p>
            <a:pPr algn="ctr" eaLnBrk="0" hangingPunct="0"/>
            <a:r>
              <a:rPr lang="en-US" sz="4000" b="1" dirty="0" err="1">
                <a:latin typeface="HP001 5 hàng" pitchFamily="34" charset="0"/>
              </a:rPr>
              <a:t>Chân</a:t>
            </a:r>
            <a:r>
              <a:rPr lang="en-US" sz="4000" b="1" dirty="0">
                <a:latin typeface="HP001 5 hàng" pitchFamily="34" charset="0"/>
              </a:rPr>
              <a:t> to</a:t>
            </a:r>
          </a:p>
        </p:txBody>
      </p:sp>
      <p:sp>
        <p:nvSpPr>
          <p:cNvPr id="49164" name="AutoShape 12" descr="Small grid"/>
          <p:cNvSpPr>
            <a:spLocks noChangeArrowheads="1"/>
          </p:cNvSpPr>
          <p:nvPr/>
        </p:nvSpPr>
        <p:spPr bwMode="auto">
          <a:xfrm flipV="1">
            <a:off x="6019800" y="4953000"/>
            <a:ext cx="2743200" cy="1560986"/>
          </a:xfrm>
          <a:prstGeom prst="wedgeRoundRectCallout">
            <a:avLst>
              <a:gd name="adj1" fmla="val -150723"/>
              <a:gd name="adj2" fmla="val -23681"/>
              <a:gd name="adj3" fmla="val 16667"/>
            </a:avLst>
          </a:prstGeom>
          <a:pattFill prst="smGrid">
            <a:fgClr>
              <a:srgbClr val="CCFF99"/>
            </a:fgClr>
            <a:bgClr>
              <a:schemeClr val="bg1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anchor="ctr"/>
          <a:lstStyle/>
          <a:p>
            <a:pPr algn="ctr" eaLnBrk="0" hangingPunct="0"/>
            <a:r>
              <a:rPr lang="en-US" sz="4000" b="1" dirty="0" err="1" smtClean="0">
                <a:latin typeface="HP001 5 hàng" pitchFamily="34" charset="0"/>
              </a:rPr>
              <a:t>Chân</a:t>
            </a:r>
            <a:endParaRPr lang="en-US" sz="4000" b="1" dirty="0" smtClean="0">
              <a:latin typeface="HP001 5 hàng" pitchFamily="34" charset="0"/>
            </a:endParaRPr>
          </a:p>
          <a:p>
            <a:pPr algn="ctr" eaLnBrk="0" hangingPunct="0"/>
            <a:r>
              <a:rPr lang="en-US" sz="4000" b="1" dirty="0" err="1" smtClean="0">
                <a:latin typeface="HP001 5 hàng" pitchFamily="34" charset="0"/>
              </a:rPr>
              <a:t>có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màng</a:t>
            </a:r>
            <a:endParaRPr lang="en-US" sz="4000" b="1" dirty="0"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486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2" grpId="0" animBg="1"/>
      <p:bldP spid="49163" grpId="0" animBg="1"/>
      <p:bldP spid="491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089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52400" y="381000"/>
            <a:ext cx="8839200" cy="5943600"/>
          </a:xfrm>
          <a:prstGeom prst="horizontalScroll">
            <a:avLst>
              <a:gd name="adj" fmla="val 392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smtClean="0">
                <a:latin typeface="HP001 5 hàng" pitchFamily="34" charset="0"/>
              </a:rPr>
              <a:t>- </a:t>
            </a:r>
            <a:r>
              <a:rPr lang="en-US" sz="4000" b="1" dirty="0" err="1" smtClean="0">
                <a:latin typeface="HP001 5 hàng" pitchFamily="34" charset="0"/>
              </a:rPr>
              <a:t>Chim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là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động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vật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có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xương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sống</a:t>
            </a:r>
            <a:r>
              <a:rPr lang="en-US" sz="4000" b="1" dirty="0">
                <a:latin typeface="HP001 5 hàng" pitchFamily="34" charset="0"/>
              </a:rPr>
              <a:t>. </a:t>
            </a:r>
            <a:r>
              <a:rPr lang="en-US" sz="4000" b="1" dirty="0" err="1">
                <a:latin typeface="HP001 5 hàng" pitchFamily="34" charset="0"/>
              </a:rPr>
              <a:t>Tất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cả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loài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chim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đều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có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lông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vũ</a:t>
            </a:r>
            <a:r>
              <a:rPr lang="en-US" sz="4000" b="1" dirty="0">
                <a:latin typeface="HP001 5 hàng" pitchFamily="34" charset="0"/>
              </a:rPr>
              <a:t>, </a:t>
            </a:r>
            <a:r>
              <a:rPr lang="en-US" sz="4000" b="1" dirty="0" err="1">
                <a:latin typeface="HP001 5 hàng" pitchFamily="34" charset="0"/>
              </a:rPr>
              <a:t>có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mỏ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hai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cánh</a:t>
            </a:r>
            <a:r>
              <a:rPr lang="en-US" sz="4000" b="1" dirty="0">
                <a:latin typeface="HP001 5 hàng" pitchFamily="34" charset="0"/>
              </a:rPr>
              <a:t>, </a:t>
            </a:r>
            <a:r>
              <a:rPr lang="en-US" sz="4000" b="1" dirty="0" err="1">
                <a:latin typeface="HP001 5 hàng" pitchFamily="34" charset="0"/>
              </a:rPr>
              <a:t>hai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chân</a:t>
            </a:r>
            <a:r>
              <a:rPr lang="en-US" sz="4000" b="1" dirty="0">
                <a:latin typeface="HP001 5 hàng" pitchFamily="34" charset="0"/>
              </a:rPr>
              <a:t>.</a:t>
            </a:r>
            <a:endParaRPr lang="en-US" sz="4000" dirty="0">
              <a:latin typeface="HP001 5 hàng" pitchFamily="34" charset="0"/>
            </a:endParaRPr>
          </a:p>
          <a:p>
            <a:pPr algn="just"/>
            <a:r>
              <a:rPr lang="en-US" sz="4000" b="1" dirty="0">
                <a:latin typeface="HP001 5 hàng" pitchFamily="34" charset="0"/>
              </a:rPr>
              <a:t>- </a:t>
            </a:r>
            <a:r>
              <a:rPr lang="en-US" sz="4000" b="1" dirty="0" err="1" smtClean="0">
                <a:latin typeface="HP001 5 hàng" pitchFamily="34" charset="0"/>
              </a:rPr>
              <a:t>Chim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có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rất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nhiều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loài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khác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nhau</a:t>
            </a:r>
            <a:r>
              <a:rPr lang="en-US" sz="4000" b="1" dirty="0">
                <a:latin typeface="HP001 5 hàng" pitchFamily="34" charset="0"/>
              </a:rPr>
              <a:t>, </a:t>
            </a:r>
            <a:r>
              <a:rPr lang="en-US" sz="4000" b="1" dirty="0" err="1">
                <a:latin typeface="HP001 5 hàng" pitchFamily="34" charset="0"/>
              </a:rPr>
              <a:t>mỗi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loài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có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những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đặc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điểm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màu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sắc</a:t>
            </a:r>
            <a:r>
              <a:rPr lang="en-US" sz="4000" b="1" dirty="0">
                <a:latin typeface="HP001 5 hàng" pitchFamily="34" charset="0"/>
              </a:rPr>
              <a:t>, </a:t>
            </a:r>
            <a:r>
              <a:rPr lang="en-US" sz="4000" b="1" dirty="0" err="1">
                <a:latin typeface="HP001 5 hàng" pitchFamily="34" charset="0"/>
              </a:rPr>
              <a:t>hình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dáng</a:t>
            </a:r>
            <a:r>
              <a:rPr lang="en-US" sz="4000" b="1" dirty="0">
                <a:latin typeface="HP001 5 hàng" pitchFamily="34" charset="0"/>
              </a:rPr>
              <a:t>, </a:t>
            </a:r>
            <a:r>
              <a:rPr lang="en-US" sz="4000" b="1" dirty="0" err="1" smtClean="0">
                <a:latin typeface="HP001 5 hàng" pitchFamily="34" charset="0"/>
              </a:rPr>
              <a:t>khả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năng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khác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nhau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tạo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nên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thế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giới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chim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phong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phú</a:t>
            </a:r>
            <a:r>
              <a:rPr lang="en-US" sz="4000" b="1" dirty="0">
                <a:latin typeface="HP001 5 hàng" pitchFamily="34" charset="0"/>
              </a:rPr>
              <a:t>, </a:t>
            </a:r>
            <a:r>
              <a:rPr lang="en-US" sz="4000" b="1" dirty="0" err="1">
                <a:latin typeface="HP001 5 hàng" pitchFamily="34" charset="0"/>
              </a:rPr>
              <a:t>đa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dạng</a:t>
            </a:r>
            <a:r>
              <a:rPr lang="en-US" sz="4000" b="1" dirty="0">
                <a:latin typeface="HP001 5 hàng" pitchFamily="34" charset="0"/>
              </a:rPr>
              <a:t>.</a:t>
            </a:r>
            <a:endParaRPr lang="en-US" sz="4000" dirty="0"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4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685800" y="2133600"/>
            <a:ext cx="7696200" cy="3733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HP001 5 hàng" pitchFamily="34" charset="0"/>
              </a:rPr>
              <a:t>Nêu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những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lợi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ích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của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chim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mà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em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biết</a:t>
            </a:r>
            <a:r>
              <a:rPr lang="en-US" sz="4000" b="1" dirty="0">
                <a:latin typeface="HP001 5 hàng" pitchFamily="34" charset="0"/>
              </a:rPr>
              <a:t>. Cho </a:t>
            </a:r>
            <a:r>
              <a:rPr lang="en-US" sz="4000" b="1" dirty="0" err="1">
                <a:latin typeface="HP001 5 hàng" pitchFamily="34" charset="0"/>
              </a:rPr>
              <a:t>ví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dụ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cụ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thể</a:t>
            </a:r>
            <a:r>
              <a:rPr lang="en-US" sz="4000" b="1" dirty="0">
                <a:latin typeface="HP001 5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46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3" name="ShockwaveFlash1" r:id="rId2" imgW="8128080" imgH="6095880"/>
        </mc:Choice>
        <mc:Fallback>
          <p:control name="ShockwaveFlash1" r:id="rId2" imgW="8128080" imgH="6095880">
            <p:pic>
              <p:nvPicPr>
                <p:cNvPr id="4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8000" y="381000"/>
                  <a:ext cx="8128000" cy="6096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3652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latin typeface="HP001 5 hàng" pitchFamily="34" charset="0"/>
              </a:rPr>
              <a:t>Chim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giúp</a:t>
            </a:r>
            <a:r>
              <a:rPr lang="en-US" sz="3600" b="1" dirty="0">
                <a:latin typeface="HP001 5 hàng" pitchFamily="34" charset="0"/>
              </a:rPr>
              <a:t> con </a:t>
            </a:r>
            <a:r>
              <a:rPr lang="en-US" sz="3600" b="1" dirty="0" err="1">
                <a:latin typeface="HP001 5 hàng" pitchFamily="34" charset="0"/>
              </a:rPr>
              <a:t>người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đưa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thư</a:t>
            </a:r>
            <a:endParaRPr lang="en-US" sz="3600" b="1" dirty="0">
              <a:latin typeface="HP001 5 hàng" pitchFamily="34" charset="0"/>
            </a:endParaRPr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06488"/>
            <a:ext cx="8610600" cy="5522912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7326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090807024134827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4191000" cy="2667000"/>
          </a:xfrm>
          <a:prstGeom prst="rect">
            <a:avLst/>
          </a:prstGeom>
          <a:noFill/>
          <a:ln w="57150" cmpd="thinThick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090807024446045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4267200" cy="2667000"/>
          </a:xfrm>
          <a:prstGeom prst="rect">
            <a:avLst/>
          </a:prstGeom>
          <a:noFill/>
          <a:ln w="57150" cmpd="thinThick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52400" y="6019800"/>
            <a:ext cx="408463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latin typeface="HP001 5 hàng" pitchFamily="34" charset="0"/>
              </a:rPr>
              <a:t>Túi xách </a:t>
            </a:r>
          </a:p>
          <a:p>
            <a:pPr algn="ctr"/>
            <a:r>
              <a:rPr lang="en-US" sz="3600" b="1">
                <a:latin typeface="HP001 5 hàng" pitchFamily="34" charset="0"/>
              </a:rPr>
              <a:t>làm từ da Đà điểu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5029200" y="6019800"/>
            <a:ext cx="358616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latin typeface="HP001 5 hàng" pitchFamily="34" charset="0"/>
              </a:rPr>
              <a:t>Quạt </a:t>
            </a:r>
          </a:p>
          <a:p>
            <a:pPr algn="ctr"/>
            <a:r>
              <a:rPr lang="en-US" sz="3600" b="1">
                <a:latin typeface="HP001 5 hàng" pitchFamily="34" charset="0"/>
              </a:rPr>
              <a:t>làm từ lông Đà điểu</a:t>
            </a:r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>
            <a:off x="7162800" y="41565"/>
            <a:ext cx="1371600" cy="685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 dirty="0" err="1">
                <a:solidFill>
                  <a:srgbClr val="0033CC"/>
                </a:solidFill>
                <a:latin typeface="HP001 5 hàng" pitchFamily="34" charset="0"/>
              </a:rPr>
              <a:t>Đà</a:t>
            </a:r>
            <a:r>
              <a:rPr lang="en-US" sz="3600" b="1" dirty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HP001 5 hàng" pitchFamily="34" charset="0"/>
              </a:rPr>
              <a:t>điểu</a:t>
            </a:r>
            <a:endParaRPr lang="en-US" sz="3600" b="1" dirty="0">
              <a:solidFill>
                <a:srgbClr val="0033CC"/>
              </a:solidFill>
              <a:latin typeface="HP001 5 hàng" pitchFamily="34" charset="0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>
            <a:off x="2819400" y="2438400"/>
            <a:ext cx="16002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>
              <a:latin typeface="HP001 5 hàng" pitchFamily="34" charset="0"/>
            </a:endParaRP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4495800" y="2438400"/>
            <a:ext cx="16002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>
              <a:latin typeface="HP001 5 hàng" pitchFamily="34" charset="0"/>
            </a:endParaRPr>
          </a:p>
        </p:txBody>
      </p:sp>
      <p:pic>
        <p:nvPicPr>
          <p:cNvPr id="30735" name="Picture 15" descr="ostrich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"/>
            <a:ext cx="3429000" cy="2133600"/>
          </a:xfrm>
          <a:prstGeom prst="rect">
            <a:avLst/>
          </a:prstGeom>
          <a:noFill/>
          <a:ln w="38100" cmpd="dbl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76200" y="39469"/>
            <a:ext cx="259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Da </a:t>
            </a: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và</a:t>
            </a: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lông</a:t>
            </a:r>
            <a:endParaRPr lang="en-US" sz="3600" b="1" dirty="0">
              <a:solidFill>
                <a:srgbClr val="009900"/>
              </a:solidFill>
              <a:latin typeface="HP001 5 hàng" pitchFamily="34" charset="0"/>
            </a:endParaRPr>
          </a:p>
        </p:txBody>
      </p:sp>
      <p:pic>
        <p:nvPicPr>
          <p:cNvPr id="11" name="Picture 23" descr="image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r="13409"/>
          <a:stretch/>
        </p:blipFill>
        <p:spPr bwMode="auto">
          <a:xfrm>
            <a:off x="205367" y="623455"/>
            <a:ext cx="1803544" cy="214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images12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1"/>
          <a:stretch>
            <a:fillRect/>
          </a:stretch>
        </p:blipFill>
        <p:spPr bwMode="auto">
          <a:xfrm>
            <a:off x="6822281" y="623455"/>
            <a:ext cx="2203953" cy="214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184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  <p:bldP spid="30730" grpId="0"/>
      <p:bldP spid="30731" grpId="0" animBg="1"/>
      <p:bldP spid="307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w450xh339__15f46f1016f3a3f410d15090357c2d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502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6" descr="http://www2.vietbao.vn/images/vn55/du-lich/55173914-khanhhthfgggggg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52400"/>
            <a:ext cx="499586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DSC007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2971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953000" y="6172200"/>
            <a:ext cx="3048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latin typeface="HP001 5 hàng" pitchFamily="34" charset="0"/>
              </a:rPr>
              <a:t>Đồ chơi làm từ vỏ trứng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1066800" y="5943600"/>
            <a:ext cx="914400" cy="6302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rgbClr val="0033CC"/>
                </a:solidFill>
                <a:latin typeface="HP001 5 hàng" pitchFamily="34" charset="0"/>
              </a:rPr>
              <a:t>Ngỗng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V="1">
            <a:off x="3124200" y="1676400"/>
            <a:ext cx="83820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>
              <a:latin typeface="HP001 5 hàng" pitchFamily="34" charset="0"/>
            </a:endParaRPr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3124200" y="3276600"/>
            <a:ext cx="91440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>
              <a:latin typeface="HP001 5 hàng" pitchFamily="34" charset="0"/>
            </a:endParaRPr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1371600" y="533400"/>
            <a:ext cx="914400" cy="6302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rgbClr val="009900"/>
                </a:solidFill>
                <a:latin typeface="HP001 5 hàng" pitchFamily="34" charset="0"/>
              </a:rPr>
              <a:t>Thịt và trứng</a:t>
            </a:r>
          </a:p>
        </p:txBody>
      </p:sp>
    </p:spTree>
    <p:extLst>
      <p:ext uri="{BB962C8B-B14F-4D97-AF65-F5344CB8AC3E}">
        <p14:creationId xmlns:p14="http://schemas.microsoft.com/office/powerpoint/2010/main" val="341923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31753" grpId="0" animBg="1"/>
      <p:bldP spid="3175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14800"/>
            <a:ext cx="28067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30337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2895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62000"/>
            <a:ext cx="28638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14800"/>
            <a:ext cx="2819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762000"/>
            <a:ext cx="28797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2286000" y="3438525"/>
            <a:ext cx="44958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P001 5 hàng" pitchFamily="34" charset="0"/>
                <a:cs typeface="Times New Roman"/>
              </a:rPr>
              <a:t>chào</a:t>
            </a:r>
            <a:r>
              <a:rPr lang="en-US" sz="36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sz="3600" b="1" kern="10" dirty="0" err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P001 5 hàng" pitchFamily="34" charset="0"/>
                <a:cs typeface="Times New Roman"/>
              </a:rPr>
              <a:t>mào</a:t>
            </a:r>
            <a:r>
              <a:rPr lang="en-US" sz="36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505200" y="152400"/>
            <a:ext cx="2514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HP001 5 hàng" pitchFamily="34" charset="0"/>
              </a:rPr>
              <a:t>Làm cảnh</a:t>
            </a:r>
          </a:p>
        </p:txBody>
      </p:sp>
    </p:spTree>
    <p:extLst>
      <p:ext uri="{BB962C8B-B14F-4D97-AF65-F5344CB8AC3E}">
        <p14:creationId xmlns:p14="http://schemas.microsoft.com/office/powerpoint/2010/main" val="209337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ho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914400"/>
            <a:ext cx="28479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avatar_5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290353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avatar_4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28479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90353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38200"/>
            <a:ext cx="2819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7" name="Picture 7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4800"/>
            <a:ext cx="26701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8" name="WordArt 8" descr="White marble"/>
          <p:cNvSpPr>
            <a:spLocks noChangeArrowheads="1" noChangeShapeType="1" noTextEdit="1"/>
          </p:cNvSpPr>
          <p:nvPr/>
        </p:nvSpPr>
        <p:spPr bwMode="auto">
          <a:xfrm>
            <a:off x="2438400" y="3476625"/>
            <a:ext cx="38862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latin typeface="HP001 5 hàng" pitchFamily="34" charset="0"/>
                <a:cs typeface="Times New Roman"/>
              </a:rPr>
              <a:t>vẹt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latin typeface="HP001 5 hàng" pitchFamily="34" charset="0"/>
                <a:cs typeface="Times New Roman"/>
              </a:rPr>
              <a:t> 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latin typeface="HP001 5 hàng" pitchFamily="34" charset="0"/>
                <a:cs typeface="Times New Roman"/>
              </a:rPr>
              <a:t>(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latin typeface="HP001 5 hàng" pitchFamily="34" charset="0"/>
                <a:cs typeface="Times New Roman"/>
              </a:rPr>
              <a:t>két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latin typeface="HP001 5 hàng" pitchFamily="34" charset="0"/>
                <a:cs typeface="Times New Roman"/>
              </a:rPr>
              <a:t>)</a:t>
            </a:r>
            <a:endParaRPr lang="en-US" sz="3600" b="1" kern="10" dirty="0">
              <a:ln w="9525">
                <a:round/>
                <a:headEnd/>
                <a:tailEnd/>
              </a:ln>
              <a:blipFill dpi="0" rotWithShape="0">
                <a:blip r:embed="rId9"/>
                <a:srcRect/>
                <a:tile tx="0" ty="0" sx="100000" sy="100000" flip="none" algn="tl"/>
              </a:blipFill>
              <a:latin typeface="HP001 5 hàng" pitchFamily="34" charset="0"/>
              <a:cs typeface="Times New Roman"/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505200" y="152400"/>
            <a:ext cx="2514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HP001 5 hàng" pitchFamily="34" charset="0"/>
              </a:rPr>
              <a:t>Làm cảnh</a:t>
            </a:r>
          </a:p>
        </p:txBody>
      </p:sp>
    </p:spTree>
    <p:extLst>
      <p:ext uri="{BB962C8B-B14F-4D97-AF65-F5344CB8AC3E}">
        <p14:creationId xmlns:p14="http://schemas.microsoft.com/office/powerpoint/2010/main" val="315591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985838"/>
            <a:ext cx="2746375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29622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4343400"/>
            <a:ext cx="26574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5" descr="chim tu h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277653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92200"/>
            <a:ext cx="3038475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1066800"/>
            <a:ext cx="27463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2" name="WordArt 8"/>
          <p:cNvSpPr>
            <a:spLocks noChangeArrowheads="1" noChangeShapeType="1" noTextEdit="1"/>
          </p:cNvSpPr>
          <p:nvPr/>
        </p:nvSpPr>
        <p:spPr bwMode="auto">
          <a:xfrm>
            <a:off x="2286000" y="3657600"/>
            <a:ext cx="47244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HP001 5 hàng" pitchFamily="34" charset="0"/>
                <a:cs typeface="Times New Roman"/>
              </a:rPr>
              <a:t>chích chòe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3505200" y="152400"/>
            <a:ext cx="2514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HP001 5 hàng" pitchFamily="34" charset="0"/>
              </a:rPr>
              <a:t>Làm cảnh</a:t>
            </a:r>
          </a:p>
        </p:txBody>
      </p:sp>
    </p:spTree>
    <p:extLst>
      <p:ext uri="{BB962C8B-B14F-4D97-AF65-F5344CB8AC3E}">
        <p14:creationId xmlns:p14="http://schemas.microsoft.com/office/powerpoint/2010/main" val="315856623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0" y="196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Làm</a:t>
            </a: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thuốc</a:t>
            </a: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chữa</a:t>
            </a: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bệnh</a:t>
            </a:r>
            <a:endParaRPr lang="en-US" sz="3600" b="1" dirty="0">
              <a:solidFill>
                <a:srgbClr val="009900"/>
              </a:solidFill>
              <a:latin typeface="HP001 5 hàng" pitchFamily="34" charset="0"/>
            </a:endParaRPr>
          </a:p>
        </p:txBody>
      </p:sp>
      <p:pic>
        <p:nvPicPr>
          <p:cNvPr id="64517" name="Picture 5" descr="000000050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2743200" cy="3581400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76200" y="4800600"/>
            <a:ext cx="2743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</a:rPr>
              <a:t>Bìm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</a:rPr>
              <a:t>bịp</a:t>
            </a:r>
            <a:r>
              <a:rPr lang="en-US" sz="3600" b="1" dirty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HP001 5 hàng" pitchFamily="34" charset="0"/>
              </a:rPr>
              <a:t>Chữa</a:t>
            </a:r>
            <a:r>
              <a:rPr lang="en-US" sz="3600" b="1" dirty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HP001 5 hàng" pitchFamily="34" charset="0"/>
              </a:rPr>
              <a:t>bệnh</a:t>
            </a:r>
            <a:r>
              <a:rPr lang="en-US" sz="3600" b="1" dirty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HP001 5 hàng" pitchFamily="34" charset="0"/>
              </a:rPr>
              <a:t>liệt</a:t>
            </a:r>
            <a:r>
              <a:rPr lang="en-US" sz="3600" b="1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HP001 5 hàng" pitchFamily="34" charset="0"/>
              </a:rPr>
              <a:t>dương</a:t>
            </a:r>
            <a:endParaRPr lang="en-US" sz="3600" b="1" dirty="0">
              <a:solidFill>
                <a:srgbClr val="0033CC"/>
              </a:solidFill>
              <a:latin typeface="HP001 5 hàng" pitchFamily="34" charset="0"/>
            </a:endParaRPr>
          </a:p>
        </p:txBody>
      </p:sp>
      <p:pic>
        <p:nvPicPr>
          <p:cNvPr id="64520" name="Picture 8" descr="1314869153_chim 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66800"/>
            <a:ext cx="3276600" cy="3581400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3200400" y="4876800"/>
            <a:ext cx="27432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</a:rPr>
              <a:t>Se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</a:rPr>
              <a:t>Sẻ</a:t>
            </a:r>
            <a:r>
              <a:rPr lang="en-US" sz="3600" b="1" dirty="0">
                <a:solidFill>
                  <a:srgbClr val="0033CC"/>
                </a:solidFill>
                <a:latin typeface="HP001 5 hàng" pitchFamily="34" charset="0"/>
              </a:rPr>
              <a:t> </a:t>
            </a:r>
            <a:endParaRPr lang="en-US" sz="3600" b="1" dirty="0" smtClean="0">
              <a:solidFill>
                <a:srgbClr val="0033CC"/>
              </a:solidFill>
              <a:latin typeface="HP001 5 hàng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33CC"/>
                </a:solidFill>
                <a:latin typeface="HP001 5 hàng" pitchFamily="34" charset="0"/>
              </a:rPr>
              <a:t>Chữa</a:t>
            </a:r>
            <a:r>
              <a:rPr lang="en-US" sz="3600" b="1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HP001 5 hàng" pitchFamily="34" charset="0"/>
              </a:rPr>
              <a:t>bệnh</a:t>
            </a:r>
            <a:r>
              <a:rPr lang="en-US" sz="3600" b="1" dirty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3600" b="1" dirty="0" smtClean="0">
                <a:solidFill>
                  <a:srgbClr val="0033CC"/>
                </a:solidFill>
                <a:latin typeface="HP001 5 hàng" pitchFamily="34" charset="0"/>
              </a:rPr>
              <a:t>ho</a:t>
            </a:r>
            <a:endParaRPr lang="en-US" sz="3600" b="1" dirty="0">
              <a:solidFill>
                <a:srgbClr val="0033CC"/>
              </a:solidFill>
              <a:latin typeface="HP001 5 hàng" pitchFamily="34" charset="0"/>
            </a:endParaRPr>
          </a:p>
        </p:txBody>
      </p:sp>
      <p:pic>
        <p:nvPicPr>
          <p:cNvPr id="64522" name="Picture 10" descr="chim bói c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095375"/>
            <a:ext cx="2838450" cy="3552825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6324600" y="4876800"/>
            <a:ext cx="2743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</a:rPr>
              <a:t>Bối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</a:rPr>
              <a:t>cá</a:t>
            </a:r>
            <a:r>
              <a:rPr lang="en-US" sz="3600" b="1" dirty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HP001 5 hàng" pitchFamily="34" charset="0"/>
              </a:rPr>
              <a:t>Chữa</a:t>
            </a:r>
            <a:r>
              <a:rPr lang="en-US" sz="3600" b="1" dirty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HP001 5 hàng" pitchFamily="34" charset="0"/>
              </a:rPr>
              <a:t>bệnh</a:t>
            </a:r>
            <a:r>
              <a:rPr lang="en-US" sz="3600" b="1" dirty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HP001 5 hàng" pitchFamily="34" charset="0"/>
              </a:rPr>
              <a:t>trĩ</a:t>
            </a:r>
            <a:endParaRPr lang="en-US" sz="3600" b="1" dirty="0">
              <a:solidFill>
                <a:srgbClr val="0033CC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87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64519" grpId="0"/>
      <p:bldP spid="64521" grpId="0"/>
      <p:bldP spid="645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18908_chim-sau51_19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15619" r="30994" b="20381"/>
          <a:stretch>
            <a:fillRect/>
          </a:stretch>
        </p:blipFill>
        <p:spPr bwMode="auto">
          <a:xfrm>
            <a:off x="304800" y="1828800"/>
            <a:ext cx="4114800" cy="4175125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</p:pic>
      <p:pic>
        <p:nvPicPr>
          <p:cNvPr id="55299" name="Picture 3" descr="Wood_Pec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4" r="17607" b="5040"/>
          <a:stretch>
            <a:fillRect/>
          </a:stretch>
        </p:blipFill>
        <p:spPr bwMode="auto">
          <a:xfrm>
            <a:off x="4648200" y="1828800"/>
            <a:ext cx="4191000" cy="4175125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81000" y="152400"/>
            <a:ext cx="8382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Chim</a:t>
            </a: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bắt</a:t>
            </a: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sâu</a:t>
            </a: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bảo</a:t>
            </a: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vệ</a:t>
            </a: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mùa</a:t>
            </a: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màng</a:t>
            </a: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Làm</a:t>
            </a: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cân</a:t>
            </a: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bằng</a:t>
            </a: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hệ</a:t>
            </a: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sinh</a:t>
            </a: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thái</a:t>
            </a:r>
            <a:endParaRPr lang="en-US" sz="3600" b="1" dirty="0">
              <a:solidFill>
                <a:srgbClr val="009900"/>
              </a:solidFill>
              <a:latin typeface="HP001 5 hàng" pitchFamily="34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990600" y="6080125"/>
            <a:ext cx="2667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0099"/>
                </a:solidFill>
                <a:latin typeface="HP001 5 hàng" pitchFamily="34" charset="0"/>
              </a:rPr>
              <a:t>Chim</a:t>
            </a:r>
            <a:r>
              <a:rPr lang="en-US" sz="3600" b="1" dirty="0">
                <a:solidFill>
                  <a:srgbClr val="000099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HP001 5 hàng" pitchFamily="34" charset="0"/>
              </a:rPr>
              <a:t>sẻ</a:t>
            </a:r>
            <a:endParaRPr lang="en-US" sz="3600" b="1" dirty="0">
              <a:solidFill>
                <a:srgbClr val="000099"/>
              </a:solidFill>
              <a:latin typeface="HP001 5 hàng" pitchFamily="34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4876800" y="6080125"/>
            <a:ext cx="381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HP001 5 hàng" pitchFamily="34" charset="0"/>
              </a:rPr>
              <a:t>Chim</a:t>
            </a:r>
            <a:r>
              <a:rPr lang="en-US" sz="3600" b="1" dirty="0">
                <a:solidFill>
                  <a:srgbClr val="000099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HP001 5 hàng" pitchFamily="34" charset="0"/>
              </a:rPr>
              <a:t>gõ</a:t>
            </a:r>
            <a:r>
              <a:rPr lang="en-US" sz="3600" b="1" dirty="0">
                <a:solidFill>
                  <a:srgbClr val="000099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HP001 5 hàng" pitchFamily="34" charset="0"/>
              </a:rPr>
              <a:t>kiến</a:t>
            </a:r>
            <a:endParaRPr lang="en-US" sz="3600" b="1" dirty="0">
              <a:solidFill>
                <a:srgbClr val="000099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8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/>
          <p:cNvSpPr/>
          <p:nvPr/>
        </p:nvSpPr>
        <p:spPr>
          <a:xfrm>
            <a:off x="914400" y="2514600"/>
            <a:ext cx="7239000" cy="3505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HP001 5 hàng" pitchFamily="34" charset="0"/>
              </a:rPr>
              <a:t>Tại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sao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chúng</a:t>
            </a:r>
            <a:r>
              <a:rPr lang="en-US" sz="4000" b="1" dirty="0">
                <a:latin typeface="HP001 5 hàng" pitchFamily="34" charset="0"/>
              </a:rPr>
              <a:t> ta </a:t>
            </a:r>
            <a:r>
              <a:rPr lang="en-US" sz="4000" b="1" dirty="0" err="1">
                <a:latin typeface="HP001 5 hàng" pitchFamily="34" charset="0"/>
              </a:rPr>
              <a:t>không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nên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săn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bắt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hoặc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phá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tổ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chim</a:t>
            </a:r>
            <a:r>
              <a:rPr lang="en-US" sz="4000" b="1" dirty="0">
                <a:latin typeface="HP001 5 hàng" pitchFamily="34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28700" y="3124200"/>
            <a:ext cx="7010400" cy="2133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HP001 5 hàng" pitchFamily="34" charset="0"/>
              </a:rPr>
              <a:t>Vì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chim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rất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có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ích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cho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cuộc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sống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của</a:t>
            </a:r>
            <a:r>
              <a:rPr lang="en-US" sz="4000" b="1" dirty="0">
                <a:latin typeface="HP001 5 hàng" pitchFamily="34" charset="0"/>
              </a:rPr>
              <a:t> con </a:t>
            </a:r>
            <a:r>
              <a:rPr lang="en-US" sz="4000" b="1" dirty="0" err="1">
                <a:latin typeface="HP001 5 hàng" pitchFamily="34" charset="0"/>
              </a:rPr>
              <a:t>người</a:t>
            </a:r>
            <a:r>
              <a:rPr lang="en-US" sz="4000" b="1" dirty="0" smtClean="0">
                <a:latin typeface="HP001 5 hàng" pitchFamily="34" charset="0"/>
              </a:rPr>
              <a:t>.</a:t>
            </a:r>
            <a:endParaRPr lang="en-US" sz="4000" b="1" dirty="0"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9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/>
          <p:cNvSpPr/>
          <p:nvPr/>
        </p:nvSpPr>
        <p:spPr>
          <a:xfrm>
            <a:off x="914400" y="2514600"/>
            <a:ext cx="7239000" cy="3505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HP001 5 hàng" pitchFamily="34" charset="0"/>
              </a:rPr>
              <a:t>Chúng</a:t>
            </a:r>
            <a:r>
              <a:rPr lang="en-US" sz="4000" b="1" dirty="0">
                <a:latin typeface="HP001 5 hàng" pitchFamily="34" charset="0"/>
              </a:rPr>
              <a:t> ta </a:t>
            </a:r>
            <a:r>
              <a:rPr lang="en-US" sz="4000" b="1" dirty="0" err="1">
                <a:latin typeface="HP001 5 hàng" pitchFamily="34" charset="0"/>
              </a:rPr>
              <a:t>cần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làm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gì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để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bảo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vệ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loài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chim</a:t>
            </a:r>
            <a:r>
              <a:rPr lang="en-US" sz="4000" b="1" dirty="0">
                <a:latin typeface="HP001 5 hàng" pitchFamily="34" charset="0"/>
              </a:rPr>
              <a:t>?</a:t>
            </a:r>
            <a:endParaRPr lang="en-US" sz="4000" dirty="0"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scan0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1" y="2184381"/>
            <a:ext cx="2058516" cy="1629383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scan0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98" y="2189143"/>
            <a:ext cx="1713529" cy="1629383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2" y="4539914"/>
            <a:ext cx="2536094" cy="1683696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scan00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798" y="2189142"/>
            <a:ext cx="1805379" cy="1637489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20" name="Picture 8" descr="scan00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97" y="2184381"/>
            <a:ext cx="2284427" cy="165311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3" y="4559855"/>
            <a:ext cx="1644019" cy="1664037"/>
          </a:xfrm>
          <a:prstGeom prst="rect">
            <a:avLst/>
          </a:prstGeom>
          <a:noFill/>
          <a:ln w="28575" cmpd="thickThin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820" y="4587012"/>
            <a:ext cx="2277948" cy="1636598"/>
          </a:xfrm>
          <a:prstGeom prst="rect">
            <a:avLst/>
          </a:prstGeom>
          <a:noFill/>
          <a:ln w="28575" cmpd="thickThin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2" y="4559855"/>
            <a:ext cx="1570230" cy="1663755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-381000" y="3926206"/>
            <a:ext cx="31990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Đại</a:t>
            </a:r>
            <a:r>
              <a:rPr lang="en-US" sz="2800" b="1" dirty="0" smtClean="0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bàng</a:t>
            </a:r>
            <a:endParaRPr lang="en-US" sz="2800" b="1" dirty="0">
              <a:solidFill>
                <a:srgbClr val="008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5" name="TextBox 27"/>
          <p:cNvSpPr txBox="1">
            <a:spLocks noChangeArrowheads="1"/>
          </p:cNvSpPr>
          <p:nvPr/>
        </p:nvSpPr>
        <p:spPr bwMode="auto">
          <a:xfrm>
            <a:off x="4114800" y="6361093"/>
            <a:ext cx="36164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Chim</a:t>
            </a:r>
            <a:r>
              <a:rPr lang="en-US" sz="2800" b="1" dirty="0" smtClean="0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hút</a:t>
            </a:r>
            <a:r>
              <a:rPr lang="en-US" sz="2800" b="1" dirty="0" smtClean="0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mật</a:t>
            </a:r>
            <a:endParaRPr lang="en-US" sz="2800" b="1" dirty="0">
              <a:solidFill>
                <a:srgbClr val="008000"/>
              </a:solidFill>
              <a:latin typeface="HP001 5 hàng" pitchFamily="34" charset="0"/>
              <a:cs typeface="Times New Roman" pitchFamily="18" charset="0"/>
            </a:endParaRPr>
          </a:p>
          <a:p>
            <a:pPr algn="ctr" eaLnBrk="1" hangingPunct="1"/>
            <a:endParaRPr lang="en-US" sz="2800" b="1" dirty="0">
              <a:solidFill>
                <a:srgbClr val="008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6" name="TextBox 28"/>
          <p:cNvSpPr txBox="1">
            <a:spLocks noChangeArrowheads="1"/>
          </p:cNvSpPr>
          <p:nvPr/>
        </p:nvSpPr>
        <p:spPr bwMode="auto">
          <a:xfrm>
            <a:off x="-76200" y="6361093"/>
            <a:ext cx="1927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Ngỗng</a:t>
            </a:r>
            <a:endParaRPr lang="en-US" sz="2800" b="1" dirty="0">
              <a:solidFill>
                <a:srgbClr val="008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7" name="TextBox 29"/>
          <p:cNvSpPr txBox="1">
            <a:spLocks noChangeArrowheads="1"/>
          </p:cNvSpPr>
          <p:nvPr/>
        </p:nvSpPr>
        <p:spPr bwMode="auto">
          <a:xfrm>
            <a:off x="1676400" y="6361093"/>
            <a:ext cx="29986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700" b="1" dirty="0" err="1" smtClean="0">
                <a:solidFill>
                  <a:srgbClr val="008000"/>
                </a:solidFill>
                <a:latin typeface="HP001 5 hàng" pitchFamily="34" charset="0"/>
              </a:rPr>
              <a:t>Chim</a:t>
            </a:r>
            <a:r>
              <a:rPr lang="en-US" sz="2700" b="1" dirty="0" smtClean="0">
                <a:solidFill>
                  <a:srgbClr val="008000"/>
                </a:solidFill>
                <a:latin typeface="HP001 5 hàng" pitchFamily="34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HP001 5 hàng" pitchFamily="34" charset="0"/>
              </a:rPr>
              <a:t>cánh</a:t>
            </a:r>
            <a:r>
              <a:rPr lang="en-US" sz="2700" b="1" dirty="0">
                <a:solidFill>
                  <a:srgbClr val="008000"/>
                </a:solidFill>
                <a:latin typeface="HP001 5 hàng" pitchFamily="34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HP001 5 hàng" pitchFamily="34" charset="0"/>
              </a:rPr>
              <a:t>cụt</a:t>
            </a:r>
            <a:endParaRPr lang="en-US" sz="2700" b="1" dirty="0">
              <a:solidFill>
                <a:srgbClr val="008000"/>
              </a:solidFill>
              <a:latin typeface="HP001 5 hàng" pitchFamily="34" charset="0"/>
            </a:endParaRPr>
          </a:p>
          <a:p>
            <a:pPr algn="ctr" eaLnBrk="1" hangingPunct="1"/>
            <a:endParaRPr lang="en-US" sz="2700" b="1" dirty="0">
              <a:solidFill>
                <a:srgbClr val="008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6477000" y="3908102"/>
            <a:ext cx="2356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endParaRPr lang="en-US" sz="2800" b="1" dirty="0">
              <a:solidFill>
                <a:srgbClr val="008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9" name="TextBox 31"/>
          <p:cNvSpPr txBox="1">
            <a:spLocks noChangeArrowheads="1"/>
          </p:cNvSpPr>
          <p:nvPr/>
        </p:nvSpPr>
        <p:spPr bwMode="auto">
          <a:xfrm>
            <a:off x="2481264" y="3908102"/>
            <a:ext cx="19277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Họa</a:t>
            </a:r>
            <a:r>
              <a:rPr lang="en-US" sz="2800" b="1" dirty="0" smtClean="0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mi</a:t>
            </a:r>
          </a:p>
          <a:p>
            <a:pPr algn="ctr" eaLnBrk="1" hangingPunct="1"/>
            <a:endParaRPr lang="en-US" sz="2800" b="1" dirty="0">
              <a:solidFill>
                <a:srgbClr val="008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30" name="TextBox 32"/>
          <p:cNvSpPr txBox="1">
            <a:spLocks noChangeArrowheads="1"/>
          </p:cNvSpPr>
          <p:nvPr/>
        </p:nvSpPr>
        <p:spPr bwMode="auto">
          <a:xfrm>
            <a:off x="4724400" y="3908102"/>
            <a:ext cx="15707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Vẹt</a:t>
            </a:r>
            <a:endParaRPr lang="en-US" sz="2800" b="1" dirty="0">
              <a:solidFill>
                <a:srgbClr val="008000"/>
              </a:solidFill>
              <a:latin typeface="HP001 5 hàng" pitchFamily="34" charset="0"/>
              <a:cs typeface="Times New Roman" pitchFamily="18" charset="0"/>
            </a:endParaRPr>
          </a:p>
          <a:p>
            <a:pPr algn="ctr" eaLnBrk="1" hangingPunct="1"/>
            <a:endParaRPr lang="en-US" sz="2800" b="1" dirty="0">
              <a:solidFill>
                <a:srgbClr val="008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31" name="TextBox 33"/>
          <p:cNvSpPr txBox="1">
            <a:spLocks noChangeArrowheads="1"/>
          </p:cNvSpPr>
          <p:nvPr/>
        </p:nvSpPr>
        <p:spPr bwMode="auto">
          <a:xfrm>
            <a:off x="7021301" y="6361093"/>
            <a:ext cx="24274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Đ</a:t>
            </a:r>
            <a:r>
              <a:rPr lang="en-US" sz="2800" b="1" dirty="0" err="1" smtClean="0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à</a:t>
            </a:r>
            <a:r>
              <a:rPr lang="en-US" sz="2800" b="1" dirty="0" smtClean="0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điểu</a:t>
            </a:r>
            <a:endParaRPr lang="en-US" sz="2800" b="1" dirty="0">
              <a:solidFill>
                <a:srgbClr val="008000"/>
              </a:solidFill>
              <a:latin typeface="HP001 5 hàng" pitchFamily="34" charset="0"/>
              <a:cs typeface="Times New Roman" pitchFamily="18" charset="0"/>
            </a:endParaRPr>
          </a:p>
          <a:p>
            <a:pPr algn="ctr" eaLnBrk="1" hangingPunct="1"/>
            <a:endParaRPr lang="en-US" sz="2800" b="1" dirty="0">
              <a:solidFill>
                <a:srgbClr val="0080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0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057400"/>
            <a:ext cx="8686800" cy="125383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>
                <a:solidFill>
                  <a:srgbClr val="FFFF00"/>
                </a:solidFill>
                <a:latin typeface="HP001 5 hàng" pitchFamily="34" charset="0"/>
              </a:rPr>
              <a:t>Không</a:t>
            </a:r>
            <a:r>
              <a:rPr lang="en-US" sz="3600" b="1" u="sng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  <a:latin typeface="HP001 5 hàng" pitchFamily="34" charset="0"/>
              </a:rPr>
              <a:t>nên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săn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bắn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các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loài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chim</a:t>
            </a:r>
            <a:r>
              <a:rPr lang="en-US" sz="3600" b="1" dirty="0">
                <a:latin typeface="HP001 5 hàng" pitchFamily="34" charset="0"/>
              </a:rPr>
              <a:t>, </a:t>
            </a:r>
            <a:r>
              <a:rPr lang="en-US" sz="3600" b="1" dirty="0" err="1">
                <a:latin typeface="HP001 5 hàng" pitchFamily="34" charset="0"/>
              </a:rPr>
              <a:t>phá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tổ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chim</a:t>
            </a:r>
            <a:r>
              <a:rPr lang="en-US" sz="3600" b="1" dirty="0">
                <a:latin typeface="HP001 5 hàng" pitchFamily="34" charset="0"/>
              </a:rPr>
              <a:t>.</a:t>
            </a:r>
            <a:endParaRPr lang="en-US" sz="3600" b="1" dirty="0" smtClean="0">
              <a:latin typeface="HP001 5 hàng" pitchFamily="34" charset="0"/>
            </a:endParaRPr>
          </a:p>
        </p:txBody>
      </p:sp>
      <p:pic>
        <p:nvPicPr>
          <p:cNvPr id="6" name="Picture 32" descr="banch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25981"/>
            <a:ext cx="4114800" cy="311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3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0" y="3525982"/>
            <a:ext cx="3532910" cy="309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8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057400"/>
            <a:ext cx="8686800" cy="125383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FF00"/>
                </a:solidFill>
                <a:latin typeface="HP001 5 hàng" pitchFamily="34" charset="0"/>
              </a:rPr>
              <a:t>Không</a:t>
            </a:r>
            <a:r>
              <a:rPr lang="en-US" sz="3600" b="1" u="sng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latin typeface="HP001 5 hàng" pitchFamily="34" charset="0"/>
              </a:rPr>
              <a:t>nên</a:t>
            </a:r>
            <a:r>
              <a:rPr lang="en-US" sz="3600" b="1" dirty="0" smtClean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chặt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phá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rừng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làm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mất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môi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trường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sống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của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chim</a:t>
            </a:r>
            <a:r>
              <a:rPr lang="en-US" sz="3600" b="1" dirty="0" smtClean="0">
                <a:latin typeface="HP001 5 hàng" pitchFamily="34" charset="0"/>
              </a:rPr>
              <a:t>.</a:t>
            </a:r>
            <a:endParaRPr lang="en-US" sz="3600" b="1" dirty="0">
              <a:latin typeface="HP001 5 hàng" pitchFamily="34" charset="0"/>
            </a:endParaRPr>
          </a:p>
        </p:txBody>
      </p:sp>
      <p:pic>
        <p:nvPicPr>
          <p:cNvPr id="31746" name="Picture 2" descr="http://www2.vietbao.vn/images/vn75/quoc-te/75018478-44702_fores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76" y="3581400"/>
            <a:ext cx="459241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a8.vietbao.vn/images/vn802/xa-hoi/20781337_images1545634_RUNG_C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9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057400"/>
            <a:ext cx="8686800" cy="125383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u="sng" dirty="0" err="1" smtClean="0">
                <a:solidFill>
                  <a:srgbClr val="FFFF00"/>
                </a:solidFill>
                <a:latin typeface="HP001 5 hàng" pitchFamily="34" charset="0"/>
              </a:rPr>
              <a:t>Không</a:t>
            </a:r>
            <a:r>
              <a:rPr lang="en-US" sz="3500" b="1" u="sng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3500" b="1" u="sng" dirty="0" err="1" smtClean="0">
                <a:solidFill>
                  <a:srgbClr val="FFFF00"/>
                </a:solidFill>
                <a:latin typeface="HP001 5 hàng" pitchFamily="34" charset="0"/>
              </a:rPr>
              <a:t>nên</a:t>
            </a:r>
            <a:r>
              <a:rPr lang="en-US" sz="3500" b="1" dirty="0" smtClean="0">
                <a:latin typeface="HP001 5 hàng" pitchFamily="34" charset="0"/>
              </a:rPr>
              <a:t> </a:t>
            </a:r>
            <a:r>
              <a:rPr lang="en-US" sz="3500" b="1" dirty="0" err="1">
                <a:latin typeface="HP001 5 hàng" pitchFamily="34" charset="0"/>
              </a:rPr>
              <a:t>nhốt</a:t>
            </a:r>
            <a:r>
              <a:rPr lang="en-US" sz="3500" b="1" dirty="0">
                <a:latin typeface="HP001 5 hàng" pitchFamily="34" charset="0"/>
              </a:rPr>
              <a:t> </a:t>
            </a:r>
            <a:r>
              <a:rPr lang="en-US" sz="3500" b="1" dirty="0" err="1">
                <a:latin typeface="HP001 5 hàng" pitchFamily="34" charset="0"/>
              </a:rPr>
              <a:t>chim</a:t>
            </a:r>
            <a:r>
              <a:rPr lang="en-US" sz="3500" b="1" dirty="0">
                <a:latin typeface="HP001 5 hàng" pitchFamily="34" charset="0"/>
              </a:rPr>
              <a:t> </a:t>
            </a:r>
            <a:r>
              <a:rPr lang="en-US" sz="3500" b="1" dirty="0" err="1">
                <a:latin typeface="HP001 5 hàng" pitchFamily="34" charset="0"/>
              </a:rPr>
              <a:t>vì</a:t>
            </a:r>
            <a:r>
              <a:rPr lang="en-US" sz="3500" b="1" dirty="0">
                <a:latin typeface="HP001 5 hàng" pitchFamily="34" charset="0"/>
              </a:rPr>
              <a:t> </a:t>
            </a:r>
            <a:r>
              <a:rPr lang="en-US" sz="3500" b="1" dirty="0" err="1">
                <a:latin typeface="HP001 5 hàng" pitchFamily="34" charset="0"/>
              </a:rPr>
              <a:t>sẽ</a:t>
            </a:r>
            <a:r>
              <a:rPr lang="en-US" sz="3500" b="1" dirty="0">
                <a:latin typeface="HP001 5 hàng" pitchFamily="34" charset="0"/>
              </a:rPr>
              <a:t> </a:t>
            </a:r>
            <a:r>
              <a:rPr lang="en-US" sz="3500" b="1" dirty="0" err="1">
                <a:latin typeface="HP001 5 hàng" pitchFamily="34" charset="0"/>
              </a:rPr>
              <a:t>làm</a:t>
            </a:r>
            <a:r>
              <a:rPr lang="en-US" sz="3500" b="1" dirty="0">
                <a:latin typeface="HP001 5 hàng" pitchFamily="34" charset="0"/>
              </a:rPr>
              <a:t> </a:t>
            </a:r>
            <a:r>
              <a:rPr lang="en-US" sz="3500" b="1" dirty="0" err="1">
                <a:latin typeface="HP001 5 hàng" pitchFamily="34" charset="0"/>
              </a:rPr>
              <a:t>chim</a:t>
            </a:r>
            <a:r>
              <a:rPr lang="en-US" sz="3500" b="1" dirty="0">
                <a:latin typeface="HP001 5 hàng" pitchFamily="34" charset="0"/>
              </a:rPr>
              <a:t> </a:t>
            </a:r>
            <a:r>
              <a:rPr lang="en-US" sz="3500" b="1" dirty="0" err="1">
                <a:latin typeface="HP001 5 hàng" pitchFamily="34" charset="0"/>
              </a:rPr>
              <a:t>mất</a:t>
            </a:r>
            <a:r>
              <a:rPr lang="en-US" sz="3500" b="1" dirty="0">
                <a:latin typeface="HP001 5 hàng" pitchFamily="34" charset="0"/>
              </a:rPr>
              <a:t> </a:t>
            </a:r>
            <a:r>
              <a:rPr lang="en-US" sz="3500" b="1" dirty="0" err="1">
                <a:latin typeface="HP001 5 hàng" pitchFamily="34" charset="0"/>
              </a:rPr>
              <a:t>tự</a:t>
            </a:r>
            <a:r>
              <a:rPr lang="en-US" sz="3500" b="1" dirty="0">
                <a:latin typeface="HP001 5 hàng" pitchFamily="34" charset="0"/>
              </a:rPr>
              <a:t> </a:t>
            </a:r>
            <a:r>
              <a:rPr lang="en-US" sz="3500" b="1" dirty="0" smtClean="0">
                <a:latin typeface="HP001 5 hàng" pitchFamily="34" charset="0"/>
              </a:rPr>
              <a:t>do.</a:t>
            </a:r>
            <a:endParaRPr lang="en-US" sz="3500" b="1" dirty="0">
              <a:latin typeface="HP001 5 hàng" pitchFamily="34" charset="0"/>
            </a:endParaRPr>
          </a:p>
        </p:txBody>
      </p:sp>
      <p:pic>
        <p:nvPicPr>
          <p:cNvPr id="34818" name="Picture 2" descr="http://farm3.staticflickr.com/2453/4218787931_5e1df452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" r="4436"/>
          <a:stretch/>
        </p:blipFill>
        <p:spPr bwMode="auto">
          <a:xfrm>
            <a:off x="533400" y="3446438"/>
            <a:ext cx="2923310" cy="320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://i970.photobucket.com/albums/ae190/crownsony4/DSC_05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16300"/>
            <a:ext cx="48768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23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057400"/>
            <a:ext cx="8686800" cy="1253837"/>
          </a:xfrm>
          <a:prstGeom prst="round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HP001 5 hàng" pitchFamily="34" charset="0"/>
              </a:rPr>
              <a:t>Phải</a:t>
            </a:r>
            <a:r>
              <a:rPr lang="en-US" sz="3600" b="1" dirty="0" smtClean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yêu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quý</a:t>
            </a:r>
            <a:r>
              <a:rPr lang="en-US" sz="3600" b="1" dirty="0">
                <a:latin typeface="HP001 5 hàng" pitchFamily="34" charset="0"/>
              </a:rPr>
              <a:t>, </a:t>
            </a:r>
            <a:r>
              <a:rPr lang="en-US" sz="3600" b="1" dirty="0" err="1">
                <a:latin typeface="HP001 5 hàng" pitchFamily="34" charset="0"/>
              </a:rPr>
              <a:t>chăm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sóc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và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bảo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vệ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các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loài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 smtClean="0">
                <a:latin typeface="HP001 5 hàng" pitchFamily="34" charset="0"/>
              </a:rPr>
              <a:t>chim</a:t>
            </a:r>
            <a:r>
              <a:rPr lang="en-US" sz="3600" b="1" dirty="0" smtClean="0">
                <a:latin typeface="HP001 5 hàng" pitchFamily="34" charset="0"/>
              </a:rPr>
              <a:t>, </a:t>
            </a:r>
            <a:r>
              <a:rPr lang="en-US" sz="3600" b="1" dirty="0" err="1" smtClean="0">
                <a:latin typeface="HP001 5 hàng" pitchFamily="34" charset="0"/>
              </a:rPr>
              <a:t>cho</a:t>
            </a:r>
            <a:r>
              <a:rPr lang="en-US" sz="3600" b="1" dirty="0" smtClean="0">
                <a:latin typeface="HP001 5 hàng" pitchFamily="34" charset="0"/>
              </a:rPr>
              <a:t> </a:t>
            </a:r>
            <a:r>
              <a:rPr lang="en-US" sz="3600" b="1" dirty="0" err="1" smtClean="0">
                <a:latin typeface="HP001 5 hàng" pitchFamily="34" charset="0"/>
              </a:rPr>
              <a:t>chim</a:t>
            </a:r>
            <a:r>
              <a:rPr lang="en-US" sz="3600" b="1" dirty="0" smtClean="0">
                <a:latin typeface="HP001 5 hàng" pitchFamily="34" charset="0"/>
              </a:rPr>
              <a:t> </a:t>
            </a:r>
            <a:r>
              <a:rPr lang="en-US" sz="3600" b="1" dirty="0" err="1" smtClean="0">
                <a:latin typeface="HP001 5 hàng" pitchFamily="34" charset="0"/>
              </a:rPr>
              <a:t>ăn</a:t>
            </a:r>
            <a:r>
              <a:rPr lang="en-US" sz="3600" b="1" dirty="0" smtClean="0">
                <a:latin typeface="HP001 5 hàng" pitchFamily="34" charset="0"/>
              </a:rPr>
              <a:t>.</a:t>
            </a:r>
          </a:p>
        </p:txBody>
      </p:sp>
      <p:pic>
        <p:nvPicPr>
          <p:cNvPr id="5" name="Picture 30" descr="b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491706"/>
            <a:ext cx="4140957" cy="315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 descr="http://phunutoday.vn/dataimages/201212/original/images800089_thit_cho_phunutoday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92091"/>
            <a:ext cx="4267200" cy="31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37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057400"/>
            <a:ext cx="8686800" cy="1253837"/>
          </a:xfrm>
          <a:prstGeom prst="round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HP001 5 hàng" pitchFamily="34" charset="0"/>
              </a:rPr>
              <a:t>Trồng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nhiều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cây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xanh</a:t>
            </a:r>
            <a:r>
              <a:rPr lang="en-US" sz="3600" b="1" dirty="0">
                <a:latin typeface="HP001 5 hàng" pitchFamily="34" charset="0"/>
              </a:rPr>
              <a:t>.</a:t>
            </a:r>
          </a:p>
        </p:txBody>
      </p:sp>
      <p:pic>
        <p:nvPicPr>
          <p:cNvPr id="33794" name="Picture 2" descr="http://vnexpress.net/Files/Subject/3b/bd/cc/ce/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4572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://maskonline.vcmedia.vn/yOHD4UMII4yG8WGBydCAcV4K8ucccc/Image/2012/05/MG1199_cb6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808" y="3581400"/>
            <a:ext cx="4300538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0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Bồng chanh rừ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8956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7" descr="Chim ác l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30400"/>
            <a:ext cx="31242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 descr="Khướu đầu đen má xá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46600"/>
            <a:ext cx="27432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Gà lôi tí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95800"/>
            <a:ext cx="25908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6200" y="39624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HP001 5 hàng" pitchFamily="34" charset="0"/>
                <a:cs typeface="Times New Roman" pitchFamily="18" charset="0"/>
              </a:rPr>
              <a:t>Bồng chanh rừng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581400" y="3957638"/>
            <a:ext cx="228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HP001 5 hàng" pitchFamily="34" charset="0"/>
                <a:cs typeface="Times New Roman" pitchFamily="18" charset="0"/>
              </a:rPr>
              <a:t>Chim ác là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362200" y="62484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HP001 5 hàng" pitchFamily="34" charset="0"/>
                <a:cs typeface="Times New Roman" pitchFamily="18" charset="0"/>
              </a:rPr>
              <a:t>Khướu</a:t>
            </a:r>
            <a:r>
              <a:rPr lang="en-US" sz="24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HP001 5 hàng" pitchFamily="34" charset="0"/>
                <a:cs typeface="Times New Roman" pitchFamily="18" charset="0"/>
              </a:rPr>
              <a:t>đầu</a:t>
            </a:r>
            <a:r>
              <a:rPr lang="en-US" sz="24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HP001 5 hàng" pitchFamily="34" charset="0"/>
                <a:cs typeface="Times New Roman" pitchFamily="18" charset="0"/>
              </a:rPr>
              <a:t>đen</a:t>
            </a:r>
            <a:r>
              <a:rPr lang="en-US" sz="24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HP001 5 hàng" pitchFamily="34" charset="0"/>
                <a:cs typeface="Times New Roman" pitchFamily="18" charset="0"/>
              </a:rPr>
              <a:t>má</a:t>
            </a:r>
            <a:r>
              <a:rPr lang="en-US" sz="24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HP001 5 hàng" pitchFamily="34" charset="0"/>
                <a:cs typeface="Times New Roman" pitchFamily="18" charset="0"/>
              </a:rPr>
              <a:t>xám</a:t>
            </a:r>
            <a:endParaRPr lang="en-US" sz="2400" b="1" dirty="0"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381000" y="63246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HP001 5 hàng" pitchFamily="34" charset="0"/>
                <a:cs typeface="Times New Roman" pitchFamily="18" charset="0"/>
              </a:rPr>
              <a:t>Gà lôi tía</a:t>
            </a:r>
          </a:p>
        </p:txBody>
      </p:sp>
      <p:pic>
        <p:nvPicPr>
          <p:cNvPr id="11" name="Picture 11" descr="chimdep1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0"/>
            <a:ext cx="26670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6477000" y="6248400"/>
            <a:ext cx="24384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HP001 5 hàng" pitchFamily="34" charset="0"/>
                <a:cs typeface="Times New Roman" pitchFamily="18" charset="0"/>
              </a:rPr>
              <a:t>Sếu đầu đỏ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76201"/>
            <a:ext cx="9144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MỘT SỐ LOÀI CHIM </a:t>
            </a:r>
          </a:p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 TÊN TRONG SÁCH ĐỎ</a:t>
            </a:r>
          </a:p>
        </p:txBody>
      </p:sp>
    </p:spTree>
    <p:extLst>
      <p:ext uri="{BB962C8B-B14F-4D97-AF65-F5344CB8AC3E}">
        <p14:creationId xmlns:p14="http://schemas.microsoft.com/office/powerpoint/2010/main" val="29543451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52400" y="1676400"/>
            <a:ext cx="8839200" cy="3429000"/>
          </a:xfrm>
          <a:prstGeom prst="horizontalScroll">
            <a:avLst>
              <a:gd name="adj" fmla="val 392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latin typeface="HP001 5 hàng" pitchFamily="34" charset="0"/>
              </a:rPr>
              <a:t>Chim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thường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có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ích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lợi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bắt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sâu</a:t>
            </a:r>
            <a:r>
              <a:rPr lang="en-US" sz="4000" b="1" dirty="0">
                <a:latin typeface="HP001 5 hàng" pitchFamily="34" charset="0"/>
              </a:rPr>
              <a:t>, </a:t>
            </a:r>
            <a:r>
              <a:rPr lang="en-US" sz="4000" b="1" dirty="0" err="1">
                <a:latin typeface="HP001 5 hàng" pitchFamily="34" charset="0"/>
              </a:rPr>
              <a:t>lông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chim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làm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chăn</a:t>
            </a:r>
            <a:r>
              <a:rPr lang="en-US" sz="4000" b="1" dirty="0">
                <a:latin typeface="HP001 5 hàng" pitchFamily="34" charset="0"/>
              </a:rPr>
              <a:t>, </a:t>
            </a:r>
            <a:r>
              <a:rPr lang="en-US" sz="4000" b="1" dirty="0" err="1">
                <a:latin typeface="HP001 5 hàng" pitchFamily="34" charset="0"/>
              </a:rPr>
              <a:t>đệm</a:t>
            </a:r>
            <a:r>
              <a:rPr lang="en-US" sz="4000" b="1" dirty="0">
                <a:latin typeface="HP001 5 hàng" pitchFamily="34" charset="0"/>
              </a:rPr>
              <a:t>, </a:t>
            </a:r>
            <a:r>
              <a:rPr lang="en-US" sz="4000" b="1" dirty="0" err="1">
                <a:latin typeface="HP001 5 hàng" pitchFamily="34" charset="0"/>
              </a:rPr>
              <a:t>chim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được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nuôi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để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làm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cảnh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hoặc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ăn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thịt</a:t>
            </a:r>
            <a:r>
              <a:rPr lang="en-US" sz="4000" b="1" dirty="0">
                <a:latin typeface="HP001 5 hàng" pitchFamily="34" charset="0"/>
              </a:rPr>
              <a:t>. </a:t>
            </a:r>
            <a:r>
              <a:rPr lang="en-US" sz="4000" b="1" dirty="0" err="1">
                <a:latin typeface="HP001 5 hàng" pitchFamily="34" charset="0"/>
              </a:rPr>
              <a:t>Chúng</a:t>
            </a:r>
            <a:r>
              <a:rPr lang="en-US" sz="4000" b="1" dirty="0">
                <a:latin typeface="HP001 5 hàng" pitchFamily="34" charset="0"/>
              </a:rPr>
              <a:t> ta </a:t>
            </a:r>
            <a:r>
              <a:rPr lang="en-US" sz="4000" b="1" dirty="0" err="1">
                <a:latin typeface="HP001 5 hàng" pitchFamily="34" charset="0"/>
              </a:rPr>
              <a:t>phải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bảo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vệ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chúng</a:t>
            </a:r>
            <a:r>
              <a:rPr lang="en-US" sz="4000" b="1" dirty="0">
                <a:latin typeface="HP001 5 hàng" pitchFamily="34" charset="0"/>
              </a:rPr>
              <a:t>.</a:t>
            </a:r>
            <a:endParaRPr lang="en-US" sz="4000" dirty="0"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4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514600"/>
            <a:ext cx="670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8000"/>
                </a:solidFill>
                <a:latin typeface="HP001 5 hàng" pitchFamily="34" charset="0"/>
              </a:rPr>
              <a:t>Các</a:t>
            </a:r>
            <a:r>
              <a:rPr lang="en-US" sz="4800" b="1" dirty="0" smtClean="0">
                <a:solidFill>
                  <a:srgbClr val="008000"/>
                </a:solidFill>
                <a:latin typeface="HP001 5 hàng" pitchFamily="34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HP001 5 hàng" pitchFamily="34" charset="0"/>
              </a:rPr>
              <a:t>em</a:t>
            </a:r>
            <a:r>
              <a:rPr lang="en-US" sz="4800" b="1" dirty="0" smtClean="0">
                <a:solidFill>
                  <a:srgbClr val="008000"/>
                </a:solidFill>
                <a:latin typeface="HP001 5 hàng" pitchFamily="34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HP001 5 hàng" pitchFamily="34" charset="0"/>
              </a:rPr>
              <a:t>về</a:t>
            </a:r>
            <a:r>
              <a:rPr lang="en-US" sz="4800" b="1" dirty="0" smtClean="0">
                <a:solidFill>
                  <a:srgbClr val="008000"/>
                </a:solidFill>
                <a:latin typeface="HP001 5 hàng" pitchFamily="34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HP001 5 hàng" pitchFamily="34" charset="0"/>
              </a:rPr>
              <a:t>nhà</a:t>
            </a:r>
            <a:r>
              <a:rPr lang="en-US" sz="4800" b="1" dirty="0">
                <a:solidFill>
                  <a:srgbClr val="008000"/>
                </a:solidFill>
                <a:latin typeface="HP001 5 hàng" pitchFamily="34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HP001 5 hàng" pitchFamily="34" charset="0"/>
              </a:rPr>
              <a:t>sưu</a:t>
            </a:r>
            <a:r>
              <a:rPr lang="en-US" sz="4800" b="1" dirty="0" smtClean="0">
                <a:solidFill>
                  <a:srgbClr val="008000"/>
                </a:solidFill>
                <a:latin typeface="HP001 5 hàng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HP001 5 hàng" pitchFamily="34" charset="0"/>
              </a:rPr>
              <a:t>tầm</a:t>
            </a:r>
            <a:r>
              <a:rPr lang="en-US" sz="4800" b="1" dirty="0">
                <a:solidFill>
                  <a:srgbClr val="008000"/>
                </a:solidFill>
                <a:latin typeface="HP001 5 hàng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HP001 5 hàng" pitchFamily="34" charset="0"/>
              </a:rPr>
              <a:t>thêm</a:t>
            </a:r>
            <a:r>
              <a:rPr lang="en-US" sz="4800" b="1" dirty="0">
                <a:solidFill>
                  <a:srgbClr val="008000"/>
                </a:solidFill>
                <a:latin typeface="HP001 5 hàng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HP001 5 hàng" pitchFamily="34" charset="0"/>
              </a:rPr>
              <a:t>tranh</a:t>
            </a:r>
            <a:r>
              <a:rPr lang="en-US" sz="4800" b="1" dirty="0">
                <a:solidFill>
                  <a:srgbClr val="008000"/>
                </a:solidFill>
                <a:latin typeface="HP001 5 hàng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HP001 5 hàng" pitchFamily="34" charset="0"/>
              </a:rPr>
              <a:t>ảnh</a:t>
            </a:r>
            <a:r>
              <a:rPr lang="en-US" sz="4800" b="1" dirty="0">
                <a:solidFill>
                  <a:srgbClr val="008000"/>
                </a:solidFill>
                <a:latin typeface="HP001 5 hàng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HP001 5 hàng" pitchFamily="34" charset="0"/>
              </a:rPr>
              <a:t>về</a:t>
            </a:r>
            <a:r>
              <a:rPr lang="en-US" sz="4800" b="1" dirty="0">
                <a:solidFill>
                  <a:srgbClr val="008000"/>
                </a:solidFill>
                <a:latin typeface="HP001 5 hàng" pitchFamily="34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HP001 5 hàng" pitchFamily="34" charset="0"/>
              </a:rPr>
              <a:t>các</a:t>
            </a:r>
            <a:r>
              <a:rPr lang="en-US" sz="4800" b="1" dirty="0" smtClean="0">
                <a:solidFill>
                  <a:srgbClr val="008000"/>
                </a:solidFill>
                <a:latin typeface="HP001 5 hàng" pitchFamily="34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HP001 5 hàng" pitchFamily="34" charset="0"/>
              </a:rPr>
              <a:t>loài</a:t>
            </a:r>
            <a:r>
              <a:rPr lang="en-US" sz="4800" b="1" dirty="0" smtClean="0">
                <a:solidFill>
                  <a:srgbClr val="008000"/>
                </a:solidFill>
                <a:latin typeface="HP001 5 hàng" pitchFamily="34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HP001 5 hàng" pitchFamily="34" charset="0"/>
              </a:rPr>
              <a:t>chim</a:t>
            </a:r>
            <a:r>
              <a:rPr lang="en-US" sz="4800" b="1" dirty="0" smtClean="0">
                <a:solidFill>
                  <a:srgbClr val="008000"/>
                </a:solidFill>
                <a:latin typeface="HP001 5 hàng" pitchFamily="34" charset="0"/>
              </a:rPr>
              <a:t>.</a:t>
            </a:r>
            <a:endParaRPr lang="en-US" sz="4800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105400"/>
            <a:ext cx="695325" cy="561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5105400"/>
            <a:ext cx="695325" cy="561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105400"/>
            <a:ext cx="695325" cy="561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127320"/>
            <a:ext cx="695325" cy="561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610" y="5105400"/>
            <a:ext cx="695325" cy="561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105400"/>
            <a:ext cx="695325" cy="561975"/>
          </a:xfrm>
          <a:prstGeom prst="rect">
            <a:avLst/>
          </a:prstGeom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7086600" cy="2971800"/>
          </a:xfrm>
        </p:spPr>
        <p:txBody>
          <a:bodyPr>
            <a:noAutofit/>
          </a:bodyPr>
          <a:lstStyle/>
          <a:p>
            <a:r>
              <a:rPr lang="en-US" sz="8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Đố</a:t>
            </a:r>
            <a: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8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bạn</a:t>
            </a:r>
            <a: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/>
            </a:r>
            <a:b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</a:br>
            <a:r>
              <a:rPr lang="en-US" sz="8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chim</a:t>
            </a:r>
            <a: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8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gì</a:t>
            </a:r>
            <a: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?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326273"/>
              </p:ext>
            </p:extLst>
          </p:nvPr>
        </p:nvGraphicFramePr>
        <p:xfrm>
          <a:off x="2286000" y="3962400"/>
          <a:ext cx="6096000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bg1"/>
                          </a:solidFill>
                          <a:latin typeface="HP001 5 hàng" pitchFamily="34" charset="0"/>
                          <a:hlinkClick r:id="rId3" action="ppaction://hlinksldjump"/>
                        </a:rPr>
                        <a:t>1</a:t>
                      </a:r>
                      <a:endParaRPr lang="en-US" sz="4400" b="1" dirty="0">
                        <a:solidFill>
                          <a:schemeClr val="bg1"/>
                        </a:solidFill>
                        <a:latin typeface="HP001 5 hàng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bg1"/>
                          </a:solidFill>
                          <a:latin typeface="HP001 5 hàng" pitchFamily="34" charset="0"/>
                          <a:hlinkClick r:id="rId4" action="ppaction://hlinksldjump"/>
                        </a:rPr>
                        <a:t>2</a:t>
                      </a:r>
                      <a:endParaRPr lang="en-US" sz="4400" b="1" dirty="0">
                        <a:solidFill>
                          <a:schemeClr val="bg1"/>
                        </a:solidFill>
                        <a:latin typeface="HP001 5 hàng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bg1"/>
                          </a:solidFill>
                          <a:latin typeface="HP001 5 hàng" pitchFamily="34" charset="0"/>
                          <a:hlinkClick r:id="rId5" action="ppaction://hlinksldjump"/>
                        </a:rPr>
                        <a:t>3</a:t>
                      </a:r>
                      <a:endParaRPr lang="en-US" sz="4400" b="1" dirty="0">
                        <a:solidFill>
                          <a:schemeClr val="bg1"/>
                        </a:solidFill>
                        <a:latin typeface="HP001 5 hàng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bg1"/>
                          </a:solidFill>
                          <a:latin typeface="HP001 5 hàng" pitchFamily="34" charset="0"/>
                          <a:hlinkClick r:id="rId6" action="ppaction://hlinksldjump"/>
                        </a:rPr>
                        <a:t>4</a:t>
                      </a:r>
                      <a:endParaRPr lang="en-US" sz="4400" b="1" dirty="0">
                        <a:solidFill>
                          <a:schemeClr val="bg1"/>
                        </a:solidFill>
                        <a:latin typeface="HP001 5 hàng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3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bg1"/>
                          </a:solidFill>
                          <a:latin typeface="HP001 5 hàng" pitchFamily="34" charset="0"/>
                          <a:hlinkClick r:id="rId7" action="ppaction://hlinksldjump"/>
                        </a:rPr>
                        <a:t>5</a:t>
                      </a:r>
                      <a:endParaRPr lang="en-US" sz="4400" b="1" dirty="0">
                        <a:solidFill>
                          <a:schemeClr val="bg1"/>
                        </a:solidFill>
                        <a:latin typeface="HP001 5 hàng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bg1"/>
                          </a:solidFill>
                          <a:latin typeface="HP001 5 hàng" pitchFamily="34" charset="0"/>
                          <a:hlinkClick r:id="rId8" action="ppaction://hlinksldjump"/>
                        </a:rPr>
                        <a:t>6</a:t>
                      </a:r>
                      <a:endParaRPr lang="en-US" sz="4400" b="1" dirty="0">
                        <a:solidFill>
                          <a:schemeClr val="bg1"/>
                        </a:solidFill>
                        <a:latin typeface="HP001 5 hàng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bg1"/>
                          </a:solidFill>
                          <a:latin typeface="HP001 5 hàng" pitchFamily="34" charset="0"/>
                          <a:hlinkClick r:id="rId9" action="ppaction://hlinksldjump"/>
                        </a:rPr>
                        <a:t>7</a:t>
                      </a:r>
                      <a:endParaRPr lang="en-US" sz="4400" b="1" dirty="0">
                        <a:solidFill>
                          <a:schemeClr val="bg1"/>
                        </a:solidFill>
                        <a:latin typeface="HP001 5 hàng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bg1"/>
                          </a:solidFill>
                          <a:latin typeface="HP001 5 hàng" pitchFamily="34" charset="0"/>
                          <a:hlinkClick r:id="rId10" action="ppaction://hlinksldjump"/>
                        </a:rPr>
                        <a:t>8</a:t>
                      </a:r>
                      <a:endParaRPr lang="en-US" sz="4400" b="1" dirty="0">
                        <a:solidFill>
                          <a:schemeClr val="bg1"/>
                        </a:solidFill>
                        <a:latin typeface="HP001 5 hàng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ight Arrow 2">
            <a:hlinkClick r:id="rId11" action="ppaction://hlinksldjump"/>
          </p:cNvPr>
          <p:cNvSpPr/>
          <p:nvPr/>
        </p:nvSpPr>
        <p:spPr>
          <a:xfrm>
            <a:off x="7543800" y="6019800"/>
            <a:ext cx="1538377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8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619071"/>
            <a:ext cx="84582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 BẠN CHIM GÌ?</a:t>
            </a:r>
          </a:p>
        </p:txBody>
      </p:sp>
      <p:sp>
        <p:nvSpPr>
          <p:cNvPr id="29699" name="TextBox 6"/>
          <p:cNvSpPr txBox="1">
            <a:spLocks noChangeArrowheads="1"/>
          </p:cNvSpPr>
          <p:nvPr/>
        </p:nvSpPr>
        <p:spPr bwMode="auto">
          <a:xfrm>
            <a:off x="0" y="3275013"/>
            <a:ext cx="9144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Chim</a:t>
            </a:r>
            <a:r>
              <a:rPr lang="en-US" sz="36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biểu</a:t>
            </a:r>
            <a:r>
              <a:rPr lang="en-US" sz="36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tượng</a:t>
            </a:r>
            <a:r>
              <a:rPr lang="en-US" sz="36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hòa</a:t>
            </a:r>
            <a:r>
              <a:rPr lang="en-US" sz="36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bình</a:t>
            </a:r>
            <a:endParaRPr lang="en-US" sz="3600" b="1" dirty="0">
              <a:latin typeface="HP001 5 hàng" pitchFamily="34" charset="0"/>
              <a:cs typeface="Times New Roman" pitchFamily="18" charset="0"/>
            </a:endParaRPr>
          </a:p>
          <a:p>
            <a:pPr algn="ctr" eaLnBrk="1" hangingPunct="1"/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Chuyển</a:t>
            </a:r>
            <a:r>
              <a:rPr lang="en-US" sz="36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thư</a:t>
            </a:r>
            <a:r>
              <a:rPr lang="en-US" sz="36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giúp</a:t>
            </a:r>
            <a:r>
              <a:rPr lang="en-US" sz="36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nối</a:t>
            </a:r>
            <a:r>
              <a:rPr lang="en-US" sz="36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tình</a:t>
            </a:r>
            <a:r>
              <a:rPr lang="en-US" sz="36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ngược</a:t>
            </a:r>
            <a:r>
              <a:rPr lang="en-US" sz="36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xuôi</a:t>
            </a:r>
            <a:r>
              <a:rPr lang="en-US" sz="3600" b="1" dirty="0">
                <a:latin typeface="HP001 5 hàng" pitchFamily="34" charset="0"/>
                <a:cs typeface="Times New Roman" pitchFamily="18" charset="0"/>
              </a:rPr>
              <a:t>?						</a:t>
            </a:r>
            <a:r>
              <a:rPr lang="en-US" sz="36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Là</a:t>
            </a:r>
            <a:r>
              <a:rPr lang="en-US" sz="36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chim</a:t>
            </a:r>
            <a:r>
              <a:rPr lang="en-US" sz="36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gì</a:t>
            </a:r>
            <a:r>
              <a:rPr lang="en-US" sz="36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?</a:t>
            </a:r>
            <a:endParaRPr lang="en-US" sz="3600" b="1" i="1" dirty="0">
              <a:solidFill>
                <a:srgbClr val="0000CC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701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91475" y="57150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9640">
            <a:off x="8072437" y="4763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1437" y="5786438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19200" y="5288340"/>
            <a:ext cx="2057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9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19200" y="5285509"/>
            <a:ext cx="4495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HẾT GIỜ</a:t>
            </a:r>
            <a:endParaRPr lang="en-US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673725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219200"/>
            <a:ext cx="8991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+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Chỉ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và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nói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tên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các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bộ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phận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của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con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chim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có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trong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hình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. </a:t>
            </a:r>
          </a:p>
          <a:p>
            <a:pPr algn="just"/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+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Em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có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nhận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xét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gì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về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độ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lớn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của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chúng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?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Loài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nào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biết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bay?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Loài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nào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biết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bơi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?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Loài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nào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chạy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nhanh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?</a:t>
            </a:r>
          </a:p>
          <a:p>
            <a:pPr algn="just"/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+ </a:t>
            </a:r>
            <a:r>
              <a:rPr lang="en-US" sz="3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Bên</a:t>
            </a:r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ngoài</a:t>
            </a:r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cơ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thể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của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chim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thường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có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gì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bảo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vệ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?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Bên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trong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cơ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thể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của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chúng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có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xương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sống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không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?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Mỏ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chim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có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đặc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điểm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gì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chung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?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Chúng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dùng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mỏ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để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làm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gì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539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161871"/>
            <a:ext cx="84582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 BẠN CHIM GÌ?</a:t>
            </a:r>
          </a:p>
        </p:txBody>
      </p:sp>
      <p:pic>
        <p:nvPicPr>
          <p:cNvPr id="30723" name="Picture 2" descr="E:\hinh powerpoint\HÌNH ẢNH\Ành động\588319k6ej9sc6dv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6850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0" y="3124200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Chim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múa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đẹp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khoe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đời</a:t>
            </a:r>
            <a:endParaRPr lang="en-US" sz="4000" b="1" dirty="0">
              <a:latin typeface="HP001 5 hàng" pitchFamily="34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Áo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khăn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tha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thướt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váy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thời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xòe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hoa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?				</a:t>
            </a:r>
            <a:r>
              <a:rPr lang="en-US" sz="4000" b="1" i="1" dirty="0" err="1" smtClean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Là</a:t>
            </a:r>
            <a:r>
              <a:rPr lang="en-US" sz="4000" b="1" i="1" dirty="0" smtClean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chim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gì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?</a:t>
            </a:r>
            <a:endParaRPr lang="en-US" sz="4000" b="1" i="1" dirty="0">
              <a:solidFill>
                <a:srgbClr val="0000CC"/>
              </a:solidFill>
              <a:latin typeface="HP001 5 hàng" pitchFamily="34" charset="0"/>
              <a:cs typeface="Times New Roman" pitchFamily="18" charset="0"/>
            </a:endParaRPr>
          </a:p>
        </p:txBody>
      </p:sp>
      <p:pic>
        <p:nvPicPr>
          <p:cNvPr id="30725" name="Picture 2" descr="E:\hinh powerpoint\HÌNH ẢNH\Ành động\118022cxsx7puq8v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6002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07100"/>
            <a:ext cx="1828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7800" y="5288340"/>
            <a:ext cx="2057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9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78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478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78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78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78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478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78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478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47800" y="5285509"/>
            <a:ext cx="4495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HẾT GIỜ</a:t>
            </a:r>
            <a:endParaRPr lang="en-US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674372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161871"/>
            <a:ext cx="84582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 BẠN CHIM GÌ?</a:t>
            </a:r>
          </a:p>
        </p:txBody>
      </p:sp>
      <p:pic>
        <p:nvPicPr>
          <p:cNvPr id="31747" name="Picture 2" descr="E:\hinh powerpoint\HÌNH ẢNH\Ành động\588319k6ej9sc6dv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6850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0" y="2981325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Chim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biểu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tượng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mùa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xuân</a:t>
            </a:r>
            <a:endParaRPr lang="en-US" sz="4000" b="1" dirty="0">
              <a:latin typeface="HP001 5 hàng" pitchFamily="34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Khi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đào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mai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nở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xa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gần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liệng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chao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?						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Là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chim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gì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?</a:t>
            </a:r>
            <a:endParaRPr lang="en-US" sz="4000" b="1" i="1" dirty="0">
              <a:solidFill>
                <a:srgbClr val="0000CC"/>
              </a:solidFill>
              <a:latin typeface="HP001 5 hàng" pitchFamily="34" charset="0"/>
              <a:cs typeface="Times New Roman" pitchFamily="18" charset="0"/>
            </a:endParaRPr>
          </a:p>
        </p:txBody>
      </p:sp>
      <p:pic>
        <p:nvPicPr>
          <p:cNvPr id="31749" name="Picture 2" descr="E:\hinh powerpoint\HÌNH ẢNH\Ành động\118022cxsx7puq8v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6002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07100"/>
            <a:ext cx="1828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5288340"/>
            <a:ext cx="2057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9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71600" y="5285509"/>
            <a:ext cx="4495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HẾT GIỜ</a:t>
            </a:r>
            <a:endParaRPr lang="en-US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42016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161871"/>
            <a:ext cx="84582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 BẠN CHIM GÌ?</a:t>
            </a:r>
          </a:p>
        </p:txBody>
      </p:sp>
      <p:pic>
        <p:nvPicPr>
          <p:cNvPr id="32771" name="Picture 2" descr="E:\hinh powerpoint\HÌNH ẢNH\Ành động\588319k6ej9sc6dv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6850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0" y="2862263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Chim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luôn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bám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cây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rừng</a:t>
            </a:r>
            <a:endParaRPr lang="en-US" sz="4000" b="1" dirty="0">
              <a:latin typeface="HP001 5 hàng" pitchFamily="34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Mỏ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gõ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đồm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độp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không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ngừng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ăn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?					</a:t>
            </a:r>
            <a:r>
              <a:rPr lang="en-US" sz="4000" b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</a:rPr>
              <a:t>	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Là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chim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gì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?</a:t>
            </a:r>
            <a:endParaRPr lang="en-US" sz="4000" b="1" i="1" dirty="0">
              <a:solidFill>
                <a:srgbClr val="0000CC"/>
              </a:solidFill>
              <a:latin typeface="HP001 5 hàng" pitchFamily="34" charset="0"/>
              <a:cs typeface="Times New Roman" pitchFamily="18" charset="0"/>
            </a:endParaRPr>
          </a:p>
        </p:txBody>
      </p:sp>
      <p:pic>
        <p:nvPicPr>
          <p:cNvPr id="32773" name="Picture 2" descr="E:\hinh powerpoint\HÌNH ẢNH\Ành động\118022cxsx7puq8v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6002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07100"/>
            <a:ext cx="1828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5288340"/>
            <a:ext cx="2057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9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71600" y="5285509"/>
            <a:ext cx="4495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HẾT GIỜ</a:t>
            </a:r>
            <a:endParaRPr lang="en-US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155887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524000"/>
            <a:ext cx="84582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 BẠN CHIM GÌ?</a:t>
            </a:r>
          </a:p>
        </p:txBody>
      </p:sp>
      <p:sp>
        <p:nvSpPr>
          <p:cNvPr id="33795" name="TextBox 6"/>
          <p:cNvSpPr txBox="1">
            <a:spLocks noChangeArrowheads="1"/>
          </p:cNvSpPr>
          <p:nvPr/>
        </p:nvSpPr>
        <p:spPr bwMode="auto">
          <a:xfrm>
            <a:off x="76200" y="3014663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Chim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chị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Tấm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thác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sinh</a:t>
            </a:r>
            <a:endParaRPr lang="en-US" sz="4000" b="1" dirty="0">
              <a:latin typeface="HP001 5 hàng" pitchFamily="34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Vua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giơ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tay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áo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cô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mình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vào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luôn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?						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Là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chim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gì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?</a:t>
            </a:r>
            <a:endParaRPr lang="en-US" sz="4000" b="1" i="1" dirty="0">
              <a:solidFill>
                <a:srgbClr val="0000CC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3797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91475" y="57150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9640">
            <a:off x="8072437" y="4763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1437" y="5786438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19200" y="5288340"/>
            <a:ext cx="2057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9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19200" y="5285509"/>
            <a:ext cx="4495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HẾT GIỜ</a:t>
            </a:r>
            <a:endParaRPr lang="en-US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493558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524000"/>
            <a:ext cx="84582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 BẠN CHIM GÌ?</a:t>
            </a:r>
          </a:p>
        </p:txBody>
      </p:sp>
      <p:sp>
        <p:nvSpPr>
          <p:cNvPr id="34819" name="TextBox 6"/>
          <p:cNvSpPr txBox="1">
            <a:spLocks noChangeArrowheads="1"/>
          </p:cNvSpPr>
          <p:nvPr/>
        </p:nvSpPr>
        <p:spPr bwMode="auto">
          <a:xfrm>
            <a:off x="76200" y="3014663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Chim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mò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mẫm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ăn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đêm</a:t>
            </a:r>
            <a:endParaRPr lang="en-US" sz="4000" b="1" dirty="0">
              <a:latin typeface="HP001 5 hàng" pitchFamily="34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Ngày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say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sưa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ngủ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kèm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nhèm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mắt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to?					</a:t>
            </a:r>
            <a:r>
              <a:rPr lang="en-US" sz="4000" b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</a:rPr>
              <a:t>	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Là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chim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gì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?</a:t>
            </a:r>
            <a:endParaRPr lang="en-US" sz="4000" b="1" i="1" dirty="0">
              <a:solidFill>
                <a:srgbClr val="0000CC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4821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91475" y="57150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9640">
            <a:off x="8072437" y="4763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1437" y="5786438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19200" y="5288340"/>
            <a:ext cx="2057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9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19200" y="5285509"/>
            <a:ext cx="4495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HẾT GIỜ</a:t>
            </a:r>
            <a:endParaRPr lang="en-US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637700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524000"/>
            <a:ext cx="84582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 BẠN CHIM GÌ?</a:t>
            </a:r>
          </a:p>
        </p:txBody>
      </p:sp>
      <p:sp>
        <p:nvSpPr>
          <p:cNvPr id="35843" name="TextBox 6"/>
          <p:cNvSpPr txBox="1">
            <a:spLocks noChangeArrowheads="1"/>
          </p:cNvSpPr>
          <p:nvPr/>
        </p:nvSpPr>
        <p:spPr bwMode="auto">
          <a:xfrm>
            <a:off x="76200" y="3014663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Chim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mà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đi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ăn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đêm</a:t>
            </a:r>
            <a:endParaRPr lang="en-US" sz="4000" b="1" dirty="0">
              <a:latin typeface="HP001 5 hàng" pitchFamily="34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Đậu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phải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cành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mềm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  <a:cs typeface="Times New Roman" pitchFamily="18" charset="0"/>
              </a:rPr>
              <a:t>lộn</a:t>
            </a:r>
            <a:r>
              <a:rPr lang="en-US" sz="4000" b="1" dirty="0" smtClean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cổ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xuống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ao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?						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Là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chim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gì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?</a:t>
            </a:r>
            <a:endParaRPr lang="en-US" sz="4000" b="1" i="1" dirty="0">
              <a:solidFill>
                <a:srgbClr val="0000CC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5845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91475" y="57150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9640">
            <a:off x="8072437" y="4763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1437" y="5786438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19200" y="5288340"/>
            <a:ext cx="2057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9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19200" y="5285509"/>
            <a:ext cx="4495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HẾT GIỜ</a:t>
            </a:r>
            <a:endParaRPr lang="en-US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815142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524000"/>
            <a:ext cx="84582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 BẠN CHIM GÌ?</a:t>
            </a:r>
          </a:p>
        </p:txBody>
      </p:sp>
      <p:sp>
        <p:nvSpPr>
          <p:cNvPr id="36867" name="TextBox 6"/>
          <p:cNvSpPr txBox="1">
            <a:spLocks noChangeArrowheads="1"/>
          </p:cNvSpPr>
          <p:nvPr/>
        </p:nvSpPr>
        <p:spPr bwMode="auto">
          <a:xfrm>
            <a:off x="76200" y="3014663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Chim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hót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ra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tiếng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chào</a:t>
            </a:r>
            <a:endParaRPr lang="en-US" sz="4000" b="1" dirty="0">
              <a:latin typeface="HP001 5 hàng" pitchFamily="34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Học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sinh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anh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nào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chớ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học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theo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?						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Là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chim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gì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?</a:t>
            </a:r>
            <a:endParaRPr lang="en-US" sz="4000" b="1" i="1" dirty="0">
              <a:solidFill>
                <a:srgbClr val="0000CC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6869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91475" y="57150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9640">
            <a:off x="8072437" y="4763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1437" y="5786438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19200" y="5288340"/>
            <a:ext cx="2057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9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19200" y="5285509"/>
            <a:ext cx="4495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HẾT GIỜ</a:t>
            </a:r>
            <a:endParaRPr lang="en-US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5268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23.25.71.107:82/hoidap/uploads/news/2011_06/chimboc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54291" y="6096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50" y="235803"/>
            <a:ext cx="45139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HP001 5 hàng" pitchFamily="34" charset="0"/>
              </a:rPr>
              <a:t>Chim</a:t>
            </a:r>
            <a:r>
              <a:rPr lang="en-US" sz="60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HP001 5 hàng" pitchFamily="34" charset="0"/>
              </a:rPr>
              <a:t>bồ</a:t>
            </a:r>
            <a:r>
              <a:rPr lang="en-US" sz="60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HP001 5 hàng" pitchFamily="34" charset="0"/>
              </a:rPr>
              <a:t>câu</a:t>
            </a:r>
            <a:endParaRPr lang="en-US" sz="6000" b="1" dirty="0">
              <a:solidFill>
                <a:schemeClr val="bg1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98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hoahoc.com.vn/photos/Image/Thu%20vien%20anh/122006/Albino/Peacock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354291" y="6096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1950" y="235803"/>
            <a:ext cx="38583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HP001 5 hàng" pitchFamily="34" charset="0"/>
              </a:rPr>
              <a:t>Chim</a:t>
            </a:r>
            <a:r>
              <a:rPr lang="en-US" sz="60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HP001 5 hàng" pitchFamily="34" charset="0"/>
              </a:rPr>
              <a:t>công</a:t>
            </a:r>
            <a:endParaRPr lang="en-US" sz="6000" b="1" dirty="0">
              <a:solidFill>
                <a:schemeClr val="bg1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hoahoc.com.vn/photos/image/2009/03/12/e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354291" y="6096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02554" y="152400"/>
            <a:ext cx="32860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HP001 5 hàng" pitchFamily="34" charset="0"/>
              </a:rPr>
              <a:t>Chim</a:t>
            </a:r>
            <a:r>
              <a:rPr lang="en-US" sz="60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HP001 5 hàng" pitchFamily="34" charset="0"/>
              </a:rPr>
              <a:t>én</a:t>
            </a:r>
            <a:endParaRPr lang="en-US" sz="6000" b="1" dirty="0">
              <a:solidFill>
                <a:schemeClr val="bg1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can003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" r="5095"/>
          <a:stretch/>
        </p:blipFill>
        <p:spPr bwMode="auto">
          <a:xfrm>
            <a:off x="4876800" y="3071795"/>
            <a:ext cx="3733799" cy="3323914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an00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7511" r="7112" b="3947"/>
          <a:stretch/>
        </p:blipFill>
        <p:spPr bwMode="auto">
          <a:xfrm>
            <a:off x="314632" y="3087933"/>
            <a:ext cx="3952568" cy="335370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4" name="Horizontal Scroll 3"/>
          <p:cNvSpPr/>
          <p:nvPr/>
        </p:nvSpPr>
        <p:spPr>
          <a:xfrm>
            <a:off x="1714500" y="1371600"/>
            <a:ext cx="5715000" cy="1905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HP001 5 hàng"/>
              </a:rPr>
              <a:t>Chỉ</a:t>
            </a:r>
            <a:r>
              <a:rPr lang="en-US" sz="2800" b="1" dirty="0">
                <a:latin typeface="HP001 5 hàng"/>
              </a:rPr>
              <a:t> </a:t>
            </a:r>
            <a:r>
              <a:rPr lang="en-US" sz="2800" b="1" dirty="0" err="1">
                <a:latin typeface="HP001 5 hàng"/>
              </a:rPr>
              <a:t>và</a:t>
            </a:r>
            <a:r>
              <a:rPr lang="en-US" sz="2800" b="1" dirty="0">
                <a:latin typeface="HP001 5 hàng"/>
              </a:rPr>
              <a:t> </a:t>
            </a:r>
            <a:r>
              <a:rPr lang="en-US" sz="2800" b="1" dirty="0" err="1">
                <a:latin typeface="HP001 5 hàng"/>
              </a:rPr>
              <a:t>nói</a:t>
            </a:r>
            <a:r>
              <a:rPr lang="en-US" sz="2800" b="1" dirty="0">
                <a:latin typeface="HP001 5 hàng"/>
              </a:rPr>
              <a:t> </a:t>
            </a:r>
            <a:r>
              <a:rPr lang="en-US" sz="2800" b="1" dirty="0" err="1">
                <a:latin typeface="HP001 5 hàng"/>
              </a:rPr>
              <a:t>tên</a:t>
            </a:r>
            <a:r>
              <a:rPr lang="en-US" sz="2800" b="1" dirty="0">
                <a:latin typeface="HP001 5 hàng"/>
              </a:rPr>
              <a:t> </a:t>
            </a:r>
            <a:r>
              <a:rPr lang="en-US" sz="2800" b="1" dirty="0" err="1">
                <a:latin typeface="HP001 5 hàng"/>
              </a:rPr>
              <a:t>các</a:t>
            </a:r>
            <a:r>
              <a:rPr lang="en-US" sz="2800" b="1" dirty="0">
                <a:latin typeface="HP001 5 hàng"/>
              </a:rPr>
              <a:t> </a:t>
            </a:r>
            <a:r>
              <a:rPr lang="en-US" sz="2800" b="1" dirty="0" err="1">
                <a:latin typeface="HP001 5 hàng"/>
              </a:rPr>
              <a:t>bộ</a:t>
            </a:r>
            <a:r>
              <a:rPr lang="en-US" sz="2800" b="1" dirty="0">
                <a:latin typeface="HP001 5 hàng"/>
              </a:rPr>
              <a:t> </a:t>
            </a:r>
            <a:r>
              <a:rPr lang="en-US" sz="2800" b="1" dirty="0" err="1">
                <a:latin typeface="HP001 5 hàng"/>
              </a:rPr>
              <a:t>phân</a:t>
            </a:r>
            <a:r>
              <a:rPr lang="en-US" sz="2800" b="1" dirty="0">
                <a:latin typeface="HP001 5 hàng"/>
              </a:rPr>
              <a:t> </a:t>
            </a:r>
            <a:r>
              <a:rPr lang="en-US" sz="2800" b="1" dirty="0" err="1">
                <a:latin typeface="HP001 5 hàng"/>
              </a:rPr>
              <a:t>của</a:t>
            </a:r>
            <a:r>
              <a:rPr lang="en-US" sz="2800" b="1" dirty="0">
                <a:latin typeface="HP001 5 hàng"/>
              </a:rPr>
              <a:t> con </a:t>
            </a:r>
            <a:r>
              <a:rPr lang="en-US" sz="2800" b="1" dirty="0" err="1">
                <a:latin typeface="HP001 5 hàng"/>
              </a:rPr>
              <a:t>chim</a:t>
            </a:r>
            <a:r>
              <a:rPr lang="en-US" sz="2800" b="1" dirty="0">
                <a:latin typeface="HP001 5 hàng"/>
              </a:rPr>
              <a:t> </a:t>
            </a:r>
            <a:r>
              <a:rPr lang="en-US" sz="2800" b="1" dirty="0" err="1">
                <a:latin typeface="HP001 5 hàng"/>
              </a:rPr>
              <a:t>trong</a:t>
            </a:r>
            <a:r>
              <a:rPr lang="en-US" sz="2800" b="1" dirty="0">
                <a:latin typeface="HP001 5 hàng"/>
              </a:rPr>
              <a:t> </a:t>
            </a:r>
            <a:r>
              <a:rPr lang="en-US" sz="2800" b="1" dirty="0" err="1">
                <a:latin typeface="HP001 5 hàng"/>
              </a:rPr>
              <a:t>hình</a:t>
            </a:r>
            <a:r>
              <a:rPr lang="en-US" sz="2800" b="1" dirty="0">
                <a:latin typeface="HP001 5 hàng"/>
              </a:rPr>
              <a:t> </a:t>
            </a:r>
            <a:r>
              <a:rPr lang="en-US" sz="2800" b="1" dirty="0" err="1">
                <a:latin typeface="HP001 5 hàng"/>
              </a:rPr>
              <a:t>sau</a:t>
            </a:r>
            <a:r>
              <a:rPr lang="en-US" sz="2800" b="1" dirty="0" smtClean="0">
                <a:latin typeface="HP001 5 hàng"/>
              </a:rPr>
              <a:t>:</a:t>
            </a:r>
            <a:endParaRPr lang="en-US" sz="2800" b="1" dirty="0">
              <a:latin typeface="HP001 5 hàng"/>
            </a:endParaRPr>
          </a:p>
        </p:txBody>
      </p:sp>
    </p:spTree>
    <p:extLst>
      <p:ext uri="{BB962C8B-B14F-4D97-AF65-F5344CB8AC3E}">
        <p14:creationId xmlns:p14="http://schemas.microsoft.com/office/powerpoint/2010/main" val="93245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hoahoc.com.vn/photos/Image/2007/01/09/Wood_Pec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354291" y="6096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06292" y="5689937"/>
            <a:ext cx="48233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HP001 5 hàng" pitchFamily="34" charset="0"/>
              </a:rPr>
              <a:t>Chim</a:t>
            </a:r>
            <a:r>
              <a:rPr lang="en-US" sz="60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HP001 5 hàng" pitchFamily="34" charset="0"/>
              </a:rPr>
              <a:t>gõ</a:t>
            </a:r>
            <a:r>
              <a:rPr lang="en-US" sz="60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HP001 5 hàng" pitchFamily="34" charset="0"/>
              </a:rPr>
              <a:t>kiến</a:t>
            </a:r>
            <a:endParaRPr lang="en-US" sz="6000" b="1" dirty="0">
              <a:solidFill>
                <a:schemeClr val="bg1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nhso.net/data/4/merrie18/472811/Male20American20Goldfinc28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354291" y="6096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1950" y="235803"/>
            <a:ext cx="58364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HP001 5 hàng" pitchFamily="34" charset="0"/>
              </a:rPr>
              <a:t>Chim</a:t>
            </a:r>
            <a:r>
              <a:rPr lang="en-US" sz="60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HP001 5 hàng" pitchFamily="34" charset="0"/>
              </a:rPr>
              <a:t>vàng</a:t>
            </a:r>
            <a:r>
              <a:rPr lang="en-US" sz="60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HP001 5 hàng" pitchFamily="34" charset="0"/>
              </a:rPr>
              <a:t>anh</a:t>
            </a:r>
            <a:endParaRPr lang="en-US" sz="6000" b="1" dirty="0">
              <a:solidFill>
                <a:schemeClr val="bg1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14.vcmedia.vn/Images/Uploaded/Share/2011/07/15/110717CLchupan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354291" y="6096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34506" y="235803"/>
            <a:ext cx="47094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HP001 5 hàng" pitchFamily="34" charset="0"/>
              </a:rPr>
              <a:t>Chim</a:t>
            </a:r>
            <a:r>
              <a:rPr lang="en-US" sz="60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HP001 5 hàng" pitchFamily="34" charset="0"/>
              </a:rPr>
              <a:t>cú</a:t>
            </a:r>
            <a:r>
              <a:rPr lang="en-US" sz="60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HP001 5 hàng" pitchFamily="34" charset="0"/>
              </a:rPr>
              <a:t>mèo</a:t>
            </a:r>
            <a:endParaRPr lang="en-US" sz="6000" b="1" dirty="0">
              <a:solidFill>
                <a:schemeClr val="bg1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354291" y="6096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19800" y="235803"/>
            <a:ext cx="30006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HP001 5 hàng" pitchFamily="34" charset="0"/>
              </a:rPr>
              <a:t>Chim</a:t>
            </a:r>
            <a:r>
              <a:rPr lang="en-US" sz="60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HP001 5 hàng" pitchFamily="34" charset="0"/>
              </a:rPr>
              <a:t>cò</a:t>
            </a:r>
            <a:endParaRPr lang="en-US" sz="6000" b="1" dirty="0">
              <a:solidFill>
                <a:schemeClr val="bg1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h6.ggpht.com/-asxX3Kj5WP4/SFU7-cgzpHI/AAAAAAAAHe0/CENqqofUuCI/Chimxit_vetr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354291" y="6096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1950" y="235803"/>
            <a:ext cx="33693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HP001 5 hàng" pitchFamily="34" charset="0"/>
              </a:rPr>
              <a:t>Chim</a:t>
            </a:r>
            <a:r>
              <a:rPr lang="en-US" sz="60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HP001 5 hàng" pitchFamily="34" charset="0"/>
              </a:rPr>
              <a:t>vẹt</a:t>
            </a:r>
            <a:endParaRPr lang="en-US" sz="6000" b="1" dirty="0">
              <a:solidFill>
                <a:schemeClr val="bg1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can00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4" y="2514600"/>
            <a:ext cx="3926624" cy="37338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scan00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" r="4427"/>
          <a:stretch/>
        </p:blipFill>
        <p:spPr bwMode="auto">
          <a:xfrm>
            <a:off x="4282221" y="2514600"/>
            <a:ext cx="4660889" cy="37338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87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37" y="2438400"/>
            <a:ext cx="3570143" cy="3613614"/>
          </a:xfrm>
          <a:prstGeom prst="rect">
            <a:avLst/>
          </a:prstGeom>
          <a:noFill/>
          <a:ln w="28575" cmpd="thickThin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18" y="2438400"/>
            <a:ext cx="5029717" cy="3613614"/>
          </a:xfrm>
          <a:prstGeom prst="rect">
            <a:avLst/>
          </a:prstGeom>
          <a:noFill/>
          <a:ln w="28575" cmpd="thickThin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83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8" y="2209798"/>
            <a:ext cx="6007961" cy="409402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" b="4708"/>
          <a:stretch/>
        </p:blipFill>
        <p:spPr bwMode="auto">
          <a:xfrm>
            <a:off x="6357634" y="2209800"/>
            <a:ext cx="2599331" cy="4094018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C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930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548766"/>
  <p:tag name="VIOLETTITLE" val="Bài 53. Chim"/>
  <p:tag name="VIOLETLESSON" val="49"/>
  <p:tag name="VIOLETCATID" val="2219"/>
  <p:tag name="VIOLETSUBJECT" val="Tự nhiên và Xã hội 3"/>
  <p:tag name="VIOLETAUTHORID" val="12579039"/>
  <p:tag name="VIOLETAUTHORNAME" val="Nguyễn Hoa"/>
  <p:tag name="VIOLETAUTHORAVATAR" val="no_avatar.jpg"/>
  <p:tag name="VIOLETAUTHORADDRESS" val="Trường Cao Đẳng Sư Phạm Hà Tây - Hà Nội"/>
  <p:tag name="VIOLETDATE" val="2019-03-10 14:07:10"/>
  <p:tag name="VIOLETHIT" val="51"/>
  <p:tag name="VIOLETLIK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giới thiệu"/>
  <p:tag name="ISPRING_SLIDE_INDENT_LEVEL" val="0"/>
  <p:tag name="ISPRING_PRESENTER_ID" val="{10C2E839-06D5-4E6F-A6D4-AED00BF7FA7B}"/>
  <p:tag name="GENSWF_ADVANCE_TIME" val="37.997"/>
  <p:tag name="ISPRING_SLIDE_ID" val="{EE82096E-7A0F-4041-9BFE-6A9F3300EABF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1106</TotalTime>
  <Words>1015</Words>
  <Application>Microsoft Office PowerPoint</Application>
  <PresentationFormat>On-screen Show (4:3)</PresentationFormat>
  <Paragraphs>260</Paragraphs>
  <Slides>65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BankGothic-Medium</vt:lpstr>
      <vt:lpstr>Calibri</vt:lpstr>
      <vt:lpstr>HP001 5 hàng</vt:lpstr>
      <vt:lpstr>Times New Roman</vt:lpstr>
      <vt:lpstr>Office Theme</vt:lpstr>
      <vt:lpstr>PowerPoint Presentation</vt:lpstr>
      <vt:lpstr>ÔN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Đố bạn chim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Admin</cp:lastModifiedBy>
  <cp:revision>490</cp:revision>
  <dcterms:created xsi:type="dcterms:W3CDTF">2013-03-05T08:32:07Z</dcterms:created>
  <dcterms:modified xsi:type="dcterms:W3CDTF">2021-03-26T03:49:13Z</dcterms:modified>
</cp:coreProperties>
</file>