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314" r:id="rId3"/>
    <p:sldId id="322" r:id="rId4"/>
    <p:sldId id="318" r:id="rId5"/>
    <p:sldId id="316" r:id="rId6"/>
    <p:sldId id="317" r:id="rId7"/>
    <p:sldId id="315" r:id="rId8"/>
    <p:sldId id="283" r:id="rId9"/>
    <p:sldId id="308" r:id="rId10"/>
    <p:sldId id="309" r:id="rId11"/>
    <p:sldId id="294" r:id="rId12"/>
    <p:sldId id="290" r:id="rId13"/>
    <p:sldId id="271" r:id="rId14"/>
    <p:sldId id="261" r:id="rId15"/>
    <p:sldId id="321" r:id="rId16"/>
    <p:sldId id="320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314"/>
            <p14:sldId id="322"/>
            <p14:sldId id="318"/>
            <p14:sldId id="316"/>
            <p14:sldId id="317"/>
            <p14:sldId id="315"/>
            <p14:sldId id="283"/>
            <p14:sldId id="308"/>
            <p14:sldId id="309"/>
            <p14:sldId id="294"/>
            <p14:sldId id="290"/>
            <p14:sldId id="271"/>
            <p14:sldId id="261"/>
            <p14:sldId id="321"/>
            <p14:sldId id="320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FF9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9" autoAdjust="0"/>
    <p:restoredTop sz="93033" autoAdjust="0"/>
  </p:normalViewPr>
  <p:slideViewPr>
    <p:cSldViewPr snapToGrid="0">
      <p:cViewPr varScale="1">
        <p:scale>
          <a:sx n="65" d="100"/>
          <a:sy n="65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slide" Target="slide9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9.xml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4.png"/><Relationship Id="rId7" Type="http://schemas.openxmlformats.org/officeDocument/2006/relationships/image" Target="../media/image47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4.gi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4632" y="3544179"/>
            <a:ext cx="11611118" cy="192317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7200" b="1" dirty="0" err="1" smtClean="0">
                <a:ln/>
                <a:solidFill>
                  <a:srgbClr val="FF0000"/>
                </a:solidFill>
                <a:latin typeface="+mj-lt"/>
              </a:rPr>
              <a:t>Định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+mj-lt"/>
              </a:rPr>
              <a:t>dạng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+mj-lt"/>
              </a:rPr>
              <a:t>ký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+mj-lt"/>
              </a:rPr>
              <a:t>tự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+mj-lt"/>
              </a:rPr>
              <a:t>văn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+mj-lt"/>
              </a:rPr>
              <a:t>bản</a:t>
            </a:r>
            <a:endParaRPr lang="en-US" sz="72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5417" y="4791501"/>
            <a:ext cx="9144000" cy="1667516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>
                <a:ln/>
                <a:solidFill>
                  <a:srgbClr val="002060"/>
                </a:solidFill>
                <a:latin typeface="+mj-lt"/>
                <a:ea typeface="+mn-ea"/>
                <a:cs typeface="+mn-cs"/>
              </a:rPr>
              <a:t>Sgk</a:t>
            </a:r>
            <a:r>
              <a:rPr lang="en-US" sz="7200" b="1" dirty="0">
                <a:ln/>
                <a:solidFill>
                  <a:srgbClr val="002060"/>
                </a:solidFill>
                <a:latin typeface="+mj-lt"/>
                <a:ea typeface="+mn-ea"/>
                <a:cs typeface="+mn-cs"/>
              </a:rPr>
              <a:t> tr.33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000750" y="292937"/>
            <a:ext cx="6191250" cy="192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ln/>
                <a:solidFill>
                  <a:schemeClr val="accent6">
                    <a:lumMod val="50000"/>
                  </a:schemeClr>
                </a:solidFill>
                <a:latin typeface="+mj-lt"/>
              </a:rPr>
              <a:t>Tin 4 – </a:t>
            </a:r>
            <a:r>
              <a:rPr lang="en-US" sz="72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+mj-lt"/>
              </a:rPr>
              <a:t>Tuần</a:t>
            </a:r>
            <a:r>
              <a:rPr lang="en-US" sz="7200" b="1" dirty="0" smtClean="0">
                <a:ln/>
                <a:solidFill>
                  <a:schemeClr val="accent6">
                    <a:lumMod val="50000"/>
                  </a:schemeClr>
                </a:solidFill>
                <a:latin typeface="+mj-lt"/>
              </a:rPr>
              <a:t> 5</a:t>
            </a:r>
            <a:endParaRPr lang="en-US" sz="7200" b="1" dirty="0">
              <a:ln/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ickey" descr="Image result for Computer mou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5772" y="-34525"/>
            <a:ext cx="1849271" cy="211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893" y="1542099"/>
            <a:ext cx="7527259" cy="5198912"/>
          </a:xfrm>
          <a:prstGeom prst="rect">
            <a:avLst/>
          </a:prstGeom>
        </p:spPr>
      </p:pic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bổ sung:</a:t>
            </a:r>
            <a:r>
              <a:rPr lang="en-US" sz="360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thức IC3 Spark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hlinkClick r:id="rId4" action="ppaction://hlinksldjump" tooltip="Nhấp chuột vào hình này. Kết thúc slide khi &quot;Ctrl+A&quot;  xuất hiện."/>
          </p:cNvPr>
          <p:cNvSpPr txBox="1"/>
          <p:nvPr/>
        </p:nvSpPr>
        <p:spPr>
          <a:xfrm>
            <a:off x="1633922" y="895442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89714" y="1765874"/>
            <a:ext cx="452642" cy="204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1252990" y="2310588"/>
            <a:ext cx="561164" cy="2040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326893" y="1542099"/>
            <a:ext cx="7518903" cy="5193141"/>
            <a:chOff x="4326892" y="1547869"/>
            <a:chExt cx="7518903" cy="519314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6892" y="1547869"/>
              <a:ext cx="7518903" cy="519314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32921" y="2514599"/>
              <a:ext cx="2359461" cy="701284"/>
            </a:xfrm>
            <a:prstGeom prst="rect">
              <a:avLst/>
            </a:prstGeom>
          </p:spPr>
        </p:pic>
      </p:grpSp>
      <p:sp>
        <p:nvSpPr>
          <p:cNvPr id="41" name="Rounded Rectangle 40"/>
          <p:cNvSpPr/>
          <p:nvPr/>
        </p:nvSpPr>
        <p:spPr>
          <a:xfrm>
            <a:off x="9653106" y="2508985"/>
            <a:ext cx="2128389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893" y="1542099"/>
            <a:ext cx="7511619" cy="51881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8935" y="2349647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khối liên tục: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2786" y="1552899"/>
            <a:ext cx="7495981" cy="517730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58492" y="3313513"/>
            <a:ext cx="284957" cy="2849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2786" y="1552899"/>
            <a:ext cx="7511620" cy="518811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6148710" y="4337159"/>
            <a:ext cx="284957" cy="2849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8908" y="1536328"/>
            <a:ext cx="7519973" cy="5193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0424" y="1538182"/>
            <a:ext cx="7517288" cy="5192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1984" y="1553689"/>
            <a:ext cx="7494836" cy="517651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4206" y="2350769"/>
            <a:ext cx="3776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khối không liên tục: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097" y="3313513"/>
            <a:ext cx="3776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Nhấp chuột chọn phần văn bản cần đánh dấu.</a:t>
            </a:r>
            <a:endParaRPr lang="en-US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4206" y="4197966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Nhấn giữ phím </a:t>
            </a:r>
            <a:r>
              <a:rPr lang="en-US" sz="26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0741" y="4690409"/>
            <a:ext cx="37768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Nhấp chuột chọn phần văn bản cần đánh 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tiếp theo…</a:t>
            </a:r>
            <a:endParaRPr lang="en-US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716" y="2798891"/>
            <a:ext cx="3776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Nhấp chuột ở đầu đoạn văn bản cần đánh dấu.</a:t>
            </a:r>
            <a:endParaRPr lang="en-US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825" y="3683344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Nhấn giữ phím </a:t>
            </a:r>
            <a:r>
              <a:rPr lang="en-US" sz="26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360" y="4175787"/>
            <a:ext cx="3776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Nhấp chuột ở cuối đoạn văn bản cần đánh dấu.</a:t>
            </a:r>
            <a:endParaRPr lang="en-US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7419" y="2348231"/>
            <a:ext cx="3776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935" y="3214698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Chọn thẻ </a:t>
            </a:r>
            <a:r>
              <a:rPr lang="en-US" sz="26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769764"/>
            <a:ext cx="3776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nhóm </a:t>
            </a:r>
            <a:r>
              <a:rPr lang="en-US" sz="26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Editing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sz="26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935" y="5146660"/>
            <a:ext cx="3968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Ctrl+A</a:t>
            </a:r>
            <a:r>
              <a:rPr lang="en-US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935" y="4654217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Chọn </a:t>
            </a:r>
            <a:r>
              <a:rPr lang="en-US" sz="26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All</a:t>
            </a:r>
            <a:r>
              <a:rPr lang="en-US" sz="2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9" grpId="0" animBg="1"/>
      <p:bldP spid="29" grpId="1" animBg="1"/>
      <p:bldP spid="41" grpId="0" animBg="1"/>
      <p:bldP spid="41" grpId="1" animBg="1"/>
      <p:bldP spid="22" grpId="0"/>
      <p:bldP spid="22" grpId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23" grpId="0"/>
      <p:bldP spid="23" grpId="1"/>
      <p:bldP spid="24" grpId="0"/>
      <p:bldP spid="24" grpId="1"/>
      <p:bldP spid="26" grpId="0"/>
      <p:bldP spid="26" grpId="1"/>
      <p:bldP spid="43" grpId="0"/>
      <p:bldP spid="9" grpId="0"/>
      <p:bldP spid="13" grpId="0"/>
      <p:bldP spid="14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"/>
          <a:stretch/>
        </p:blipFill>
        <p:spPr>
          <a:xfrm>
            <a:off x="4653733" y="2602133"/>
            <a:ext cx="5114737" cy="1630883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2445744" y="957252"/>
            <a:ext cx="9227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đánh dấu khối đoạn văn bản mà em vừa nhập, sau đó nhấp chọn lần lượt các nút lệnh sau để tìm hiểu công dụng của chúng:</a:t>
            </a:r>
          </a:p>
        </p:txBody>
      </p:sp>
      <p:sp>
        <p:nvSpPr>
          <p:cNvPr id="31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Ã¬nh áº£nh cÃ³ liÃªn qua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8" y="3176826"/>
            <a:ext cx="1943229" cy="16711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hlinkClick r:id="rId5" action="ppaction://hlinksldjump" tooltip="Nhấp chuột vào hình này. Kết thúc slide khi xong nội dung 2."/>
          </p:cNvPr>
          <p:cNvSpPr txBox="1"/>
          <p:nvPr/>
        </p:nvSpPr>
        <p:spPr>
          <a:xfrm>
            <a:off x="170565" y="3543533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88942" y="4507667"/>
            <a:ext cx="363200" cy="363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64300" y="3642812"/>
            <a:ext cx="0" cy="798069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08595" y="4507667"/>
            <a:ext cx="363200" cy="363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383953" y="3642812"/>
            <a:ext cx="0" cy="798069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91341" y="4507667"/>
            <a:ext cx="363200" cy="363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866699" y="3642812"/>
            <a:ext cx="0" cy="798069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299501" y="4507667"/>
            <a:ext cx="363200" cy="363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474859" y="3066585"/>
            <a:ext cx="0" cy="1374296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116234" y="4507667"/>
            <a:ext cx="363200" cy="363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297785" y="3066585"/>
            <a:ext cx="0" cy="1374296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908561" y="4507667"/>
            <a:ext cx="363200" cy="363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034644" y="3642812"/>
            <a:ext cx="0" cy="798069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413235" y="4507667"/>
            <a:ext cx="363200" cy="363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583684" y="3642812"/>
            <a:ext cx="0" cy="798069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9405270" y="4507667"/>
            <a:ext cx="363200" cy="363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580628" y="3642812"/>
            <a:ext cx="0" cy="798069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in đậm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in nghiêng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gạch chân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Phông chữ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Cỡ chữ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 ứng chữ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nổi bật chữ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 chữ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hlinkClick r:id="rId5" action="ppaction://hlinksldjump" tooltip="Nhấp chuột vào từng số để xem tính năng của nút lệnh tương ứng"/>
          </p:cNvPr>
          <p:cNvSpPr txBox="1"/>
          <p:nvPr/>
        </p:nvSpPr>
        <p:spPr>
          <a:xfrm>
            <a:off x="4039172" y="4436410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Buổi sáng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effectLst/>
                <a:latin typeface="Times New Roman"/>
                <a:ea typeface="Calibri"/>
                <a:cs typeface="Times New Roman"/>
              </a:rPr>
              <a:t>Sáng nay em dậy sớm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Vườn hoa ngào ngạt thơm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Chim líu lo ríu rít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Chào em dậy đến trường</a:t>
            </a:r>
            <a:endParaRPr lang="en-US">
              <a:effectLst/>
              <a:ea typeface="Calibri"/>
              <a:cs typeface="Times New Roman"/>
            </a:endParaRPr>
          </a:p>
        </p:txBody>
      </p:sp>
      <p:sp>
        <p:nvSpPr>
          <p:cNvPr id="44" name="Text Box 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Buổi sáng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>
                <a:effectLst/>
                <a:latin typeface="Times New Roman"/>
                <a:ea typeface="Calibri"/>
                <a:cs typeface="Times New Roman"/>
              </a:rPr>
              <a:t>Sáng nay em dậy sớm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Vườn hoa ngào ngạt thơm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Chim líu lo ríu rít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Chào em dậy đến trường</a:t>
            </a:r>
            <a:endParaRPr lang="en-US">
              <a:effectLst/>
              <a:ea typeface="Calibri"/>
              <a:cs typeface="Times New Roman"/>
            </a:endParaRPr>
          </a:p>
        </p:txBody>
      </p:sp>
      <p:sp>
        <p:nvSpPr>
          <p:cNvPr id="45" name="Text Box 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Buổi sáng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>
                <a:effectLst/>
                <a:latin typeface="Times New Roman"/>
                <a:ea typeface="Calibri"/>
                <a:cs typeface="Times New Roman"/>
              </a:rPr>
              <a:t>Sáng nay em dậy sớm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Vườn hoa ngào ngạt thơm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Chim líu lo ríu rít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Chào em dậy đến trường</a:t>
            </a:r>
            <a:endParaRPr lang="en-US">
              <a:effectLst/>
              <a:ea typeface="Calibri"/>
              <a:cs typeface="Times New Roman"/>
            </a:endParaRPr>
          </a:p>
        </p:txBody>
      </p:sp>
      <p:sp>
        <p:nvSpPr>
          <p:cNvPr id="46" name="Text Box 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Buổi sáng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Arial"/>
                <a:ea typeface="Calibri"/>
                <a:cs typeface="Times New Roman"/>
              </a:rPr>
              <a:t>Sáng nay em dậy sớm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Vườn hoa ngào ngạt thơm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Chim líu lo ríu rít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Chào em dậy đến trường</a:t>
            </a:r>
            <a:endParaRPr lang="en-US">
              <a:effectLst/>
              <a:ea typeface="Calibri"/>
              <a:cs typeface="Times New Roman"/>
            </a:endParaRPr>
          </a:p>
        </p:txBody>
      </p:sp>
      <p:sp>
        <p:nvSpPr>
          <p:cNvPr id="47" name="Text Box 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Buổi sáng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Times New Roman"/>
                <a:ea typeface="Calibri"/>
                <a:cs typeface="Times New Roman"/>
              </a:rPr>
              <a:t>Sáng nay em dậy sớm</a:t>
            </a:r>
            <a:endParaRPr lang="en-US" sz="240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Vườn hoa ngào ngạt thơm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Chim líu lo ríu rít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Chào em dậy đến trường</a:t>
            </a:r>
            <a:endParaRPr lang="en-US">
              <a:effectLst/>
              <a:ea typeface="Calibri"/>
              <a:cs typeface="Times New Roman"/>
            </a:endParaRPr>
          </a:p>
        </p:txBody>
      </p:sp>
      <p:sp>
        <p:nvSpPr>
          <p:cNvPr id="48" name="Text Box 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Buổi sáng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>
                <a:ln w="12256" cap="flat" cmpd="dbl" algn="ctr">
                  <a:solidFill>
                    <a:srgbClr val="FF6B00"/>
                  </a:solidFill>
                  <a:prstDash val="solid"/>
                  <a:miter lim="0"/>
                </a:ln>
                <a:gradFill>
                  <a:gsLst>
                    <a:gs pos="10000">
                      <a:srgbClr val="FFF4F1"/>
                    </a:gs>
                    <a:gs pos="60000">
                      <a:srgbClr val="FFDED3"/>
                    </a:gs>
                    <a:gs pos="100000">
                      <a:srgbClr val="FFA279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Sáng nay em dậy sớm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Vườn hoa ngào ngạt thơm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Chim líu lo ríu rít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Chào em dậy đến trường</a:t>
            </a:r>
            <a:endParaRPr lang="en-US">
              <a:effectLst/>
              <a:ea typeface="Calibri"/>
              <a:cs typeface="Times New Roman"/>
            </a:endParaRPr>
          </a:p>
        </p:txBody>
      </p:sp>
      <p:sp>
        <p:nvSpPr>
          <p:cNvPr id="49" name="Text Box 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Buổi sáng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Sáng nay em dậy sớm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Vườn hoa ngào ngạt thơm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Chim líu lo ríu rít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Chào em dậy đến trường</a:t>
            </a:r>
            <a:endParaRPr lang="en-US">
              <a:effectLst/>
              <a:ea typeface="Calibri"/>
              <a:cs typeface="Times New Roman"/>
            </a:endParaRPr>
          </a:p>
        </p:txBody>
      </p:sp>
      <p:sp>
        <p:nvSpPr>
          <p:cNvPr id="50" name="Text Box 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Buổi sáng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Sáng nay em dậy sớm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Vườn hoa ngào ngạt thơm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Chim líu lo ríu rít</a:t>
            </a:r>
            <a:endParaRPr lang="en-US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Times New Roman"/>
                <a:ea typeface="Calibri"/>
                <a:cs typeface="Times New Roman"/>
              </a:rPr>
              <a:t>Chào em dậy đến trường</a:t>
            </a:r>
            <a:endParaRPr lang="en-US">
              <a:effectLst/>
              <a:ea typeface="Calibri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45744" y="957252"/>
            <a:ext cx="9227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spcAft>
                <a:spcPts val="1200"/>
              </a:spcAft>
            </a:pP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72421" y="2000884"/>
            <a:ext cx="31825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>
              <a:spcAft>
                <a:spcPts val="1200"/>
              </a:spcAft>
            </a:pPr>
            <a:r>
              <a:rPr lang="en-US" sz="28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in đậm</a:t>
            </a:r>
          </a:p>
          <a:p>
            <a:pPr marL="339725">
              <a:spcAft>
                <a:spcPts val="1200"/>
              </a:spcAft>
            </a:pPr>
            <a:r>
              <a:rPr lang="en-US" sz="2800" i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in nghiêng</a:t>
            </a:r>
          </a:p>
          <a:p>
            <a:pPr marL="339725">
              <a:spcAft>
                <a:spcPts val="1200"/>
              </a:spcAft>
            </a:pPr>
            <a:r>
              <a:rPr lang="en-US" sz="2800" u="sng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gạch chân</a:t>
            </a:r>
            <a:endParaRPr lang="en-US" sz="2800" u="sng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78567" y="1983787"/>
            <a:ext cx="27124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indent="-352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</a:t>
            </a: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B:</a:t>
            </a:r>
          </a:p>
          <a:p>
            <a:pPr marL="692150" indent="-352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I:</a:t>
            </a:r>
          </a:p>
          <a:p>
            <a:pPr marL="692150" indent="-352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U: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704" y="4937653"/>
            <a:ext cx="6797075" cy="1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9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3" grpId="0" build="allAtOnce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4" grpId="0"/>
      <p:bldP spid="34" grpId="6"/>
      <p:bldP spid="34" grpId="7"/>
      <p:bldP spid="34" grpId="9"/>
      <p:bldP spid="34" grpId="10"/>
      <p:bldP spid="34" grpId="11"/>
      <p:bldP spid="34" grpId="12"/>
      <p:bldP spid="34" grpId="13"/>
      <p:bldP spid="34" grpId="14"/>
      <p:bldP spid="34" grpId="15"/>
      <p:bldP spid="34" grpId="16"/>
      <p:bldP spid="35" grpId="0"/>
      <p:bldP spid="35" grpId="6"/>
      <p:bldP spid="35" grpId="7"/>
      <p:bldP spid="35" grpId="8"/>
      <p:bldP spid="35" grpId="10"/>
      <p:bldP spid="35" grpId="11"/>
      <p:bldP spid="35" grpId="12"/>
      <p:bldP spid="35" grpId="13"/>
      <p:bldP spid="35" grpId="14"/>
      <p:bldP spid="35" grpId="15"/>
      <p:bldP spid="35" grpId="16"/>
      <p:bldP spid="36" grpId="0"/>
      <p:bldP spid="36" grpId="6"/>
      <p:bldP spid="36" grpId="7"/>
      <p:bldP spid="36" grpId="8"/>
      <p:bldP spid="36" grpId="9"/>
      <p:bldP spid="36" grpId="11"/>
      <p:bldP spid="36" grpId="12"/>
      <p:bldP spid="36" grpId="13"/>
      <p:bldP spid="36" grpId="14"/>
      <p:bldP spid="36" grpId="15"/>
      <p:bldP spid="36" grpId="16"/>
      <p:bldP spid="37" grpId="0"/>
      <p:bldP spid="37" grpId="6"/>
      <p:bldP spid="37" grpId="7"/>
      <p:bldP spid="37" grpId="8"/>
      <p:bldP spid="37" grpId="9"/>
      <p:bldP spid="37" grpId="10"/>
      <p:bldP spid="37" grpId="12"/>
      <p:bldP spid="37" grpId="13"/>
      <p:bldP spid="37" grpId="14"/>
      <p:bldP spid="37" grpId="15"/>
      <p:bldP spid="37" grpId="16"/>
      <p:bldP spid="38" grpId="0"/>
      <p:bldP spid="38" grpId="6"/>
      <p:bldP spid="38" grpId="7"/>
      <p:bldP spid="38" grpId="8"/>
      <p:bldP spid="38" grpId="9"/>
      <p:bldP spid="38" grpId="10"/>
      <p:bldP spid="38" grpId="11"/>
      <p:bldP spid="38" grpId="13"/>
      <p:bldP spid="38" grpId="14"/>
      <p:bldP spid="38" grpId="15"/>
      <p:bldP spid="38" grpId="16"/>
      <p:bldP spid="39" grpId="0"/>
      <p:bldP spid="39" grpId="1"/>
      <p:bldP spid="39" grpId="2"/>
      <p:bldP spid="39" grpId="3"/>
      <p:bldP spid="39" grpId="4"/>
      <p:bldP spid="39" grpId="5"/>
      <p:bldP spid="39" grpId="6"/>
      <p:bldP spid="39" grpId="8"/>
      <p:bldP spid="39" grpId="9"/>
      <p:bldP spid="39" grpId="10"/>
      <p:bldP spid="40" grpId="0"/>
      <p:bldP spid="40" grpId="6"/>
      <p:bldP spid="40" grpId="7"/>
      <p:bldP spid="40" grpId="8"/>
      <p:bldP spid="40" grpId="9"/>
      <p:bldP spid="40" grpId="10"/>
      <p:bldP spid="40" grpId="11"/>
      <p:bldP spid="40" grpId="12"/>
      <p:bldP spid="40" grpId="13"/>
      <p:bldP spid="40" grpId="15"/>
      <p:bldP spid="40" grpId="16"/>
      <p:bldP spid="41" grpId="0"/>
      <p:bldP spid="41" grpId="6"/>
      <p:bldP spid="41" grpId="7"/>
      <p:bldP spid="41" grpId="8"/>
      <p:bldP spid="41" grpId="9"/>
      <p:bldP spid="41" grpId="10"/>
      <p:bldP spid="41" grpId="11"/>
      <p:bldP spid="41" grpId="12"/>
      <p:bldP spid="41" grpId="13"/>
      <p:bldP spid="41" grpId="14"/>
      <p:bldP spid="41" grpId="15"/>
      <p:bldP spid="33" grpId="0"/>
      <p:bldP spid="33" grpId="1"/>
      <p:bldP spid="42" grpId="0" animBg="1"/>
      <p:bldP spid="42" grpId="2" animBg="1"/>
      <p:bldP spid="42" grpId="3" animBg="1"/>
      <p:bldP spid="42" grpId="4" animBg="1"/>
      <p:bldP spid="42" grpId="5" animBg="1"/>
      <p:bldP spid="42" grpId="6" animBg="1"/>
      <p:bldP spid="42" grpId="7" animBg="1"/>
      <p:bldP spid="42" grpId="8" animBg="1"/>
      <p:bldP spid="42" grpId="9" animBg="1"/>
      <p:bldP spid="42" grpId="10" animBg="1"/>
      <p:bldP spid="44" grpId="0" animBg="1"/>
      <p:bldP spid="44" grpId="1" animBg="1"/>
      <p:bldP spid="44" grpId="3" animBg="1"/>
      <p:bldP spid="44" grpId="4" animBg="1"/>
      <p:bldP spid="44" grpId="5" animBg="1"/>
      <p:bldP spid="44" grpId="6" animBg="1"/>
      <p:bldP spid="44" grpId="7" animBg="1"/>
      <p:bldP spid="44" grpId="8" animBg="1"/>
      <p:bldP spid="44" grpId="9" animBg="1"/>
      <p:bldP spid="44" grpId="10" animBg="1"/>
      <p:bldP spid="45" grpId="0" animBg="1"/>
      <p:bldP spid="45" grpId="1" animBg="1"/>
      <p:bldP spid="45" grpId="2" animBg="1"/>
      <p:bldP spid="45" grpId="4" animBg="1"/>
      <p:bldP spid="45" grpId="5" animBg="1"/>
      <p:bldP spid="45" grpId="6" animBg="1"/>
      <p:bldP spid="45" grpId="7" animBg="1"/>
      <p:bldP spid="45" grpId="8" animBg="1"/>
      <p:bldP spid="45" grpId="9" animBg="1"/>
      <p:bldP spid="45" grpId="10" animBg="1"/>
      <p:bldP spid="46" grpId="0" animBg="1"/>
      <p:bldP spid="46" grpId="1" animBg="1"/>
      <p:bldP spid="46" grpId="2" animBg="1"/>
      <p:bldP spid="46" grpId="3" animBg="1"/>
      <p:bldP spid="46" grpId="5" animBg="1"/>
      <p:bldP spid="46" grpId="6" animBg="1"/>
      <p:bldP spid="46" grpId="7" animBg="1"/>
      <p:bldP spid="46" grpId="8" animBg="1"/>
      <p:bldP spid="46" grpId="9" animBg="1"/>
      <p:bldP spid="46" grpId="10" animBg="1"/>
      <p:bldP spid="47" grpId="0" animBg="1"/>
      <p:bldP spid="47" grpId="1" animBg="1"/>
      <p:bldP spid="47" grpId="2" animBg="1"/>
      <p:bldP spid="47" grpId="3" animBg="1"/>
      <p:bldP spid="47" grpId="4" animBg="1"/>
      <p:bldP spid="47" grpId="6" animBg="1"/>
      <p:bldP spid="47" grpId="7" animBg="1"/>
      <p:bldP spid="47" grpId="8" animBg="1"/>
      <p:bldP spid="47" grpId="9" animBg="1"/>
      <p:bldP spid="47" grpId="10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8" animBg="1"/>
      <p:bldP spid="49" grpId="9" animBg="1"/>
      <p:bldP spid="49" grpId="10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1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35" y="3150864"/>
            <a:ext cx="1869325" cy="18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hlinkClick r:id="rId4" action="ppaction://hlinksldjump" tooltip="Nhấp chuột vào hình này. Kết thúc slide khi &quot;HOÀNG NGUYỄN&quot; xuất hiện."/>
          </p:cNvPr>
          <p:cNvSpPr txBox="1"/>
          <p:nvPr/>
        </p:nvSpPr>
        <p:spPr>
          <a:xfrm>
            <a:off x="481453" y="3731583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1321" y="1629103"/>
            <a:ext cx="449927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4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 NGUYỄN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5744" y="957252"/>
            <a:ext cx="922722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12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36519" y="5038788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chữ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3935" y="1714188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smtClean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chữ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13935" y="1714188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……………chữ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2981" y="5038788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ứng chữ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243" y="1714188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 chữ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7653" y="4953397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in đậm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7653" y="5549460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in nghiêng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7653" y="6145523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gạch chân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36519" y="5038788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……………chữ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2981" y="5038788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……………chữ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76243" y="1714188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……………chữ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chia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653" y="2471125"/>
            <a:ext cx="7249119" cy="2397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5744" y="957252"/>
            <a:ext cx="945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spcAft>
                <a:spcPts val="1200"/>
              </a:spcAft>
            </a:pP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>
            <a:stCxn id="14" idx="3"/>
          </p:cNvCxnSpPr>
          <p:nvPr/>
        </p:nvCxnSpPr>
        <p:spPr>
          <a:xfrm>
            <a:off x="5260057" y="5184230"/>
            <a:ext cx="660097" cy="90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0057" y="5780292"/>
            <a:ext cx="1013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9977" y="6365446"/>
            <a:ext cx="14316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01643" y="4334352"/>
            <a:ext cx="1" cy="204018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73827" y="4334352"/>
            <a:ext cx="1" cy="1455033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920154" y="4337562"/>
            <a:ext cx="1" cy="86666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891630" y="4273465"/>
            <a:ext cx="1" cy="765323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052215" y="4261144"/>
            <a:ext cx="1" cy="765323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42671" y="2175853"/>
            <a:ext cx="1" cy="149406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977629" y="2182490"/>
            <a:ext cx="1" cy="149406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97653" y="5549460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…………..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97653" y="6145523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…………..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97653" y="4953397"/>
            <a:ext cx="226240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…………..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Duck" descr="Image result for smurfs and comput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4" y="4090296"/>
            <a:ext cx="1530711" cy="16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hlinkClick r:id="rId5" action="ppaction://hlinksldjump" tooltip="Nhấp chuột vào chỗ trống để điền nội dung. Kết thúc slide khi điền xong các chỗ trống."/>
          </p:cNvPr>
          <p:cNvSpPr txBox="1"/>
          <p:nvPr/>
        </p:nvSpPr>
        <p:spPr>
          <a:xfrm>
            <a:off x="4187756" y="1649096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3" grpId="0" animBg="1"/>
      <p:bldP spid="9" grpId="0" animBg="1"/>
      <p:bldP spid="12" grpId="0" animBg="1"/>
      <p:bldP spid="14" grpId="0" animBg="1"/>
      <p:bldP spid="16" grpId="0" animBg="1"/>
      <p:bldP spid="19" grpId="0" animBg="1"/>
      <p:bldP spid="41" grpId="0" animBg="1"/>
      <p:bldP spid="40" grpId="0" animBg="1"/>
      <p:bldP spid="42" grpId="0" animBg="1"/>
      <p:bldP spid="38" grpId="0" animBg="1"/>
      <p:bldP spid="39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5745" y="957252"/>
            <a:ext cx="9227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Formatting       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font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) và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653" y="2740755"/>
            <a:ext cx="7249119" cy="2397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964" y="957252"/>
            <a:ext cx="550985" cy="53648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754093" y="3773619"/>
            <a:ext cx="374646" cy="3746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807" y="2606552"/>
            <a:ext cx="3295650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518" y="2616077"/>
            <a:ext cx="3295650" cy="357187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64949" y="4265495"/>
            <a:ext cx="688853" cy="3412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ình ảnh có liên qu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7" y="1831833"/>
            <a:ext cx="1757370" cy="21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8" action="ppaction://hlinksldjump" tooltip="Nhấp chuột vào hình này. Kết thúc slide khi mũi tên màu cam xuất hiện."/>
          </p:cNvPr>
          <p:cNvSpPr txBox="1"/>
          <p:nvPr/>
        </p:nvSpPr>
        <p:spPr>
          <a:xfrm>
            <a:off x="537577" y="2929027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13" grpId="2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15557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dirty="0" err="1" smtClean="0">
                <a:solidFill>
                  <a:srgbClr val="C00000"/>
                </a:solidFill>
                <a:latin typeface="+mj-lt"/>
              </a:rPr>
              <a:t>Em</a:t>
            </a:r>
            <a:r>
              <a:rPr lang="en-US" sz="6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+mj-lt"/>
              </a:rPr>
              <a:t>cần</a:t>
            </a:r>
            <a:r>
              <a:rPr lang="en-US" sz="6600" b="1" dirty="0" smtClean="0">
                <a:solidFill>
                  <a:srgbClr val="C00000"/>
                </a:solidFill>
                <a:latin typeface="+mj-lt"/>
              </a:rPr>
              <a:t> ghi </a:t>
            </a:r>
            <a:r>
              <a:rPr lang="en-US" sz="6600" b="1" dirty="0" err="1" smtClean="0">
                <a:solidFill>
                  <a:srgbClr val="C00000"/>
                </a:solidFill>
                <a:latin typeface="+mj-lt"/>
              </a:rPr>
              <a:t>nhớ</a:t>
            </a:r>
            <a:endParaRPr lang="en-US" sz="6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481138"/>
            <a:ext cx="10610850" cy="516731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ký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tự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văn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bất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kỳ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thay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diện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ký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tự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màn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hình và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in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tệp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tin.</a:t>
            </a:r>
          </a:p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áp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dụng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ký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tự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văn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thẻ Home,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Font,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tùy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hộp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thoại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Font;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Nhấn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phím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tắt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tùy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muốn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Nhấp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chuột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phải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Font;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thanh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cụ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Mini,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nhấp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chuột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tùy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0796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 err="1" smtClean="0">
                <a:solidFill>
                  <a:srgbClr val="C00000"/>
                </a:solidFill>
                <a:latin typeface="+mj-lt"/>
              </a:rPr>
              <a:t>Chuẩn</a:t>
            </a:r>
            <a:r>
              <a:rPr lang="en-US" sz="6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+mj-lt"/>
              </a:rPr>
              <a:t>bị</a:t>
            </a:r>
            <a:r>
              <a:rPr lang="en-US" sz="6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6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+mj-lt"/>
              </a:rPr>
              <a:t>tuần</a:t>
            </a:r>
            <a:r>
              <a:rPr lang="en-US" sz="6000" b="1" dirty="0" smtClean="0">
                <a:solidFill>
                  <a:srgbClr val="C00000"/>
                </a:solidFill>
                <a:latin typeface="+mj-lt"/>
              </a:rPr>
              <a:t> 6</a:t>
            </a:r>
            <a:endParaRPr lang="en-US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533525"/>
            <a:ext cx="80010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Thực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hành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các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nội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dung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đã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được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hướng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dẫn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trong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>
                <a:solidFill>
                  <a:srgbClr val="000066"/>
                </a:solidFill>
                <a:latin typeface="+mj-lt"/>
              </a:rPr>
              <a:t>tuần</a:t>
            </a:r>
            <a:endParaRPr lang="fr-FR" sz="4000" dirty="0" smtClean="0">
              <a:solidFill>
                <a:srgbClr val="00006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Đọc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trước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nội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rgbClr val="000066"/>
                </a:solidFill>
                <a:latin typeface="+mj-lt"/>
              </a:rPr>
              <a:t>dung</a:t>
            </a:r>
            <a:r>
              <a:rPr lang="fr-FR" sz="4000" dirty="0" smtClean="0">
                <a:solidFill>
                  <a:srgbClr val="000066"/>
                </a:solidFill>
                <a:latin typeface="+mj-lt"/>
              </a:rPr>
              <a:t>: </a:t>
            </a:r>
            <a:r>
              <a:rPr lang="fr-FR" sz="40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(SGK tr.35)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 err="1" smtClean="0">
                <a:solidFill>
                  <a:srgbClr val="000066"/>
                </a:solidFill>
                <a:latin typeface="+mj-lt"/>
              </a:rPr>
              <a:t>Chỉnh</a:t>
            </a:r>
            <a:r>
              <a:rPr lang="fr-FR" sz="36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3600" dirty="0" err="1">
                <a:solidFill>
                  <a:srgbClr val="000066"/>
                </a:solidFill>
                <a:latin typeface="+mj-lt"/>
              </a:rPr>
              <a:t>sửa</a:t>
            </a:r>
            <a:r>
              <a:rPr lang="fr-FR" sz="3600" dirty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3600" dirty="0" err="1">
                <a:solidFill>
                  <a:srgbClr val="000066"/>
                </a:solidFill>
                <a:latin typeface="+mj-lt"/>
              </a:rPr>
              <a:t>văn</a:t>
            </a:r>
            <a:r>
              <a:rPr lang="fr-FR" sz="3600" dirty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3600" dirty="0" err="1">
                <a:solidFill>
                  <a:srgbClr val="000066"/>
                </a:solidFill>
                <a:latin typeface="+mj-lt"/>
              </a:rPr>
              <a:t>bản</a:t>
            </a:r>
            <a:r>
              <a:rPr lang="fr-FR" sz="3600" dirty="0">
                <a:solidFill>
                  <a:srgbClr val="000066"/>
                </a:solidFill>
                <a:latin typeface="+mj-lt"/>
              </a:rPr>
              <a:t> </a:t>
            </a:r>
            <a:endParaRPr lang="fr-FR" sz="3600" dirty="0" smtClean="0">
              <a:solidFill>
                <a:srgbClr val="000066"/>
              </a:solidFill>
              <a:latin typeface="+mj-lt"/>
            </a:endParaRP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600" dirty="0" err="1" smtClean="0">
                <a:solidFill>
                  <a:srgbClr val="000066"/>
                </a:solidFill>
                <a:latin typeface="+mj-lt"/>
              </a:rPr>
              <a:t>Sử</a:t>
            </a:r>
            <a:r>
              <a:rPr lang="fr-FR" sz="36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3600" dirty="0" err="1">
                <a:solidFill>
                  <a:srgbClr val="000066"/>
                </a:solidFill>
                <a:latin typeface="+mj-lt"/>
              </a:rPr>
              <a:t>dụng</a:t>
            </a:r>
            <a:r>
              <a:rPr lang="fr-FR" sz="3600" dirty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3600" dirty="0" err="1">
                <a:solidFill>
                  <a:srgbClr val="000066"/>
                </a:solidFill>
                <a:latin typeface="+mj-lt"/>
              </a:rPr>
              <a:t>tính</a:t>
            </a:r>
            <a:r>
              <a:rPr lang="fr-FR" sz="3600" dirty="0">
                <a:solidFill>
                  <a:srgbClr val="000066"/>
                </a:solidFill>
                <a:latin typeface="+mj-lt"/>
              </a:rPr>
              <a:t> </a:t>
            </a:r>
            <a:r>
              <a:rPr lang="fr-FR" sz="3600" dirty="0" err="1">
                <a:solidFill>
                  <a:srgbClr val="000066"/>
                </a:solidFill>
                <a:latin typeface="+mj-lt"/>
              </a:rPr>
              <a:t>năng</a:t>
            </a:r>
            <a:r>
              <a:rPr lang="fr-FR" sz="3600" dirty="0">
                <a:solidFill>
                  <a:srgbClr val="000066"/>
                </a:solidFill>
                <a:latin typeface="+mj-lt"/>
              </a:rPr>
              <a:t> Undo</a:t>
            </a:r>
            <a:endParaRPr lang="en-US" sz="3600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33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450" y="1825625"/>
            <a:ext cx="8896350" cy="435133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en-US" sz="7200" b="1" dirty="0" err="1" smtClean="0">
                <a:ln/>
                <a:solidFill>
                  <a:schemeClr val="accent4"/>
                </a:solidFill>
              </a:rPr>
              <a:t>Chúc</a:t>
            </a:r>
            <a:r>
              <a:rPr lang="en-US" sz="7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7200" b="1" dirty="0" err="1" smtClean="0">
                <a:ln/>
                <a:solidFill>
                  <a:schemeClr val="accent4"/>
                </a:solidFill>
              </a:rPr>
              <a:t>các</a:t>
            </a:r>
            <a:r>
              <a:rPr lang="en-US" sz="7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7200" b="1" dirty="0" err="1" smtClean="0">
                <a:ln/>
                <a:solidFill>
                  <a:schemeClr val="accent4"/>
                </a:solidFill>
              </a:rPr>
              <a:t>em</a:t>
            </a:r>
            <a:r>
              <a:rPr lang="en-US" sz="7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7200" b="1" dirty="0" err="1" smtClean="0">
                <a:ln/>
                <a:solidFill>
                  <a:schemeClr val="accent4"/>
                </a:solidFill>
              </a:rPr>
              <a:t>chăm</a:t>
            </a:r>
            <a:r>
              <a:rPr lang="en-US" sz="7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7200" b="1" dirty="0" err="1" smtClean="0">
                <a:ln/>
                <a:solidFill>
                  <a:schemeClr val="accent4"/>
                </a:solidFill>
              </a:rPr>
              <a:t>ngoan</a:t>
            </a:r>
            <a:r>
              <a:rPr lang="en-US" sz="7200" b="1" dirty="0" smtClean="0">
                <a:ln/>
                <a:solidFill>
                  <a:schemeClr val="accent4"/>
                </a:solidFill>
              </a:rPr>
              <a:t>, </a:t>
            </a:r>
            <a:r>
              <a:rPr lang="en-US" sz="7200" b="1" dirty="0" err="1" smtClean="0">
                <a:ln/>
                <a:solidFill>
                  <a:schemeClr val="accent4"/>
                </a:solidFill>
              </a:rPr>
              <a:t>học</a:t>
            </a:r>
            <a:r>
              <a:rPr lang="en-US" sz="7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7200" b="1" dirty="0" err="1" smtClean="0">
                <a:ln/>
                <a:solidFill>
                  <a:schemeClr val="accent4"/>
                </a:solidFill>
              </a:rPr>
              <a:t>tốt</a:t>
            </a:r>
            <a:r>
              <a:rPr lang="en-US" sz="7200" b="1" dirty="0" smtClean="0">
                <a:ln/>
                <a:solidFill>
                  <a:schemeClr val="accent4"/>
                </a:solidFill>
              </a:rPr>
              <a:t>!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34879" y="589830"/>
            <a:ext cx="9438968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000" b="1" dirty="0" err="1" smtClean="0">
                <a:solidFill>
                  <a:srgbClr val="C00000"/>
                </a:solidFill>
                <a:latin typeface="+mj-lt"/>
              </a:rPr>
              <a:t>Khái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+mj-lt"/>
              </a:rPr>
              <a:t>niệm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en-US" sz="3000" b="1" dirty="0" err="1" smtClean="0">
                <a:solidFill>
                  <a:srgbClr val="000066"/>
                </a:solidFill>
                <a:latin typeface="+mj-lt"/>
              </a:rPr>
              <a:t>Định</a:t>
            </a:r>
            <a:r>
              <a:rPr lang="en-US" sz="30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dạng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ký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tự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là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bất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kỳ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tính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năng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nào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làm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thay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đổi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giao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000066"/>
                </a:solidFill>
                <a:latin typeface="+mj-lt"/>
              </a:rPr>
              <a:t>diện</a:t>
            </a:r>
            <a:r>
              <a:rPr lang="en-US" sz="30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của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các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ký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tự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trên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màn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hình và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khi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in </a:t>
            </a:r>
            <a:r>
              <a:rPr lang="en-US" sz="3000" b="1" dirty="0" err="1">
                <a:solidFill>
                  <a:srgbClr val="000066"/>
                </a:solidFill>
                <a:latin typeface="+mj-lt"/>
              </a:rPr>
              <a:t>tệp</a:t>
            </a:r>
            <a:r>
              <a:rPr lang="en-US" sz="3000" b="1" dirty="0">
                <a:solidFill>
                  <a:srgbClr val="000066"/>
                </a:solidFill>
                <a:latin typeface="+mj-lt"/>
              </a:rPr>
              <a:t> tin</a:t>
            </a:r>
            <a:r>
              <a:rPr lang="en-US" sz="3000" b="1" dirty="0" smtClean="0">
                <a:solidFill>
                  <a:srgbClr val="000066"/>
                </a:solidFill>
                <a:latin typeface="+mj-lt"/>
              </a:rPr>
              <a:t>.</a:t>
            </a:r>
            <a:endParaRPr lang="en-US" sz="3000" b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5790" y="1915393"/>
            <a:ext cx="4144145" cy="1524853"/>
          </a:xfrm>
          <a:prstGeom prst="rect">
            <a:avLst/>
          </a:prstGeom>
          <a:ln>
            <a:solidFill>
              <a:srgbClr val="00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790" y="5402493"/>
            <a:ext cx="4144144" cy="1392163"/>
          </a:xfrm>
          <a:prstGeom prst="rect">
            <a:avLst/>
          </a:prstGeom>
          <a:ln>
            <a:solidFill>
              <a:srgbClr val="00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790" y="3602219"/>
            <a:ext cx="4144144" cy="1800274"/>
          </a:xfrm>
          <a:prstGeom prst="rect">
            <a:avLst/>
          </a:prstGeom>
          <a:ln>
            <a:solidFill>
              <a:srgbClr val="00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1676400" y="2171216"/>
            <a:ext cx="5825613" cy="3927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UTM Duepuntozero" panose="02040603050506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Bạn có thể thay đổi định dạng của ký tự bằng cách thay đổi:  </a:t>
            </a:r>
            <a:endParaRPr lang="en-US" sz="2500" dirty="0" smtClean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spcBef>
                <a:spcPts val="1200"/>
              </a:spcBef>
            </a:pPr>
            <a:r>
              <a:rPr lang="vi-VN" sz="25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Font chữ</a:t>
            </a: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: mô tả </a:t>
            </a:r>
            <a:r>
              <a:rPr lang="vi-VN" sz="25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kiểu chữ </a:t>
            </a: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của các ký tự.  </a:t>
            </a:r>
          </a:p>
          <a:p>
            <a:pPr lvl="1" algn="just"/>
            <a:r>
              <a:rPr lang="vi-VN" sz="25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Kích thước font</a:t>
            </a: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5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chiều cao </a:t>
            </a: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của ký tự.  </a:t>
            </a:r>
          </a:p>
          <a:p>
            <a:pPr lvl="1" algn="just"/>
            <a:r>
              <a:rPr lang="vi-VN" sz="25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Định  dạng  ký  tự</a:t>
            </a: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: các ký tự được  biến  thể  </a:t>
            </a:r>
            <a:r>
              <a:rPr lang="vi-VN" sz="25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cách  điệu  </a:t>
            </a: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giúp làm nổi bật ký tự.  </a:t>
            </a:r>
          </a:p>
          <a:p>
            <a:pPr lvl="1" algn="just"/>
            <a:r>
              <a:rPr lang="vi-VN" sz="25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Hiệu ứng</a:t>
            </a: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: hiệu ứng </a:t>
            </a:r>
            <a:r>
              <a:rPr lang="vi-VN" sz="25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gạch ngang</a:t>
            </a: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5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chỉ  số trên</a:t>
            </a: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vi-VN" sz="25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chỉ số dưới</a:t>
            </a: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vi-VN" sz="25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đổ bóng</a:t>
            </a:r>
            <a:r>
              <a:rPr lang="vi-VN" sz="2500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,... </a:t>
            </a:r>
            <a:endParaRPr lang="vi-VN" sz="2500" dirty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8"/>
          <p:cNvSpPr txBox="1">
            <a:spLocks/>
          </p:cNvSpPr>
          <p:nvPr/>
        </p:nvSpPr>
        <p:spPr>
          <a:xfrm>
            <a:off x="3871827" y="-24093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49685"/>
            <a:ext cx="97917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áp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ký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thẻ Home,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Font,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nút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tùy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thoại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Font;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Nhấn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phím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tùy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Nhấp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Font;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Mini,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nhấp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tùy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itle 18"/>
          <p:cNvSpPr txBox="1">
            <a:spLocks/>
          </p:cNvSpPr>
          <p:nvPr/>
        </p:nvSpPr>
        <p:spPr>
          <a:xfrm>
            <a:off x="3681327" y="261657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7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98487" y="380623"/>
            <a:ext cx="6946900" cy="5684808"/>
            <a:chOff x="1226840" y="-111579"/>
            <a:chExt cx="7249119" cy="60572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34653" r="-681"/>
            <a:stretch/>
          </p:blipFill>
          <p:spPr>
            <a:xfrm>
              <a:off x="1226840" y="2190532"/>
              <a:ext cx="7249119" cy="3755106"/>
            </a:xfrm>
            <a:prstGeom prst="rect">
              <a:avLst/>
            </a:prstGeom>
            <a:ln>
              <a:solidFill>
                <a:srgbClr val="000066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6840" y="-111579"/>
              <a:ext cx="7249119" cy="2397579"/>
            </a:xfrm>
            <a:prstGeom prst="rect">
              <a:avLst/>
            </a:prstGeom>
            <a:ln>
              <a:solidFill>
                <a:srgbClr val="000066"/>
              </a:solidFill>
            </a:ln>
          </p:spPr>
        </p:pic>
      </p:grpSp>
      <p:cxnSp>
        <p:nvCxnSpPr>
          <p:cNvPr id="4" name="Straight Arrow Connector 3"/>
          <p:cNvCxnSpPr/>
          <p:nvPr/>
        </p:nvCxnSpPr>
        <p:spPr>
          <a:xfrm flipH="1" flipV="1">
            <a:off x="4675239" y="2875935"/>
            <a:ext cx="3414661" cy="12978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524865" y="1727200"/>
            <a:ext cx="4565036" cy="2511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89900" y="1375000"/>
            <a:ext cx="3915287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thẻ Home,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Font,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5692" y="880451"/>
            <a:ext cx="911533" cy="314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1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7948" y="709300"/>
            <a:ext cx="56240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Font;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4" y="2472562"/>
            <a:ext cx="6585361" cy="2923501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05" y="2015199"/>
            <a:ext cx="5615429" cy="3702357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5" name="Oval 4"/>
          <p:cNvSpPr/>
          <p:nvPr/>
        </p:nvSpPr>
        <p:spPr>
          <a:xfrm>
            <a:off x="3324224" y="3453370"/>
            <a:ext cx="295275" cy="25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rId4" action="ppaction://hlinksldjump" tooltip="Nhấp chuột vào hình này. Kết thúc slide khi &quot;Font&quot; xuất hiện."/>
          </p:cNvPr>
          <p:cNvSpPr txBox="1"/>
          <p:nvPr/>
        </p:nvSpPr>
        <p:spPr>
          <a:xfrm>
            <a:off x="2761367" y="3353427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182" y="699385"/>
            <a:ext cx="5737025" cy="4736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8252" y="2529051"/>
            <a:ext cx="2613371" cy="286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01548" y="2562383"/>
            <a:ext cx="3052917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Font;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 flipV="1">
            <a:off x="6741623" y="2672212"/>
            <a:ext cx="1959925" cy="9212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8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165"/>
          <a:stretch/>
        </p:blipFill>
        <p:spPr>
          <a:xfrm>
            <a:off x="2906793" y="663557"/>
            <a:ext cx="9113142" cy="2269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62" y="3484455"/>
            <a:ext cx="6346951" cy="2234842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9062884" y="3059927"/>
            <a:ext cx="221226" cy="471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66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9062883" y="1555036"/>
            <a:ext cx="221225" cy="430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4420" y="3693935"/>
            <a:ext cx="2964745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 Toolbar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30843" y="1936714"/>
            <a:ext cx="408530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(Mini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Toolbar)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76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445745" y="957252"/>
            <a:ext cx="92272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buoisang.docx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91440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pPr indent="91440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914400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28" y="3167782"/>
            <a:ext cx="1611054" cy="20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4" action="ppaction://hlinksldjump" tooltip="Nhấp chuột vào hình này. Kết thúc slide khi &quot;Hoàng Nguyễn&quot; xuất hiện."/>
          </p:cNvPr>
          <p:cNvSpPr txBox="1"/>
          <p:nvPr/>
        </p:nvSpPr>
        <p:spPr>
          <a:xfrm>
            <a:off x="449294" y="3804185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893" y="1549844"/>
            <a:ext cx="7516046" cy="5191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893" y="1549844"/>
            <a:ext cx="7500123" cy="5191168"/>
          </a:xfrm>
          <a:prstGeom prst="rect">
            <a:avLst/>
          </a:prstGeom>
        </p:spPr>
      </p:pic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012" y="2464244"/>
            <a:ext cx="3725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09" y="4317292"/>
            <a:ext cx="1405755" cy="23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rId6" action="ppaction://hlinksldjump" tooltip="Nhấp chuột vào hình này. Kết thúc slide khi &quot;hết đoạn văn&quot; xuất hiện."/>
          </p:cNvPr>
          <p:cNvSpPr txBox="1"/>
          <p:nvPr/>
        </p:nvSpPr>
        <p:spPr>
          <a:xfrm>
            <a:off x="751142" y="4991526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0</TotalTime>
  <Words>1201</Words>
  <Application>Microsoft Office PowerPoint</Application>
  <PresentationFormat>Widescreen</PresentationFormat>
  <Paragraphs>176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UTM Duepuntozero</vt:lpstr>
      <vt:lpstr>Wingdings</vt:lpstr>
      <vt:lpstr>IC3 Spark</vt:lpstr>
      <vt:lpstr>Sgk tr.33</vt:lpstr>
      <vt:lpstr>Khái niệm: Định dạng ký tự là bất kỳ tính năng nào làm thay đổi giao diện của các ký tự trên màn hình và khi in tệp tin.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động: Thực hành</vt:lpstr>
      <vt:lpstr>Hoạt động: Tìm hiểu kiến thức</vt:lpstr>
      <vt:lpstr>PowerPoint Presentation</vt:lpstr>
      <vt:lpstr>Hoạt động: Trải nghiệm</vt:lpstr>
      <vt:lpstr>PowerPoint Presentation</vt:lpstr>
      <vt:lpstr>PowerPoint Presentation</vt:lpstr>
      <vt:lpstr>PowerPoint Presentation</vt:lpstr>
      <vt:lpstr>Em cần ghi nhớ</vt:lpstr>
      <vt:lpstr>Chuẩn bị bài tuần 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2021-10-02T16:08:56Z</dcterms:created>
  <dcterms:modified xsi:type="dcterms:W3CDTF">2021-10-03T09:33:54Z</dcterms:modified>
</cp:coreProperties>
</file>