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2" r:id="rId4"/>
    <p:sldId id="257" r:id="rId5"/>
    <p:sldId id="277" r:id="rId6"/>
    <p:sldId id="284" r:id="rId7"/>
    <p:sldId id="282" r:id="rId8"/>
    <p:sldId id="290" r:id="rId9"/>
    <p:sldId id="291" r:id="rId10"/>
    <p:sldId id="283" r:id="rId11"/>
    <p:sldId id="297" r:id="rId12"/>
    <p:sldId id="293" r:id="rId13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A9"/>
    <a:srgbClr val="FFFFAF"/>
    <a:srgbClr val="276C00"/>
    <a:srgbClr val="FF3300"/>
    <a:srgbClr val="FFEFBD"/>
    <a:srgbClr val="CDFFFF"/>
    <a:srgbClr val="ED3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9020-2C19-49AD-88B6-C090AF5DEE0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78C3-BA48-42CB-9F2F-7CB0BDAA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35643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6642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 userDrawn="1"/>
        </p:nvGrpSpPr>
        <p:grpSpPr>
          <a:xfrm>
            <a:off x="-10160" y="-2413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28316"/>
              <a:ext cx="1486658" cy="826444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533460" y="5240886"/>
              <a:ext cx="4659810" cy="1023738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842736"/>
              <a:ext cx="5271563" cy="2015263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1408778"/>
              <a:ext cx="5134403" cy="5314602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8393372" y="-12700"/>
              <a:ext cx="816667" cy="73914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159584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4838229" y="636675"/>
              <a:ext cx="7328062" cy="508045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758342"/>
              <a:ext cx="4843309" cy="4704687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473200"/>
            <a:ext cx="4984449" cy="4956484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919407" y="1897525"/>
            <a:ext cx="6296137" cy="249077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9558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02517"/>
              <a:ext cx="1200070" cy="440082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13024"/>
              <a:ext cx="1336548" cy="635468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rgbClr val="FFFF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60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j-lt"/>
              </a:defRPr>
            </a:lvl1pPr>
            <a:lvl2pPr>
              <a:buClr>
                <a:schemeClr val="accent2"/>
              </a:buClr>
              <a:defRPr sz="1600">
                <a:latin typeface="+mj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1609" y="383749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0" y="0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56687" y="262120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j-lt"/>
              </a:defRPr>
            </a:lvl1pPr>
            <a:lvl2pPr>
              <a:buClr>
                <a:schemeClr val="accent2"/>
              </a:buClr>
              <a:defRPr sz="1600">
                <a:latin typeface="+mj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53942" y="5663875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6" y="6182436"/>
            <a:ext cx="1475480" cy="688304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95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hủ đề A-Bài 1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60452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2pPr>
            <a:lvl3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3pPr>
            <a:lvl4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4pPr>
            <a:lvl5pPr algn="ctr">
              <a:defRPr sz="32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424" y="5228328"/>
            <a:ext cx="2728975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22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2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749421"/>
              <a:ext cx="1623151" cy="493178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749420"/>
              <a:ext cx="1350196" cy="699071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37277" y="-12714"/>
              <a:ext cx="884975" cy="693752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12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81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18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9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1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7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9020-2C19-49AD-88B6-C090AF5DEE0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32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9020-2C19-49AD-88B6-C090AF5DEE0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76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4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1" r:id="rId15"/>
    <p:sldLayoutId id="2147483692" r:id="rId16"/>
    <p:sldLayoutId id="2147483650" r:id="rId17"/>
    <p:sldLayoutId id="2147483651" r:id="rId18"/>
    <p:sldLayoutId id="2147483652" r:id="rId19"/>
    <p:sldLayoutId id="2147483654" r:id="rId20"/>
    <p:sldLayoutId id="2147483661" r:id="rId21"/>
    <p:sldLayoutId id="2147483655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9" r:id="rId28"/>
    <p:sldLayoutId id="2147483670" r:id="rId29"/>
    <p:sldLayoutId id="2147483667" r:id="rId30"/>
    <p:sldLayoutId id="2147483668" r:id="rId31"/>
    <p:sldLayoutId id="2147483660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71465">
            <a:off x="4960655" y="1628367"/>
            <a:ext cx="7033078" cy="28111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chuyển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ệ</a:t>
            </a:r>
            <a:r>
              <a:rPr lang="vi-V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tin hay thư mục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b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lưu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tệp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tin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F594C53-24D9-432E-8A7A-6301047104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090" r="12090"/>
          <a:stretch>
            <a:fillRect/>
          </a:stretch>
        </p:blipFill>
        <p:spPr>
          <a:xfrm>
            <a:off x="0" y="1841673"/>
            <a:ext cx="4586031" cy="456030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603719-D9A2-4A5A-9D90-8903DD3B11BC}"/>
              </a:ext>
            </a:extLst>
          </p:cNvPr>
          <p:cNvSpPr txBox="1"/>
          <p:nvPr/>
        </p:nvSpPr>
        <p:spPr>
          <a:xfrm rot="586673">
            <a:off x="8061558" y="5141466"/>
            <a:ext cx="300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SGK </a:t>
            </a:r>
            <a:r>
              <a:rPr lang="en-US" sz="2400" dirty="0" err="1">
                <a:solidFill>
                  <a:schemeClr val="bg1"/>
                </a:solidFill>
              </a:rPr>
              <a:t>trang</a:t>
            </a:r>
            <a:r>
              <a:rPr lang="en-US" sz="2400" dirty="0">
                <a:solidFill>
                  <a:schemeClr val="bg1"/>
                </a:solidFill>
              </a:rPr>
              <a:t> 39 - 40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B6906-B6C6-42A1-B1E8-9DD4DCC78CD0}"/>
              </a:ext>
            </a:extLst>
          </p:cNvPr>
          <p:cNvSpPr txBox="1"/>
          <p:nvPr/>
        </p:nvSpPr>
        <p:spPr>
          <a:xfrm>
            <a:off x="1731818" y="27712"/>
            <a:ext cx="560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MÔN TIN HỌC LỚP 3 – TUẦN 10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8"/>
    </mc:Choice>
    <mc:Fallback xmlns="">
      <p:transition spd="slow" advTm="167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3673" y="678312"/>
            <a:ext cx="10931236" cy="4086285"/>
            <a:chOff x="1464967" y="1905000"/>
            <a:chExt cx="8962984" cy="272732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967" y="1905000"/>
              <a:ext cx="8962984" cy="2727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84151" y="2187410"/>
              <a:ext cx="7327900" cy="801140"/>
            </a:xfrm>
            <a:prstGeom prst="rect">
              <a:avLst/>
            </a:prstGeom>
            <a:solidFill>
              <a:srgbClr val="F3837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bỏ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thùng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rác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xóa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4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tin. 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Khi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muốn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xóa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sự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kiểm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tra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thùng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rác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84151" y="3758604"/>
              <a:ext cx="7327900" cy="554636"/>
            </a:xfrm>
            <a:prstGeom prst="rect">
              <a:avLst/>
            </a:prstGeom>
            <a:solidFill>
              <a:srgbClr val="EF3E4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thư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mục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bạn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quyền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thao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tác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+mj-lt"/>
                  <a:cs typeface="Times New Roman" panose="02020603050405020304" pitchFamily="18" charset="0"/>
                </a:rPr>
                <a:t>chúng</a:t>
              </a:r>
              <a:r>
                <a:rPr lang="en-US" sz="2400" dirty="0">
                  <a:latin typeface="+mj-lt"/>
                  <a:cs typeface="Times New Roman" panose="02020603050405020304" pitchFamily="18" charset="0"/>
                </a:rPr>
                <a:t>. </a:t>
              </a:r>
              <a:r>
                <a:rPr lang="en-US" sz="2300" b="1" dirty="0" err="1">
                  <a:latin typeface="+mj-lt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+mj-lt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latin typeface="+mj-lt"/>
                  <a:cs typeface="Times New Roman" panose="02020603050405020304" pitchFamily="18" charset="0"/>
                </a:rPr>
                <a:t>: </a:t>
              </a:r>
              <a:r>
                <a:rPr lang="en-US" sz="2300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Windows, System32 </a:t>
              </a:r>
              <a:r>
                <a:rPr lang="en-US" sz="2300" dirty="0" err="1">
                  <a:latin typeface="+mj-lt"/>
                  <a:cs typeface="Times New Roman" panose="02020603050405020304" pitchFamily="18" charset="0"/>
                </a:rPr>
                <a:t>không</a:t>
              </a:r>
              <a:r>
                <a:rPr lang="en-US" sz="23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+mj-lt"/>
                  <a:cs typeface="Times New Roman" panose="02020603050405020304" pitchFamily="18" charset="0"/>
                </a:rPr>
                <a:t>thể</a:t>
              </a:r>
              <a:r>
                <a:rPr lang="en-US" sz="23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đổi</a:t>
              </a:r>
              <a:r>
                <a:rPr lang="en-US" sz="2300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tên</a:t>
              </a:r>
              <a:r>
                <a:rPr lang="en-US" sz="2300" dirty="0"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909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4B52-4E58-4C61-8F51-F38C723B7E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1205345"/>
            <a:ext cx="9303119" cy="3920837"/>
          </a:xfrm>
        </p:spPr>
        <p:txBody>
          <a:bodyPr>
            <a:normAutofit/>
          </a:bodyPr>
          <a:lstStyle/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Control Panel (SGK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48)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Control Panel (SGK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49)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5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4255">
            <a:off x="5407958" y="2015220"/>
            <a:ext cx="6314536" cy="2251521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Cảm</a:t>
            </a:r>
            <a:r>
              <a:rPr lang="en-US" sz="4400" b="1" dirty="0"/>
              <a:t> </a:t>
            </a:r>
            <a:r>
              <a:rPr lang="en-US" sz="4400" b="1" dirty="0" err="1"/>
              <a:t>ơn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đã</a:t>
            </a:r>
            <a:r>
              <a:rPr lang="en-US" sz="4400" b="1" dirty="0"/>
              <a:t> </a:t>
            </a:r>
            <a:r>
              <a:rPr lang="en-US" sz="4400" b="1" dirty="0" err="1"/>
              <a:t>theo</a:t>
            </a:r>
            <a:r>
              <a:rPr lang="en-US" sz="4400" b="1" dirty="0"/>
              <a:t> </a:t>
            </a:r>
            <a:r>
              <a:rPr lang="en-US" sz="4400" b="1" dirty="0" err="1"/>
              <a:t>dõi</a:t>
            </a:r>
            <a:r>
              <a:rPr lang="en-US" sz="4400" b="1" dirty="0"/>
              <a:t> </a:t>
            </a:r>
            <a:r>
              <a:rPr lang="en-US" sz="4400" b="1" dirty="0" err="1"/>
              <a:t>bài</a:t>
            </a:r>
            <a:r>
              <a:rPr lang="en-US" sz="4400" b="1" dirty="0"/>
              <a:t> </a:t>
            </a:r>
            <a:r>
              <a:rPr lang="en-US" sz="4400" b="1" dirty="0" err="1"/>
              <a:t>giảng</a:t>
            </a:r>
            <a:r>
              <a:rPr lang="en-US" sz="4400" b="1" dirty="0"/>
              <a:t>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819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DI CHUYỂN 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cs typeface="Arial" panose="020B0604020202020204" pitchFamily="34" charset="0"/>
              </a:rPr>
              <a:t>CÁC 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cs typeface="Arial" panose="020B0604020202020204" pitchFamily="34" charset="0"/>
              </a:rPr>
              <a:t>P TIN HAY THƯ MỤC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3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59" y="696689"/>
            <a:ext cx="4391025" cy="981603"/>
          </a:xfrm>
          <a:solidFill>
            <a:srgbClr val="92D050"/>
          </a:solidFill>
        </p:spPr>
        <p:txBody>
          <a:bodyPr lIns="182880">
            <a:normAutofit/>
          </a:bodyPr>
          <a:lstStyle/>
          <a:p>
            <a:r>
              <a:rPr lang="en-US" b="1" dirty="0">
                <a:solidFill>
                  <a:srgbClr val="0F0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KHÁI NIỆM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117" y="1942690"/>
            <a:ext cx="11564469" cy="23666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(bao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tin)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33" y="4438946"/>
            <a:ext cx="4441372" cy="2282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4A4C7-F321-4824-9E43-5B08A2DDD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25" b="74349" l="11127" r="35432"/>
                    </a14:imgEffect>
                  </a14:imgLayer>
                </a14:imgProps>
              </a:ext>
            </a:extLst>
          </a:blip>
          <a:srcRect l="10227" t="40804" r="64659" b="24670"/>
          <a:stretch/>
        </p:blipFill>
        <p:spPr>
          <a:xfrm>
            <a:off x="9406350" y="0"/>
            <a:ext cx="2549236" cy="1970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34836"/>
            <a:ext cx="11383108" cy="1161317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di </a:t>
            </a:r>
            <a:r>
              <a:rPr lang="en-US" sz="2800" dirty="0" err="1">
                <a:solidFill>
                  <a:srgbClr val="0070C0"/>
                </a:solidFill>
              </a:rPr>
              <a:t>chuyển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tệp</a:t>
            </a:r>
            <a:r>
              <a:rPr lang="en-US" sz="2800" dirty="0">
                <a:solidFill>
                  <a:srgbClr val="0070C0"/>
                </a:solidFill>
              </a:rPr>
              <a:t> tin/ </a:t>
            </a:r>
            <a:r>
              <a:rPr lang="en-US" sz="2800" dirty="0" err="1">
                <a:solidFill>
                  <a:srgbClr val="0070C0"/>
                </a:solidFill>
              </a:rPr>
              <a:t>thư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mục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u="sng" dirty="0" err="1">
                <a:solidFill>
                  <a:srgbClr val="0070C0"/>
                </a:solidFill>
              </a:rPr>
              <a:t>chọn</a:t>
            </a:r>
            <a:r>
              <a:rPr lang="en-US" sz="2800" u="sng" dirty="0">
                <a:solidFill>
                  <a:srgbClr val="0070C0"/>
                </a:solidFill>
              </a:rPr>
              <a:t> </a:t>
            </a:r>
            <a:r>
              <a:rPr lang="en-US" sz="2800" u="sng" dirty="0" err="1">
                <a:solidFill>
                  <a:srgbClr val="0070C0"/>
                </a:solidFill>
              </a:rPr>
              <a:t>các</a:t>
            </a:r>
            <a:r>
              <a:rPr lang="en-US" sz="2800" u="sng" dirty="0">
                <a:solidFill>
                  <a:srgbClr val="0070C0"/>
                </a:solidFill>
              </a:rPr>
              <a:t> </a:t>
            </a:r>
            <a:r>
              <a:rPr lang="en-US" sz="2800" u="sng" dirty="0" err="1">
                <a:solidFill>
                  <a:srgbClr val="0070C0"/>
                </a:solidFill>
              </a:rPr>
              <a:t>tệp</a:t>
            </a:r>
            <a:r>
              <a:rPr lang="en-US" sz="2800" u="sng" dirty="0">
                <a:solidFill>
                  <a:srgbClr val="0070C0"/>
                </a:solidFill>
              </a:rPr>
              <a:t> tin/</a:t>
            </a:r>
            <a:r>
              <a:rPr lang="en-US" sz="2800" u="sng" dirty="0" err="1">
                <a:solidFill>
                  <a:srgbClr val="0070C0"/>
                </a:solidFill>
              </a:rPr>
              <a:t>thư</a:t>
            </a:r>
            <a:r>
              <a:rPr lang="en-US" sz="2800" u="sng" dirty="0">
                <a:solidFill>
                  <a:srgbClr val="0070C0"/>
                </a:solidFill>
              </a:rPr>
              <a:t> </a:t>
            </a:r>
            <a:r>
              <a:rPr lang="en-US" sz="2800" u="sng" dirty="0" err="1">
                <a:solidFill>
                  <a:srgbClr val="0070C0"/>
                </a:solidFill>
              </a:rPr>
              <a:t>mục</a:t>
            </a:r>
            <a:r>
              <a:rPr lang="en-US" sz="2800" u="sng" dirty="0">
                <a:solidFill>
                  <a:srgbClr val="0070C0"/>
                </a:solidFill>
              </a:rPr>
              <a:t> </a:t>
            </a:r>
            <a:r>
              <a:rPr lang="en-US" sz="2800" u="sng" dirty="0" err="1">
                <a:solidFill>
                  <a:srgbClr val="0070C0"/>
                </a:solidFill>
              </a:rPr>
              <a:t>cần</a:t>
            </a:r>
            <a:r>
              <a:rPr lang="en-US" sz="2800" u="sng" dirty="0">
                <a:solidFill>
                  <a:srgbClr val="0070C0"/>
                </a:solidFill>
              </a:rPr>
              <a:t> di </a:t>
            </a:r>
            <a:r>
              <a:rPr lang="en-US" sz="2800" u="sng" dirty="0" err="1">
                <a:solidFill>
                  <a:srgbClr val="0070C0"/>
                </a:solidFill>
              </a:rPr>
              <a:t>chuyển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thực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hiện</a:t>
            </a:r>
            <a:r>
              <a:rPr lang="en-US" sz="2800" dirty="0">
                <a:solidFill>
                  <a:srgbClr val="0070C0"/>
                </a:solidFill>
              </a:rPr>
              <a:t> di </a:t>
            </a:r>
            <a:r>
              <a:rPr lang="en-US" sz="2800" dirty="0" err="1">
                <a:solidFill>
                  <a:srgbClr val="0070C0"/>
                </a:solidFill>
              </a:rPr>
              <a:t>chuyển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39071" y="346262"/>
            <a:ext cx="4460843" cy="1042492"/>
          </a:xfrm>
        </p:spPr>
        <p:txBody>
          <a:bodyPr lIns="0">
            <a:no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CÁCH LÀM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6804" y="3211947"/>
            <a:ext cx="5896707" cy="2742467"/>
          </a:xfrm>
        </p:spPr>
        <p:txBody>
          <a:bodyPr>
            <a:noAutofit/>
          </a:bodyPr>
          <a:lstStyle/>
          <a:p>
            <a:pPr lvl="2"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Nhấp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Organize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Cut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nhấp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Organize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Paste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lvl="1" algn="just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Nhấn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phím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Ctrl+X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chuyển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nhấn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phím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Ctrl+V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6207363" y="3248024"/>
            <a:ext cx="5632945" cy="3108325"/>
          </a:xfrm>
        </p:spPr>
        <p:txBody>
          <a:bodyPr lIns="0" rIns="0">
            <a:noAutofit/>
          </a:bodyPr>
          <a:lstStyle/>
          <a:p>
            <a:pPr marL="1143000" lvl="1" indent="-457200"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Nhấp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Cut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nhấp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Paste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685800" indent="-457200"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4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Kéo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tệp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tin/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ổ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đĩa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685800" indent="-457200" algn="just"/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86A28-3D4B-4508-B265-995662169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15" b="84635" l="35798" r="68668"/>
                    </a14:imgEffect>
                  </a14:imgLayer>
                </a14:imgProps>
              </a:ext>
            </a:extLst>
          </a:blip>
          <a:srcRect l="35227" t="46224" r="31094" b="16258"/>
          <a:stretch/>
        </p:blipFill>
        <p:spPr>
          <a:xfrm>
            <a:off x="9207184" y="173675"/>
            <a:ext cx="2479992" cy="1553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9915" y="128765"/>
            <a:ext cx="9784733" cy="670270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24644" y="938304"/>
            <a:ext cx="11542712" cy="458966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ClrTx/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Đư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</a:rPr>
              <a:t>ờng dẫn cho một thư mục hoặc tệp tin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</a:rPr>
              <a:t>có hữu ích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thế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vi-VN" sz="30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ClrTx/>
              <a:buNone/>
            </a:pPr>
            <a:endParaRPr lang="en-US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ClrTx/>
              <a:buNone/>
            </a:pPr>
            <a:endParaRPr lang="vi-VN" sz="3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977900" lvl="1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</a:rPr>
              <a:t>Nó sẽ cho bạn biết ổ đĩa của tệp tin hoặc thư mục được lưu trữ trên đó.</a:t>
            </a:r>
          </a:p>
          <a:p>
            <a:pPr marL="977900" lvl="1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</a:rPr>
              <a:t>Nó cho bạn biết tệp tin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</a:rPr>
              <a:t>hoặc thư mục được lưu trữ trên mạng hay không.</a:t>
            </a:r>
          </a:p>
          <a:p>
            <a:pPr marL="977900" lvl="1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vi-VN" sz="2800" dirty="0">
                <a:solidFill>
                  <a:schemeClr val="accent5">
                    <a:lumMod val="50000"/>
                  </a:schemeClr>
                </a:solidFill>
              </a:rPr>
              <a:t>Nó cho bạn biết tên của thư mục và bạn phải trải qua bao nhiêu cấp độ để có được nó.</a:t>
            </a:r>
          </a:p>
          <a:p>
            <a:pPr marL="977900" lvl="1" indent="-457200">
              <a:lnSpc>
                <a:spcPct val="150000"/>
              </a:lnSpc>
              <a:buClrTx/>
              <a:buFont typeface="+mj-lt"/>
              <a:buAutoNum type="alphaLcPeriod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tùy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</a:rPr>
              <a:t>ở 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BF584-1720-4818-BEDF-D545CC8F9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039" b="-22023"/>
          <a:stretch/>
        </p:blipFill>
        <p:spPr>
          <a:xfrm>
            <a:off x="4065586" y="1330035"/>
            <a:ext cx="3593392" cy="817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1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953F-9F53-4806-ADB5-6CA3A7310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5448" y="2373246"/>
            <a:ext cx="9653051" cy="2111508"/>
          </a:xfrm>
        </p:spPr>
        <p:txBody>
          <a:bodyPr>
            <a:normAutofit fontScale="92500"/>
          </a:bodyPr>
          <a:lstStyle/>
          <a:p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 ĐIỂM CẦN LƯU Ý KHI LÀM VIỆC VỚI TỆP 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0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89528" y="685800"/>
            <a:ext cx="9811885" cy="5772149"/>
            <a:chOff x="1489528" y="1429775"/>
            <a:chExt cx="8499239" cy="42435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528" y="1429775"/>
              <a:ext cx="8499239" cy="42435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16200" y="1575510"/>
              <a:ext cx="7372567" cy="701438"/>
            </a:xfrm>
            <a:prstGeom prst="rect">
              <a:avLst/>
            </a:prstGeom>
            <a:solidFill>
              <a:srgbClr val="F26E71"/>
            </a:solidFill>
            <a:ln>
              <a:solidFill>
                <a:srgbClr val="F26E7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quy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ước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tiêu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chuẩn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lưu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tin. </a:t>
              </a:r>
              <a:r>
                <a:rPr lang="en-US" sz="2000" b="1" dirty="0" err="1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Ví</a:t>
              </a:r>
              <a:r>
                <a:rPr lang="en-US" sz="2000" b="1" dirty="0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dụ</a:t>
              </a:r>
              <a:r>
                <a:rPr lang="en-US" sz="2000" b="1" dirty="0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: </a:t>
              </a:r>
              <a:r>
                <a:rPr lang="en-US" sz="2000" dirty="0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Tin3_Tuan1.pptx, PhieuOnTapToan.docx</a:t>
              </a:r>
              <a:endParaRPr lang="en-US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6200" y="3166833"/>
              <a:ext cx="7162800" cy="701438"/>
            </a:xfrm>
            <a:prstGeom prst="rect">
              <a:avLst/>
            </a:prstGeom>
            <a:solidFill>
              <a:srgbClr val="F7C82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Khi di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tin,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đảm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rằng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di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vị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trí</a:t>
              </a:r>
              <a:r>
                <a:rPr lang="en-US" sz="2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6200" y="4758156"/>
              <a:ext cx="7162800" cy="701438"/>
            </a:xfrm>
            <a:prstGeom prst="rect">
              <a:avLst/>
            </a:prstGeom>
            <a:solidFill>
              <a:srgbClr val="34BFB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Sao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lưu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phòng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tệp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mất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hư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hỏng</a:t>
              </a:r>
              <a:r>
                <a:rPr lang="en-US" sz="2800" dirty="0">
                  <a:solidFill>
                    <a:srgbClr val="FFFFAF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01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343025" y="1376363"/>
            <a:ext cx="10372725" cy="389572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3000" b="1" dirty="0">
                <a:solidFill>
                  <a:srgbClr val="002060"/>
                </a:solidFill>
              </a:rPr>
              <a:t>1. </a:t>
            </a:r>
            <a:r>
              <a:rPr lang="vi-VN" b="1" dirty="0">
                <a:solidFill>
                  <a:srgbClr val="002060"/>
                </a:solidFill>
              </a:rPr>
              <a:t>Em hãy cho biết trong các mô tả sau, nơi lưu trữ nào chứa tệp tin và thư mục trước khi bị xóa hoàn toàn? (Chọn một.)</a:t>
            </a:r>
          </a:p>
          <a:p>
            <a:pPr marL="971550" lvl="2" indent="-514350" algn="just">
              <a:lnSpc>
                <a:spcPct val="10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600" dirty="0">
                <a:solidFill>
                  <a:srgbClr val="002060"/>
                </a:solidFill>
              </a:rPr>
              <a:t>Recycle Bin</a:t>
            </a:r>
          </a:p>
          <a:p>
            <a:pPr marL="971550" lvl="2" indent="-514350" algn="just">
              <a:lnSpc>
                <a:spcPct val="10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600" dirty="0">
                <a:solidFill>
                  <a:srgbClr val="002060"/>
                </a:solidFill>
              </a:rPr>
              <a:t>Thư mục Documents</a:t>
            </a:r>
          </a:p>
          <a:p>
            <a:pPr marL="971550" lvl="2" indent="-514350" algn="just">
              <a:lnSpc>
                <a:spcPct val="10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600" dirty="0">
                <a:solidFill>
                  <a:srgbClr val="002060"/>
                </a:solidFill>
              </a:rPr>
              <a:t>Inbox</a:t>
            </a:r>
          </a:p>
          <a:p>
            <a:pPr marL="971550" lvl="2" indent="-514350" algn="just">
              <a:lnSpc>
                <a:spcPct val="10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600" dirty="0">
                <a:solidFill>
                  <a:srgbClr val="002060"/>
                </a:solidFill>
              </a:rPr>
              <a:t>Thư mục Program Files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5F6CA9-94EE-4A36-ABCB-562EC26BA0A0}"/>
              </a:ext>
            </a:extLst>
          </p:cNvPr>
          <p:cNvSpPr txBox="1">
            <a:spLocks/>
          </p:cNvSpPr>
          <p:nvPr/>
        </p:nvSpPr>
        <p:spPr>
          <a:xfrm>
            <a:off x="55518" y="461277"/>
            <a:ext cx="9784733" cy="6702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nhắc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kiến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thức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4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085850" y="1031876"/>
            <a:ext cx="10687050" cy="389572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20000"/>
              </a:lnSpc>
              <a:buClr>
                <a:schemeClr val="bg2"/>
              </a:buClr>
              <a:buNone/>
            </a:pPr>
            <a:r>
              <a:rPr lang="en-US" sz="3000" b="1" dirty="0">
                <a:solidFill>
                  <a:srgbClr val="002060"/>
                </a:solidFill>
              </a:rPr>
              <a:t>2. </a:t>
            </a:r>
            <a:r>
              <a:rPr lang="vi-VN" sz="3000" b="1" dirty="0">
                <a:solidFill>
                  <a:srgbClr val="002060"/>
                </a:solidFill>
              </a:rPr>
              <a:t>Em hãy cho biết phát biểu nào về chức năng của thùng rác (Recycle Bin) là đúng?</a:t>
            </a:r>
          </a:p>
          <a:p>
            <a:pPr marL="977900" lvl="1" indent="-406400" algn="just">
              <a:lnSpc>
                <a:spcPct val="12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800" dirty="0">
                <a:solidFill>
                  <a:srgbClr val="002060"/>
                </a:solidFill>
              </a:rPr>
              <a:t>Lưu trữ tất cả các tệp tin bị xóa bởi người dùng.</a:t>
            </a:r>
          </a:p>
          <a:p>
            <a:pPr marL="977900" lvl="1" indent="-406400" algn="just">
              <a:lnSpc>
                <a:spcPct val="12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800" dirty="0">
                <a:solidFill>
                  <a:srgbClr val="002060"/>
                </a:solidFill>
              </a:rPr>
              <a:t>Chỉ lưu trữ các tệp tin bị xóa từ ổ đĩa cứng và các thiết bị lưu trữ di động.</a:t>
            </a:r>
          </a:p>
          <a:p>
            <a:pPr marL="977900" lvl="1" indent="-406400" algn="just">
              <a:lnSpc>
                <a:spcPct val="12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800" dirty="0">
                <a:solidFill>
                  <a:srgbClr val="002060"/>
                </a:solidFill>
              </a:rPr>
              <a:t>Lưu các tệp tin bị xóa từ ổ đĩa cứng và ổ đĩa mạng được đặt ở nơi khác.</a:t>
            </a:r>
          </a:p>
          <a:p>
            <a:pPr marL="977900" lvl="1" indent="-406400" algn="just">
              <a:lnSpc>
                <a:spcPct val="120000"/>
              </a:lnSpc>
              <a:buClr>
                <a:srgbClr val="002060"/>
              </a:buClr>
              <a:buFont typeface="+mj-lt"/>
              <a:buAutoNum type="alphaLcPeriod"/>
            </a:pPr>
            <a:r>
              <a:rPr lang="vi-VN" sz="2800" dirty="0">
                <a:solidFill>
                  <a:srgbClr val="002060"/>
                </a:solidFill>
              </a:rPr>
              <a:t>Chỉ lưu các tệp tin bị xóa từ ổ đĩa cứng.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1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105947B-D6C6-4F54-B16C-F1176D347863}"/>
  <p:tag name="ISPRING_RESOURCE_FOLDER" val="D:\Thu20-21\IC3 spark\Lop 3- Tuan10\"/>
  <p:tag name="ISPRING_PRESENTATION_PATH" val="D:\Thu20-21\IC3 spark\Lop 3- Tuan10.pptx"/>
  <p:tag name="ISPRING_PROJECT_VERSION" val="9"/>
  <p:tag name="ISPRING_PROJECT_FOLDER_UPDATED" val="1"/>
  <p:tag name="ISPRING_SCREEN_RECS_UPDATED" val="D:\Thu20-21\IC3 spark\Lop 3- Tuan10\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 chuyển các tệp tin hay thư mục 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 - &amp;quot;TIN HỌC&amp;quot;&quot;/&gt;&lt;property id=&quot;20307&quot; value=&quot;265&quot;/&gt;&lt;/object&gt;&lt;object type=&quot;3&quot; unique_id=&quot;10007&quot;&gt;&lt;property id=&quot;20148&quot; value=&quot;5&quot;/&gt;&lt;property id=&quot;20300&quot; value=&quot;Slide 4 - &amp;quot;1. KHÁI NIỆM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2. CÁCH LÀM&amp;quot;&quot;/&gt;&lt;property id=&quot;20307&quot; value=&quot;257&quot;/&gt;&lt;/object&gt;&lt;object type=&quot;3&quot; unique_id=&quot;10010&quot;&gt;&lt;property id=&quot;20148&quot; value=&quot;5&quot;/&gt;&lt;property id=&quot;20300&quot; value=&quot;Slide 6&quot;/&gt;&lt;property id=&quot;20307&quot; value=&quot;280&quot;/&gt;&lt;/object&gt;&lt;object type=&quot;3&quot; unique_id=&quot;10011&quot;&gt;&lt;property id=&quot;20148&quot; value=&quot;5&quot;/&gt;&lt;property id=&quot;20300&quot; value=&quot;Slide 7&quot;/&gt;&lt;property id=&quot;20307&quot; value=&quot;281&quot;/&gt;&lt;/object&gt;&lt;object type=&quot;3&quot; unique_id=&quot;10012&quot;&gt;&lt;property id=&quot;20148&quot; value=&quot;5&quot;/&gt;&lt;property id=&quot;20300&quot; value=&quot;Slide 8&quot;/&gt;&lt;property id=&quot;20307&quot; value=&quot;276&quot;/&gt;&lt;/object&gt;&lt;object type=&quot;3&quot; unique_id=&quot;10013&quot;&gt;&lt;property id=&quot;20148&quot; value=&quot;5&quot;/&gt;&lt;property id=&quot;20300&quot; value=&quot;Slide 9&quot;/&gt;&lt;property id=&quot;20307&quot; value=&quot;277&quot;/&gt;&lt;/object&gt;&lt;object type=&quot;3&quot; unique_id=&quot;10014&quot;&gt;&lt;property id=&quot;20148&quot; value=&quot;5&quot;/&gt;&lt;property id=&quot;20300&quot; value=&quot;Slide 10&quot;/&gt;&lt;property id=&quot;20307&quot; value=&quot;278&quot;/&gt;&lt;/object&gt;&lt;object type=&quot;3&quot; unique_id=&quot;10015&quot;&gt;&lt;property id=&quot;20148&quot; value=&quot;5&quot;/&gt;&lt;property id=&quot;20300&quot; value=&quot;Slide 11&quot;/&gt;&lt;property id=&quot;20307&quot; value=&quot;279&quot;/&gt;&lt;/object&gt;&lt;object type=&quot;3&quot; unique_id=&quot;10016&quot;&gt;&lt;property id=&quot;20148&quot; value=&quot;5&quot;/&gt;&lt;property id=&quot;20300&quot; value=&quot;Slide 12 - &amp;quot;Trân trọng cảm ơn quý thầy cô!&amp;quot;&quot;/&gt;&lt;property id=&quot;20307&quot; value=&quot;264&quot;/&gt;&lt;/object&gt;&lt;object type=&quot;3&quot; unique_id=&quot;13645&quot;&gt;&lt;property id=&quot;20148&quot; value=&quot;5&quot;/&gt;&lt;property id=&quot;20300&quot; value=&quot;Slide 13 - &amp;quot;Những điểm cần lưu ý khi làm việc với tệp tin&amp;quot;&quot;/&gt;&lt;property id=&quot;20307&quot; value=&quot;284&quot;/&gt;&lt;/object&gt;&lt;object type=&quot;3&quot; unique_id=&quot;13646&quot;&gt;&lt;property id=&quot;20148&quot; value=&quot;5&quot;/&gt;&lt;property id=&quot;20300&quot; value=&quot;Slide 14&quot;/&gt;&lt;property id=&quot;20307&quot; value=&quot;286&quot;/&gt;&lt;/object&gt;&lt;object type=&quot;3&quot; unique_id=&quot;13647&quot;&gt;&lt;property id=&quot;20148&quot; value=&quot;5&quot;/&gt;&lt;property id=&quot;20300&quot; value=&quot;Slide 15&quot;/&gt;&lt;property id=&quot;20307&quot; value=&quot;282&quot;/&gt;&lt;/object&gt;&lt;object type=&quot;3&quot; unique_id=&quot;13648&quot;&gt;&lt;property id=&quot;20148&quot; value=&quot;5&quot;/&gt;&lt;property id=&quot;20300&quot; value=&quot;Slide 16&quot;/&gt;&lt;property id=&quot;20307&quot; value=&quot;283&quot;/&gt;&lt;/object&gt;&lt;object type=&quot;3&quot; unique_id=&quot;13829&quot;&gt;&lt;property id=&quot;20148&quot; value=&quot;5&quot;/&gt;&lt;property id=&quot;20300&quot; value=&quot;Slide 17&quot;/&gt;&lt;property id=&quot;20307&quot; value=&quot;288&quot;/&gt;&lt;/object&gt;&lt;object type=&quot;3&quot; unique_id=&quot;13830&quot;&gt;&lt;property id=&quot;20148&quot; value=&quot;5&quot;/&gt;&lt;property id=&quot;20300&quot; value=&quot;Slide 18&quot;/&gt;&lt;property id=&quot;20307&quot; value=&quot;290&quot;/&gt;&lt;/object&gt;&lt;object type=&quot;3&quot; unique_id=&quot;13831&quot;&gt;&lt;property id=&quot;20148&quot; value=&quot;5&quot;/&gt;&lt;property id=&quot;20300&quot; value=&quot;Slide 19&quot;/&gt;&lt;property id=&quot;20307&quot; value=&quot;291&quot;/&gt;&lt;/object&gt;&lt;object type=&quot;3&quot; unique_id=&quot;13832&quot;&gt;&lt;property id=&quot;20148&quot; value=&quot;5&quot;/&gt;&lt;property id=&quot;20300&quot; value=&quot;Slide 20 - &amp;quot;Trân trọng cảm ơn quý thầy cô!&amp;quot;&quot;/&gt;&lt;property id=&quot;20307&quot; value=&quot;29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0.6|11.5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Bodoni MT</vt:lpstr>
      <vt:lpstr>Calibri</vt:lpstr>
      <vt:lpstr>Franklin Gothic Book</vt:lpstr>
      <vt:lpstr>Times New Roman</vt:lpstr>
      <vt:lpstr>Office Theme</vt:lpstr>
      <vt:lpstr>Di chuyển các tệp tin hay thư mục -  Những điểm cần lưu ý khi làm việc với tệp tin </vt:lpstr>
      <vt:lpstr>PowerPoint Presentation</vt:lpstr>
      <vt:lpstr>1. KHÁI NIỆM</vt:lpstr>
      <vt:lpstr>2. CÁCH LÀM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theo dõi bài giảng!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2021-11-07T11:13:51Z</dcterms:created>
  <dcterms:modified xsi:type="dcterms:W3CDTF">2021-11-08T04:32:04Z</dcterms:modified>
</cp:coreProperties>
</file>