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2" r:id="rId2"/>
  </p:sldMasterIdLst>
  <p:notesMasterIdLst>
    <p:notesMasterId r:id="rId12"/>
  </p:notesMasterIdLst>
  <p:handoutMasterIdLst>
    <p:handoutMasterId r:id="rId13"/>
  </p:handoutMasterIdLst>
  <p:sldIdLst>
    <p:sldId id="274" r:id="rId3"/>
    <p:sldId id="281" r:id="rId4"/>
    <p:sldId id="262" r:id="rId5"/>
    <p:sldId id="263" r:id="rId6"/>
    <p:sldId id="264" r:id="rId7"/>
    <p:sldId id="265" r:id="rId8"/>
    <p:sldId id="280" r:id="rId9"/>
    <p:sldId id="278" r:id="rId10"/>
    <p:sldId id="279" r:id="rId11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343" autoAdjust="0"/>
  </p:normalViewPr>
  <p:slideViewPr>
    <p:cSldViewPr snapToGrid="0">
      <p:cViewPr varScale="1">
        <p:scale>
          <a:sx n="63" d="100"/>
          <a:sy n="63" d="100"/>
        </p:scale>
        <p:origin x="96" y="276"/>
      </p:cViewPr>
      <p:guideLst/>
    </p:cSldViewPr>
  </p:slideViewPr>
  <p:outlineViewPr>
    <p:cViewPr>
      <p:scale>
        <a:sx n="33" d="100"/>
        <a:sy n="33" d="100"/>
      </p:scale>
      <p:origin x="0" y="-14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18"/>
    </p:cViewPr>
  </p:sorterViewPr>
  <p:notesViewPr>
    <p:cSldViewPr snapToGrid="0">
      <p:cViewPr>
        <p:scale>
          <a:sx n="93" d="100"/>
          <a:sy n="93" d="100"/>
        </p:scale>
        <p:origin x="66" y="-11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BC200-3814-4299-B011-8F19F0259713}" type="datetimeFigureOut">
              <a:rPr lang="en-US" smtClean="0"/>
              <a:t>28/11/2021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22ADE-77ED-4523-A0E6-92D5B8664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42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00304-078E-4F42-BFC4-EDB98B7356AE}" type="datetimeFigureOut">
              <a:rPr lang="en-US" smtClean="0"/>
              <a:t>28/11/2021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A74B8-E807-42C4-A4AD-2F532B0B1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19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A74B8-E807-42C4-A4AD-2F532B0B14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81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A74B8-E807-42C4-A4AD-2F532B0B14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39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A74B8-E807-42C4-A4AD-2F532B0B14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10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A74B8-E807-42C4-A4AD-2F532B0B14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40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A74B8-E807-42C4-A4AD-2F532B0B14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84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microsoft.com/office/2007/relationships/hdphoto" Target="../media/hdphoto5.wdp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6" Type="http://schemas.microsoft.com/office/2007/relationships/hdphoto" Target="../media/hdphoto2.wdp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5" Type="http://schemas.openxmlformats.org/officeDocument/2006/relationships/image" Target="../media/image12.gif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9.png"/><Relationship Id="rId14" Type="http://schemas.microsoft.com/office/2007/relationships/hdphoto" Target="../media/hdphoto6.wdp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B7E2-A59B-49F8-9A8E-FC77A59796EA}" type="datetimeFigureOut">
              <a:rPr lang="en-US" smtClean="0"/>
              <a:t>28/11/2021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9BED-E90E-41E8-A9E4-FF2F1196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33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B7E2-A59B-49F8-9A8E-FC77A59796EA}" type="datetimeFigureOut">
              <a:rPr lang="en-US" smtClean="0"/>
              <a:t>28/11/2021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9BED-E90E-41E8-A9E4-FF2F1196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8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B7E2-A59B-49F8-9A8E-FC77A59796EA}" type="datetimeFigureOut">
              <a:rPr lang="en-US" smtClean="0"/>
              <a:t>28/11/2021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9BED-E90E-41E8-A9E4-FF2F1196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16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-Bài 5- Phan 2-Chủ đề B-Nội du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10140" y="242047"/>
            <a:ext cx="11215695" cy="4007224"/>
          </a:xfr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buNone/>
              <a:defRPr lang="en-US" sz="3600" smtClean="0">
                <a:solidFill>
                  <a:srgbClr val="0000FF"/>
                </a:solidFill>
              </a:defRPr>
            </a:lvl1pPr>
            <a:lvl2pPr algn="ctr">
              <a:defRPr lang="en-US" sz="3600" smtClean="0">
                <a:solidFill>
                  <a:srgbClr val="0000FF"/>
                </a:solidFill>
              </a:defRPr>
            </a:lvl2pPr>
            <a:lvl3pPr algn="ctr">
              <a:defRPr lang="en-US" sz="3200" smtClean="0">
                <a:solidFill>
                  <a:srgbClr val="0000FF"/>
                </a:solidFill>
              </a:defRPr>
            </a:lvl3pPr>
            <a:lvl4pPr algn="ctr">
              <a:defRPr lang="en-US" sz="3200" smtClean="0">
                <a:solidFill>
                  <a:srgbClr val="0000FF"/>
                </a:solidFill>
              </a:defRPr>
            </a:lvl4pPr>
            <a:lvl5pPr algn="ctr">
              <a:defRPr lang="en-US" sz="3200">
                <a:solidFill>
                  <a:srgbClr val="0000FF"/>
                </a:solidFill>
              </a:defRPr>
            </a:lvl5pPr>
          </a:lstStyle>
          <a:p>
            <a:pPr lvl="0" algn="ctr"/>
            <a:r>
              <a:rPr lang="en-US" dirty="0" smtClean="0"/>
              <a:t>Click to edit Master text styles</a:t>
            </a:r>
          </a:p>
          <a:p>
            <a:pPr lvl="1" algn="ctr"/>
            <a:r>
              <a:rPr lang="en-US" dirty="0" smtClean="0"/>
              <a:t>Second level</a:t>
            </a:r>
          </a:p>
          <a:p>
            <a:pPr lvl="2" algn="ctr"/>
            <a:r>
              <a:rPr lang="en-US" dirty="0" smtClean="0"/>
              <a:t>Third level</a:t>
            </a:r>
          </a:p>
          <a:p>
            <a:pPr lvl="3" algn="ctr"/>
            <a:r>
              <a:rPr lang="en-US" dirty="0" smtClean="0"/>
              <a:t>Fourth level</a:t>
            </a:r>
          </a:p>
          <a:p>
            <a:pPr lvl="4" algn="ctr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2893" y="5751372"/>
            <a:ext cx="1009379" cy="97010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748492" y="6102964"/>
            <a:ext cx="1210615" cy="7131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81625" y="5842768"/>
            <a:ext cx="992281" cy="97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391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2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33" y="3343701"/>
            <a:ext cx="9144000" cy="1667516"/>
          </a:xfrm>
        </p:spPr>
        <p:txBody>
          <a:bodyPr anchor="ctr">
            <a:normAutofit/>
          </a:bodyPr>
          <a:lstStyle>
            <a:lvl1pPr algn="l">
              <a:defRPr sz="5400">
                <a:latin typeface="UTM Duepuntozero" panose="0204060305050602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633" y="5119007"/>
            <a:ext cx="9144000" cy="1237343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latin typeface="UTM Duepuntozero" panose="0204060305050602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186" b="93814" l="9756" r="95122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5948" y="4909688"/>
            <a:ext cx="1101981" cy="1340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5000" l="3297" r="93407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2554" y="1672202"/>
            <a:ext cx="1318587" cy="1360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747" b="89655" l="9375" r="97917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385" y="-1840438"/>
            <a:ext cx="1246496" cy="1242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124" b="97753" l="5495" r="97802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-2269636"/>
            <a:ext cx="1253758" cy="121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98851" l="0" r="96591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3241" y="2099867"/>
            <a:ext cx="1261281" cy="1243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5155" b="96907" l="2532" r="93671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239" y="2039942"/>
            <a:ext cx="1230995" cy="1303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4" descr="Image result for magician clipart"/>
          <p:cNvPicPr>
            <a:picLocks noChangeAspect="1" noChangeArrowheads="1" noCrop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8773" y="743521"/>
            <a:ext cx="2308225" cy="160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4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59259E-6 L 0.0888 2.59259E-6 C 0.12852 2.59259E-6 0.17761 -0.19584 0.17761 -0.35463 L 0.17761 -0.70926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80" y="-3546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6 0.00717 L 0.29036 -0.0088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54" y="-81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9.97466E-18 L -0.01328 0.45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2236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9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44 0.04028 C -0.03216 0.06713 0.0056 0.15463 0.06354 0.23588 C 0.12383 0.31782 0.18125 0.36342 0.1931 0.33634 C 0.2056 0.30833 0.26211 0.35301 0.32214 0.43611 C 0.37969 0.51782 0.41875 0.60509 0.40703 0.63333 " pathEditMode="relative" rAng="2280000" ptsTypes="AAAAA"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80" y="2963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7.40741E-7 L -0.39779 0.01435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96" y="71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1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555 C -0.00716 -0.01759 -0.03164 -0.0294 -0.04063 -0.0294 C -0.09506 -0.0294 -0.15118 0.15949 -0.15118 0.34861 C -0.15118 0.25347 -0.1793 0.15949 -0.2056 0.15949 C -0.23373 0.15949 -0.26003 0.2544 -0.26003 0.34861 C -0.26003 0.30139 -0.27383 0.25347 -0.28802 0.25347 C -0.30209 0.25347 -0.31615 0.30023 -0.31615 0.34861 C -0.31615 0.32431 -0.32331 0.30139 -0.33021 0.30139 C -0.33724 0.30139 -0.34401 0.3257 -0.34401 0.34861 C -0.34401 0.33611 -0.34753 0.32431 -0.35118 0.32431 C -0.353 0.32431 -0.35821 0.33658 -0.35821 0.34861 C -0.35821 0.34259 -0.36003 0.33611 -0.36159 0.33611 C -0.36159 0.33495 -0.36511 0.34213 -0.36511 0.34861 C -0.36511 0.34514 -0.36511 0.34259 -0.3668 0.34259 C -0.3668 0.34421 -0.36875 0.34583 -0.36875 0.34861 C -0.36875 0.34699 -0.36875 0.34514 -0.36875 0.34421 C -0.37058 0.34421 -0.37058 0.34514 -0.37058 0.34699 C -0.3724 0.34699 -0.3724 0.34583 -0.3724 0.34421 C -0.37409 0.34421 -0.37409 0.34514 -0.37409 0.34699 " pathEditMode="relative" rAng="0" ptsTypes="AAAAAAAAAAAAAAAAAAA">
                                      <p:cBhvr>
                                        <p:cTn id="1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11" y="1650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44444E-6 L 1.17487 -4.44444E-6 " pathEditMode="relative" rAng="0" ptsTypes="AA">
                                      <p:cBhvr>
                                        <p:cTn id="18" dur="1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73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09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783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862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76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192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081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B7E2-A59B-49F8-9A8E-FC77A59796EA}" type="datetimeFigureOut">
              <a:rPr lang="en-US" smtClean="0"/>
              <a:t>28/11/2021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9BED-E90E-41E8-A9E4-FF2F1196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306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884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680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995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138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-Bài 5- Phan 2-Chủ đề A-Nội du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D2B39-EB6D-4221-8FBC-AEF76462664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7AEF0F-3B20-4D09-BCE9-D55428049E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275744" y="795485"/>
            <a:ext cx="9784733" cy="777996"/>
          </a:xfrm>
        </p:spPr>
        <p:txBody>
          <a:bodyPr vert="horz" lIns="91440" tIns="45720" rIns="91440" bIns="45720" rtlCol="0">
            <a:noAutofit/>
          </a:bodyPr>
          <a:lstStyle>
            <a:lvl1pPr algn="ctr">
              <a:def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lang="en-US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lang="en-US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lang="en-US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 algn="ctr"/>
            <a:r>
              <a:rPr lang="en-US" dirty="0" smtClean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886" y="5703452"/>
            <a:ext cx="806314" cy="11369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989350" y="0"/>
            <a:ext cx="1202650" cy="102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325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B7E2-A59B-49F8-9A8E-FC77A59796EA}" type="datetimeFigureOut">
              <a:rPr lang="en-US" smtClean="0"/>
              <a:t>28/11/2021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9BED-E90E-41E8-A9E4-FF2F1196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5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B7E2-A59B-49F8-9A8E-FC77A59796EA}" type="datetimeFigureOut">
              <a:rPr lang="en-US" smtClean="0"/>
              <a:t>28/11/2021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9BED-E90E-41E8-A9E4-FF2F1196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9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B7E2-A59B-49F8-9A8E-FC77A59796EA}" type="datetimeFigureOut">
              <a:rPr lang="en-US" smtClean="0"/>
              <a:t>28/11/2021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9BED-E90E-41E8-A9E4-FF2F1196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1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B7E2-A59B-49F8-9A8E-FC77A59796EA}" type="datetimeFigureOut">
              <a:rPr lang="en-US" smtClean="0"/>
              <a:t>28/11/2021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9BED-E90E-41E8-A9E4-FF2F1196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4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B7E2-A59B-49F8-9A8E-FC77A59796EA}" type="datetimeFigureOut">
              <a:rPr lang="en-US" smtClean="0"/>
              <a:t>28/11/2021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9BED-E90E-41E8-A9E4-FF2F1196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1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B7E2-A59B-49F8-9A8E-FC77A59796EA}" type="datetimeFigureOut">
              <a:rPr lang="en-US" smtClean="0"/>
              <a:t>28/11/2021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9BED-E90E-41E8-A9E4-FF2F1196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7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9B7E2-A59B-49F8-9A8E-FC77A59796EA}" type="datetimeFigureOut">
              <a:rPr lang="en-US" smtClean="0"/>
              <a:t>28/11/2021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A9BED-E90E-41E8-A9E4-FF2F11966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4F9B7E2-A59B-49F8-9A8E-FC77A59796EA}" type="datetimeFigureOut">
              <a:rPr lang="en-US" smtClean="0"/>
              <a:pPr/>
              <a:t>28/11/2021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74A9BED-E90E-41E8-A9E4-FF2F119662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8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330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2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1CA74-CAC5-4020-8697-079ED1D92C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389C3-C83B-4AD5-A21E-522DA13CFE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54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UTM Duepuntozero" panose="0204060305050602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UTM Duepuntozero" panose="0204060305050602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UTM Duepuntozero" panose="0204060305050602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UTM Duepuntozero" panose="0204060305050602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UTM Duepuntozero" panose="0204060305050602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UTM Duepuntozero" panose="0204060305050602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tmp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5.png"/><Relationship Id="rId4" Type="http://schemas.openxmlformats.org/officeDocument/2006/relationships/image" Target="../media/image27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tmp"/><Relationship Id="rId2" Type="http://schemas.openxmlformats.org/officeDocument/2006/relationships/image" Target="../media/image28.tmp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57884" y="-27296"/>
            <a:ext cx="9144000" cy="1667516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4 - </a:t>
            </a:r>
            <a:r>
              <a:rPr 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</a:t>
            </a:r>
            <a:endParaRPr 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0" y="3727567"/>
            <a:ext cx="11969087" cy="3000779"/>
          </a:xfr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fr-F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00000"/>
              </a:lnSpc>
            </a:pP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viền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endParaRPr lang="fr-FR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 </a:t>
            </a:r>
            <a:r>
              <a:rPr lang="fr-FR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fr-FR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</a:t>
            </a:r>
            <a:r>
              <a:rPr lang="en-MY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b="1" dirty="0">
              <a:ln w="0"/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31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2500" y="1825625"/>
            <a:ext cx="91313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viền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40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B. </a:t>
            </a:r>
            <a:r>
              <a:rPr lang="en-US" b="1" dirty="0" err="1"/>
              <a:t>Lựa</a:t>
            </a:r>
            <a:r>
              <a:rPr lang="en-US" b="1" dirty="0"/>
              <a:t> </a:t>
            </a:r>
            <a:r>
              <a:rPr lang="en-US" b="1" dirty="0" err="1"/>
              <a:t>chọn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mục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 smtClean="0"/>
              <a:t>bảng</a:t>
            </a:r>
            <a:endParaRPr lang="en-US" b="1" dirty="0" smtClean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19" y="1254926"/>
            <a:ext cx="7653232" cy="1321189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997528" y="2995908"/>
            <a:ext cx="6026728" cy="1569660"/>
            <a:chOff x="997528" y="2995908"/>
            <a:chExt cx="6026728" cy="1569660"/>
          </a:xfrm>
        </p:grpSpPr>
        <p:sp>
          <p:nvSpPr>
            <p:cNvPr id="5" name="Rectangle 4"/>
            <p:cNvSpPr/>
            <p:nvPr/>
          </p:nvSpPr>
          <p:spPr>
            <a:xfrm>
              <a:off x="997528" y="2995908"/>
              <a:ext cx="6026728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400" dirty="0">
                  <a:solidFill>
                    <a:srgbClr val="211C1E"/>
                  </a:solidFill>
                  <a:latin typeface="+mj-lt"/>
                </a:rPr>
                <a:t>• Để chọn cả cột, nhấp chuột vào phía trên cùng của cột khi bạn quan sát thấy </a:t>
              </a:r>
              <a:r>
                <a:rPr lang="en-US" sz="2400" dirty="0" smtClean="0">
                  <a:solidFill>
                    <a:srgbClr val="211C1E"/>
                  </a:solidFill>
                  <a:latin typeface="+mj-lt"/>
                </a:rPr>
                <a:t>   </a:t>
              </a:r>
              <a:r>
                <a:rPr lang="vi-VN" sz="2400" dirty="0" smtClean="0">
                  <a:solidFill>
                    <a:srgbClr val="211C1E"/>
                  </a:solidFill>
                  <a:latin typeface="+mj-lt"/>
                </a:rPr>
                <a:t>. </a:t>
              </a:r>
              <a:endParaRPr lang="en-US" sz="2400" dirty="0" smtClean="0">
                <a:solidFill>
                  <a:srgbClr val="211C1E"/>
                </a:solidFill>
                <a:latin typeface="+mj-lt"/>
              </a:endParaRPr>
            </a:p>
            <a:p>
              <a:r>
                <a:rPr lang="vi-VN" sz="2400" dirty="0" smtClean="0">
                  <a:solidFill>
                    <a:srgbClr val="211C1E"/>
                  </a:solidFill>
                  <a:latin typeface="+mj-lt"/>
                </a:rPr>
                <a:t>• </a:t>
              </a:r>
              <a:r>
                <a:rPr lang="vi-VN" sz="2400" dirty="0">
                  <a:solidFill>
                    <a:srgbClr val="211C1E"/>
                  </a:solidFill>
                  <a:latin typeface="+mj-lt"/>
                </a:rPr>
                <a:t>Để chọn cả dòng, nhấp chuột vào thanh lựa chọn của dòng đó. </a:t>
              </a:r>
              <a:endParaRPr lang="en-US" sz="2400" dirty="0" smtClean="0">
                <a:solidFill>
                  <a:srgbClr val="211C1E"/>
                </a:solidFill>
                <a:latin typeface="+mj-lt"/>
              </a:endParaRPr>
            </a:p>
          </p:txBody>
        </p:sp>
        <p:pic>
          <p:nvPicPr>
            <p:cNvPr id="6" name="Picture 5" descr="Screen Clippi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4436" y="3448048"/>
              <a:ext cx="171474" cy="247685"/>
            </a:xfrm>
            <a:prstGeom prst="rect">
              <a:avLst/>
            </a:prstGeom>
          </p:spPr>
        </p:pic>
      </p:grpSp>
      <p:pic>
        <p:nvPicPr>
          <p:cNvPr id="2050" name="Picture 2" descr="C:\Users\test\AppData\Local\Temp\SNAGHTML3ddc8a8a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951" y="1332135"/>
            <a:ext cx="3184526" cy="223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31027" y="3899890"/>
            <a:ext cx="4429450" cy="1343124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8686799" y="1122218"/>
            <a:ext cx="581891" cy="55418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631027" y="4611623"/>
            <a:ext cx="581891" cy="55418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3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10140" y="242047"/>
            <a:ext cx="11215695" cy="694731"/>
          </a:xfrm>
        </p:spPr>
        <p:txBody>
          <a:bodyPr/>
          <a:lstStyle/>
          <a:p>
            <a:r>
              <a:rPr lang="en-US" b="1" dirty="0" smtClean="0"/>
              <a:t>B. </a:t>
            </a:r>
            <a:r>
              <a:rPr lang="en-US" b="1" dirty="0" err="1"/>
              <a:t>Lựa</a:t>
            </a:r>
            <a:r>
              <a:rPr lang="en-US" b="1" dirty="0"/>
              <a:t> </a:t>
            </a:r>
            <a:r>
              <a:rPr lang="en-US" b="1" dirty="0" err="1"/>
              <a:t>chọn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mục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 smtClean="0"/>
              <a:t>bảng</a:t>
            </a:r>
            <a:endParaRPr lang="en-US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3414" t="8511" b="13796"/>
          <a:stretch/>
        </p:blipFill>
        <p:spPr>
          <a:xfrm>
            <a:off x="2398400" y="1619250"/>
            <a:ext cx="3278552" cy="1543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7485" t="5936" r="12295" b="18423"/>
          <a:stretch/>
        </p:blipFill>
        <p:spPr>
          <a:xfrm>
            <a:off x="6758660" y="1584322"/>
            <a:ext cx="2705101" cy="15779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l="32604" t="19527" r="23921" b="20074"/>
          <a:stretch/>
        </p:blipFill>
        <p:spPr>
          <a:xfrm>
            <a:off x="5398143" y="3696118"/>
            <a:ext cx="1857375" cy="128587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629210" y="936778"/>
            <a:ext cx="11096625" cy="4832092"/>
            <a:chOff x="1907241" y="1307335"/>
            <a:chExt cx="9951384" cy="4832092"/>
          </a:xfrm>
        </p:grpSpPr>
        <p:sp>
          <p:nvSpPr>
            <p:cNvPr id="5" name="Rectangle 4"/>
            <p:cNvSpPr/>
            <p:nvPr/>
          </p:nvSpPr>
          <p:spPr>
            <a:xfrm>
              <a:off x="1907241" y="1307335"/>
              <a:ext cx="9951384" cy="48320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200" dirty="0" smtClean="0">
                  <a:solidFill>
                    <a:srgbClr val="211C1E"/>
                  </a:solidFill>
                  <a:latin typeface="+mj-lt"/>
                </a:rPr>
                <a:t>• </a:t>
              </a:r>
              <a:r>
                <a:rPr lang="vi-VN" sz="2200" dirty="0">
                  <a:solidFill>
                    <a:srgbClr val="211C1E"/>
                  </a:solidFill>
                  <a:latin typeface="+mj-lt"/>
                </a:rPr>
                <a:t>Để chọn nhiều cột hoặc nhiều dòng, nhấp chuột và kéo qua các cột hoặc các dòng đó. </a:t>
              </a:r>
              <a:endParaRPr lang="en-US" sz="2200" dirty="0" smtClean="0">
                <a:solidFill>
                  <a:srgbClr val="211C1E"/>
                </a:solidFill>
                <a:latin typeface="+mj-lt"/>
              </a:endParaRPr>
            </a:p>
            <a:p>
              <a:endParaRPr lang="en-US" sz="2200" dirty="0" smtClean="0">
                <a:solidFill>
                  <a:srgbClr val="211C1E"/>
                </a:solidFill>
                <a:latin typeface="+mj-lt"/>
              </a:endParaRPr>
            </a:p>
            <a:p>
              <a:endParaRPr lang="en-US" sz="2200" dirty="0">
                <a:solidFill>
                  <a:srgbClr val="211C1E"/>
                </a:solidFill>
                <a:latin typeface="+mj-lt"/>
              </a:endParaRPr>
            </a:p>
            <a:p>
              <a:endParaRPr lang="en-US" sz="2200" dirty="0" smtClean="0">
                <a:solidFill>
                  <a:srgbClr val="211C1E"/>
                </a:solidFill>
                <a:latin typeface="+mj-lt"/>
              </a:endParaRPr>
            </a:p>
            <a:p>
              <a:endParaRPr lang="en-US" sz="2200" dirty="0" smtClean="0">
                <a:solidFill>
                  <a:srgbClr val="211C1E"/>
                </a:solidFill>
                <a:latin typeface="+mj-lt"/>
              </a:endParaRPr>
            </a:p>
            <a:p>
              <a:endParaRPr lang="en-US" sz="2200" dirty="0">
                <a:solidFill>
                  <a:srgbClr val="211C1E"/>
                </a:solidFill>
                <a:latin typeface="+mj-lt"/>
              </a:endParaRPr>
            </a:p>
            <a:p>
              <a:endParaRPr lang="en-US" sz="2200" dirty="0" smtClean="0">
                <a:solidFill>
                  <a:srgbClr val="211C1E"/>
                </a:solidFill>
                <a:latin typeface="+mj-lt"/>
              </a:endParaRPr>
            </a:p>
            <a:p>
              <a:r>
                <a:rPr lang="vi-VN" sz="2200" dirty="0" smtClean="0">
                  <a:solidFill>
                    <a:srgbClr val="211C1E"/>
                  </a:solidFill>
                  <a:latin typeface="+mj-lt"/>
                </a:rPr>
                <a:t>• </a:t>
              </a:r>
              <a:r>
                <a:rPr lang="vi-VN" sz="2200" dirty="0">
                  <a:solidFill>
                    <a:srgbClr val="211C1E"/>
                  </a:solidFill>
                  <a:latin typeface="+mj-lt"/>
                </a:rPr>
                <a:t>Để chọn một ô, di chuyển trỏ chuột về phía đường viền trái của ô và sau đó nhấp chuột khi bạn quan sát thấy </a:t>
              </a:r>
              <a:r>
                <a:rPr lang="en-US" sz="2200" dirty="0" smtClean="0">
                  <a:solidFill>
                    <a:srgbClr val="211C1E"/>
                  </a:solidFill>
                  <a:latin typeface="+mj-lt"/>
                </a:rPr>
                <a:t>     </a:t>
              </a:r>
              <a:r>
                <a:rPr lang="vi-VN" sz="2200" dirty="0" smtClean="0">
                  <a:solidFill>
                    <a:srgbClr val="211C1E"/>
                  </a:solidFill>
                  <a:latin typeface="+mj-lt"/>
                </a:rPr>
                <a:t>.</a:t>
              </a:r>
              <a:endParaRPr lang="en-US" sz="2200" dirty="0" smtClean="0">
                <a:solidFill>
                  <a:srgbClr val="211C1E"/>
                </a:solidFill>
                <a:latin typeface="+mj-lt"/>
              </a:endParaRPr>
            </a:p>
            <a:p>
              <a:endParaRPr lang="en-US" sz="2200" dirty="0">
                <a:solidFill>
                  <a:srgbClr val="211C1E"/>
                </a:solidFill>
                <a:latin typeface="+mj-lt"/>
              </a:endParaRPr>
            </a:p>
            <a:p>
              <a:endParaRPr lang="en-US" sz="2200" dirty="0" smtClean="0">
                <a:solidFill>
                  <a:srgbClr val="211C1E"/>
                </a:solidFill>
                <a:latin typeface="+mj-lt"/>
              </a:endParaRPr>
            </a:p>
            <a:p>
              <a:endParaRPr lang="en-US" sz="2200" dirty="0">
                <a:solidFill>
                  <a:srgbClr val="211C1E"/>
                </a:solidFill>
                <a:latin typeface="+mj-lt"/>
              </a:endParaRPr>
            </a:p>
            <a:p>
              <a:r>
                <a:rPr lang="vi-VN" sz="2200" dirty="0" smtClean="0">
                  <a:solidFill>
                    <a:srgbClr val="211C1E"/>
                  </a:solidFill>
                  <a:latin typeface="+mj-lt"/>
                </a:rPr>
                <a:t> </a:t>
              </a:r>
              <a:endParaRPr lang="en-US" sz="2200" dirty="0" smtClean="0">
                <a:solidFill>
                  <a:srgbClr val="211C1E"/>
                </a:solidFill>
                <a:latin typeface="+mj-lt"/>
              </a:endParaRPr>
            </a:p>
            <a:p>
              <a:r>
                <a:rPr lang="vi-VN" sz="2200" dirty="0" smtClean="0">
                  <a:solidFill>
                    <a:srgbClr val="211C1E"/>
                  </a:solidFill>
                  <a:latin typeface="+mj-lt"/>
                </a:rPr>
                <a:t>• </a:t>
              </a:r>
              <a:r>
                <a:rPr lang="vi-VN" sz="2200" dirty="0">
                  <a:solidFill>
                    <a:srgbClr val="211C1E"/>
                  </a:solidFill>
                  <a:latin typeface="+mj-lt"/>
                </a:rPr>
                <a:t>Để chọn các ô liên tiếp nhau, nhấp chuột và kéo qua các ô đó. </a:t>
              </a:r>
              <a:endParaRPr lang="en-US" sz="2200" dirty="0">
                <a:latin typeface="+mj-lt"/>
              </a:endParaRPr>
            </a:p>
          </p:txBody>
        </p:sp>
        <p:pic>
          <p:nvPicPr>
            <p:cNvPr id="9" name="Picture 8" descr="Screen Clippi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4286" y="4066675"/>
              <a:ext cx="219106" cy="238158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/>
          <a:srcRect l="27232" t="27780" r="15730" b="18891"/>
          <a:stretch/>
        </p:blipFill>
        <p:spPr>
          <a:xfrm>
            <a:off x="8431845" y="3764096"/>
            <a:ext cx="231457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94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C. </a:t>
            </a:r>
            <a:r>
              <a:rPr lang="en-US" b="1" dirty="0" err="1"/>
              <a:t>Định</a:t>
            </a:r>
            <a:r>
              <a:rPr lang="en-US" b="1" dirty="0"/>
              <a:t> </a:t>
            </a:r>
            <a:r>
              <a:rPr lang="en-US" b="1" dirty="0" err="1"/>
              <a:t>dạng</a:t>
            </a:r>
            <a:r>
              <a:rPr lang="en-US" b="1" dirty="0"/>
              <a:t> </a:t>
            </a:r>
            <a:r>
              <a:rPr lang="en-US" b="1" dirty="0" err="1"/>
              <a:t>bảng</a:t>
            </a:r>
            <a:endParaRPr lang="en-US" b="1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74" y="942109"/>
            <a:ext cx="10713555" cy="1892615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916663" y="3224034"/>
            <a:ext cx="10102691" cy="2050473"/>
            <a:chOff x="916663" y="3172690"/>
            <a:chExt cx="10102691" cy="205047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6663" y="3172690"/>
              <a:ext cx="10102691" cy="2050473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715491" y="3505200"/>
              <a:ext cx="8303863" cy="1191491"/>
              <a:chOff x="2715491" y="3505200"/>
              <a:chExt cx="8303863" cy="1191491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2715491" y="3505200"/>
                <a:ext cx="1025236" cy="471055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9712036" y="3861343"/>
                <a:ext cx="1307318" cy="835348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8551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D. </a:t>
            </a:r>
            <a:r>
              <a:rPr lang="vi-VN" b="1" dirty="0"/>
              <a:t>Chỉnh sửa đường viền và đổ </a:t>
            </a:r>
            <a:r>
              <a:rPr lang="vi-VN" b="1" dirty="0" smtClean="0"/>
              <a:t>bóng</a:t>
            </a:r>
            <a:endParaRPr lang="vi-VN" b="1" dirty="0"/>
          </a:p>
        </p:txBody>
      </p:sp>
      <p:sp>
        <p:nvSpPr>
          <p:cNvPr id="3" name="Rectangle 2"/>
          <p:cNvSpPr/>
          <p:nvPr/>
        </p:nvSpPr>
        <p:spPr>
          <a:xfrm>
            <a:off x="229475" y="2592335"/>
            <a:ext cx="61159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dirty="0">
                <a:solidFill>
                  <a:srgbClr val="003300"/>
                </a:solidFill>
                <a:latin typeface="+mj-lt"/>
              </a:rPr>
              <a:t>Trong </a:t>
            </a:r>
            <a:r>
              <a:rPr lang="vi-VN" sz="2000" b="1" dirty="0">
                <a:solidFill>
                  <a:srgbClr val="003300"/>
                </a:solidFill>
                <a:latin typeface="+mj-lt"/>
              </a:rPr>
              <a:t>Table Tools</a:t>
            </a:r>
            <a:r>
              <a:rPr lang="vi-VN" sz="2000" dirty="0">
                <a:solidFill>
                  <a:srgbClr val="003300"/>
                </a:solidFill>
                <a:latin typeface="+mj-lt"/>
              </a:rPr>
              <a:t>, trên thẻ </a:t>
            </a:r>
            <a:r>
              <a:rPr lang="vi-VN" sz="2000" b="1" dirty="0">
                <a:solidFill>
                  <a:srgbClr val="003300"/>
                </a:solidFill>
                <a:latin typeface="+mj-lt"/>
              </a:rPr>
              <a:t>Design</a:t>
            </a:r>
            <a:r>
              <a:rPr lang="vi-VN" sz="2000" dirty="0">
                <a:solidFill>
                  <a:srgbClr val="003300"/>
                </a:solidFill>
                <a:latin typeface="+mj-lt"/>
              </a:rPr>
              <a:t>, trong nhóm </a:t>
            </a:r>
            <a:r>
              <a:rPr lang="vi-VN" sz="2000" b="1" dirty="0">
                <a:solidFill>
                  <a:srgbClr val="003300"/>
                </a:solidFill>
                <a:latin typeface="+mj-lt"/>
              </a:rPr>
              <a:t>Table </a:t>
            </a:r>
            <a:r>
              <a:rPr lang="vi-VN" sz="2000" b="1" dirty="0" smtClean="0">
                <a:solidFill>
                  <a:srgbClr val="003300"/>
                </a:solidFill>
                <a:latin typeface="+mj-lt"/>
              </a:rPr>
              <a:t>Styles</a:t>
            </a:r>
            <a:r>
              <a:rPr lang="en-US" sz="2000" dirty="0" smtClean="0">
                <a:solidFill>
                  <a:srgbClr val="003300"/>
                </a:solidFill>
                <a:latin typeface="+mj-lt"/>
              </a:rPr>
              <a:t>, </a:t>
            </a:r>
            <a:r>
              <a:rPr lang="en-US" sz="2000" dirty="0" err="1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2000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003300"/>
                </a:solidFill>
                <a:latin typeface="+mj-lt"/>
              </a:rPr>
              <a:t>nhấp chuột vào mũi tên của </a:t>
            </a:r>
            <a:r>
              <a:rPr lang="vi-VN" sz="2000" b="1" dirty="0">
                <a:solidFill>
                  <a:srgbClr val="003300"/>
                </a:solidFill>
                <a:latin typeface="+mj-lt"/>
              </a:rPr>
              <a:t>Borders</a:t>
            </a:r>
            <a:r>
              <a:rPr lang="vi-VN" sz="2000" dirty="0">
                <a:solidFill>
                  <a:srgbClr val="003300"/>
                </a:solidFill>
                <a:latin typeface="+mj-lt"/>
              </a:rPr>
              <a:t>. </a:t>
            </a:r>
            <a:endParaRPr lang="en-US" sz="2000" dirty="0" smtClean="0">
              <a:solidFill>
                <a:srgbClr val="003300"/>
              </a:solidFill>
              <a:latin typeface="+mj-lt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dirty="0" smtClean="0">
                <a:solidFill>
                  <a:srgbClr val="003300"/>
                </a:solidFill>
                <a:latin typeface="+mj-lt"/>
              </a:rPr>
              <a:t>Bạn </a:t>
            </a:r>
            <a:r>
              <a:rPr lang="vi-VN" sz="2000" dirty="0">
                <a:solidFill>
                  <a:srgbClr val="003300"/>
                </a:solidFill>
                <a:latin typeface="+mj-lt"/>
              </a:rPr>
              <a:t>cũng có thể thay đổi giao diện của bảng bằng cách đổ bóng cho các ô. Bên dưới </a:t>
            </a:r>
            <a:r>
              <a:rPr lang="vi-VN" sz="2000" b="1" dirty="0">
                <a:solidFill>
                  <a:srgbClr val="003300"/>
                </a:solidFill>
                <a:latin typeface="+mj-lt"/>
              </a:rPr>
              <a:t>Table Tools</a:t>
            </a:r>
            <a:r>
              <a:rPr lang="vi-VN" sz="2000" dirty="0">
                <a:solidFill>
                  <a:srgbClr val="003300"/>
                </a:solidFill>
                <a:latin typeface="+mj-lt"/>
              </a:rPr>
              <a:t>, trên thẻ </a:t>
            </a:r>
            <a:r>
              <a:rPr lang="vi-VN" sz="2000" b="1" dirty="0">
                <a:solidFill>
                  <a:srgbClr val="003300"/>
                </a:solidFill>
                <a:latin typeface="+mj-lt"/>
              </a:rPr>
              <a:t>Design</a:t>
            </a:r>
            <a:r>
              <a:rPr lang="vi-VN" sz="2000" dirty="0">
                <a:solidFill>
                  <a:srgbClr val="003300"/>
                </a:solidFill>
                <a:latin typeface="+mj-lt"/>
              </a:rPr>
              <a:t>, trong nhóm </a:t>
            </a:r>
            <a:r>
              <a:rPr lang="vi-VN" sz="2000" b="1" dirty="0">
                <a:solidFill>
                  <a:srgbClr val="003300"/>
                </a:solidFill>
                <a:latin typeface="+mj-lt"/>
              </a:rPr>
              <a:t>Table Styles</a:t>
            </a:r>
            <a:r>
              <a:rPr lang="vi-VN" sz="2000" dirty="0" smtClean="0">
                <a:solidFill>
                  <a:srgbClr val="003300"/>
                </a:solidFill>
                <a:latin typeface="+mj-lt"/>
              </a:rPr>
              <a:t>,</a:t>
            </a:r>
            <a:r>
              <a:rPr lang="en-US" sz="2000" dirty="0" smtClean="0">
                <a:solidFill>
                  <a:srgbClr val="0033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2000" dirty="0" smtClean="0">
                <a:solidFill>
                  <a:srgbClr val="003300"/>
                </a:solidFill>
                <a:latin typeface="+mj-lt"/>
              </a:rPr>
              <a:t> </a:t>
            </a:r>
            <a:r>
              <a:rPr lang="vi-VN" sz="2000" dirty="0">
                <a:solidFill>
                  <a:srgbClr val="003300"/>
                </a:solidFill>
                <a:latin typeface="+mj-lt"/>
              </a:rPr>
              <a:t>nhấp chuột vào mũi tên </a:t>
            </a:r>
            <a:r>
              <a:rPr lang="vi-VN" sz="2000" b="1" dirty="0">
                <a:solidFill>
                  <a:srgbClr val="003300"/>
                </a:solidFill>
                <a:latin typeface="+mj-lt"/>
              </a:rPr>
              <a:t>Shading</a:t>
            </a:r>
            <a:r>
              <a:rPr lang="vi-VN" sz="2000" dirty="0">
                <a:solidFill>
                  <a:srgbClr val="003300"/>
                </a:solidFill>
                <a:latin typeface="+mj-lt"/>
              </a:rPr>
              <a:t>. 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343" y="870222"/>
            <a:ext cx="2355704" cy="5005873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047" y="3060916"/>
            <a:ext cx="1989744" cy="2502936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445292" y="870222"/>
            <a:ext cx="8532453" cy="1595887"/>
            <a:chOff x="916663" y="3172690"/>
            <a:chExt cx="10102691" cy="2050473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6663" y="3172690"/>
              <a:ext cx="10102691" cy="2050473"/>
            </a:xfrm>
            <a:prstGeom prst="rect">
              <a:avLst/>
            </a:prstGeom>
          </p:spPr>
        </p:pic>
        <p:grpSp>
          <p:nvGrpSpPr>
            <p:cNvPr id="12" name="Group 11"/>
            <p:cNvGrpSpPr/>
            <p:nvPr/>
          </p:nvGrpSpPr>
          <p:grpSpPr>
            <a:xfrm>
              <a:off x="2715491" y="3505200"/>
              <a:ext cx="8303863" cy="1191491"/>
              <a:chOff x="2715491" y="3505200"/>
              <a:chExt cx="8303863" cy="1191491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2715491" y="3505200"/>
                <a:ext cx="1025236" cy="471055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9712036" y="3861343"/>
                <a:ext cx="1307318" cy="835348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0703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E. </a:t>
            </a:r>
            <a:r>
              <a:rPr lang="en-US" b="1" dirty="0" err="1" smtClean="0"/>
              <a:t>Thay</a:t>
            </a:r>
            <a:r>
              <a:rPr lang="en-US" b="1" dirty="0" smtClean="0"/>
              <a:t> </a:t>
            </a:r>
            <a:r>
              <a:rPr lang="en-US" b="1" dirty="0" err="1"/>
              <a:t>đổi</a:t>
            </a:r>
            <a:r>
              <a:rPr lang="en-US" b="1" dirty="0"/>
              <a:t> </a:t>
            </a:r>
            <a:r>
              <a:rPr lang="en-US" b="1" dirty="0" err="1"/>
              <a:t>căn</a:t>
            </a:r>
            <a:r>
              <a:rPr lang="en-US" b="1" dirty="0"/>
              <a:t> </a:t>
            </a:r>
            <a:r>
              <a:rPr lang="en-US" b="1" dirty="0" err="1"/>
              <a:t>lề</a:t>
            </a:r>
            <a:r>
              <a:rPr lang="en-US" b="1" dirty="0"/>
              <a:t> 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309" y="961767"/>
            <a:ext cx="3401241" cy="1683671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225" y="3365158"/>
            <a:ext cx="3017517" cy="88411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10140" y="1061065"/>
            <a:ext cx="754718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200" dirty="0">
                <a:solidFill>
                  <a:srgbClr val="211D1E"/>
                </a:solidFill>
                <a:latin typeface="+mj-lt"/>
              </a:rPr>
              <a:t>Để thay đổi căn lề cho bảng, bên dưới </a:t>
            </a:r>
            <a:r>
              <a:rPr lang="vi-VN" sz="2200" b="1" dirty="0">
                <a:solidFill>
                  <a:srgbClr val="211D1E"/>
                </a:solidFill>
                <a:latin typeface="+mj-lt"/>
              </a:rPr>
              <a:t>Table Tools</a:t>
            </a:r>
            <a:r>
              <a:rPr lang="vi-VN" sz="2200" dirty="0">
                <a:solidFill>
                  <a:srgbClr val="211D1E"/>
                </a:solidFill>
                <a:latin typeface="+mj-lt"/>
              </a:rPr>
              <a:t>, trên thẻ </a:t>
            </a:r>
            <a:r>
              <a:rPr lang="vi-VN" sz="2200" b="1" dirty="0">
                <a:solidFill>
                  <a:srgbClr val="211D1E"/>
                </a:solidFill>
                <a:latin typeface="+mj-lt"/>
              </a:rPr>
              <a:t>Layout</a:t>
            </a:r>
            <a:r>
              <a:rPr lang="vi-VN" sz="2200" dirty="0">
                <a:solidFill>
                  <a:srgbClr val="211D1E"/>
                </a:solidFill>
                <a:latin typeface="+mj-lt"/>
              </a:rPr>
              <a:t>, trong nhóm </a:t>
            </a:r>
            <a:r>
              <a:rPr lang="vi-VN" sz="2200" b="1" dirty="0">
                <a:solidFill>
                  <a:srgbClr val="211D1E"/>
                </a:solidFill>
                <a:latin typeface="+mj-lt"/>
              </a:rPr>
              <a:t>Table</a:t>
            </a:r>
            <a:r>
              <a:rPr lang="vi-VN" sz="2200" dirty="0">
                <a:solidFill>
                  <a:srgbClr val="211D1E"/>
                </a:solidFill>
                <a:latin typeface="+mj-lt"/>
              </a:rPr>
              <a:t>, chọn </a:t>
            </a:r>
            <a:r>
              <a:rPr lang="vi-VN" sz="2200" b="1" dirty="0">
                <a:solidFill>
                  <a:srgbClr val="211D1E"/>
                </a:solidFill>
                <a:latin typeface="+mj-lt"/>
              </a:rPr>
              <a:t>Properties </a:t>
            </a:r>
            <a:r>
              <a:rPr lang="vi-VN" sz="2200" dirty="0">
                <a:solidFill>
                  <a:srgbClr val="211D1E"/>
                </a:solidFill>
                <a:latin typeface="+mj-lt"/>
              </a:rPr>
              <a:t>và sau đó nhấp chuột vào tùy chọn căn lề bạn muốn trong thẻ </a:t>
            </a:r>
            <a:r>
              <a:rPr lang="vi-VN" sz="2200" b="1" dirty="0">
                <a:solidFill>
                  <a:srgbClr val="211D1E"/>
                </a:solidFill>
                <a:latin typeface="+mj-lt"/>
              </a:rPr>
              <a:t>Table</a:t>
            </a:r>
            <a:r>
              <a:rPr lang="vi-VN" sz="2200" dirty="0">
                <a:solidFill>
                  <a:srgbClr val="211D1E"/>
                </a:solidFill>
                <a:latin typeface="+mj-lt"/>
              </a:rPr>
              <a:t>. </a:t>
            </a:r>
            <a:endParaRPr lang="en-US" sz="2200" dirty="0" smtClean="0">
              <a:solidFill>
                <a:srgbClr val="211D1E"/>
              </a:solidFill>
              <a:latin typeface="+mj-lt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200" dirty="0" smtClean="0">
                <a:solidFill>
                  <a:srgbClr val="211D1E"/>
                </a:solidFill>
                <a:latin typeface="+mj-lt"/>
              </a:rPr>
              <a:t>Để </a:t>
            </a:r>
            <a:r>
              <a:rPr lang="vi-VN" sz="2200" dirty="0">
                <a:solidFill>
                  <a:srgbClr val="211D1E"/>
                </a:solidFill>
                <a:latin typeface="+mj-lt"/>
              </a:rPr>
              <a:t>thay đổi căn lề theo chiều dọc của văn bản trong bảng, chọn các ô và bên dưới </a:t>
            </a:r>
            <a:r>
              <a:rPr lang="vi-VN" sz="2200" b="1" dirty="0">
                <a:solidFill>
                  <a:srgbClr val="211D1E"/>
                </a:solidFill>
                <a:latin typeface="+mj-lt"/>
              </a:rPr>
              <a:t>Table Tools</a:t>
            </a:r>
            <a:r>
              <a:rPr lang="vi-VN" sz="2200" dirty="0">
                <a:solidFill>
                  <a:srgbClr val="211D1E"/>
                </a:solidFill>
                <a:latin typeface="+mj-lt"/>
              </a:rPr>
              <a:t>, trên thẻ </a:t>
            </a:r>
            <a:r>
              <a:rPr lang="vi-VN" sz="2200" b="1" dirty="0">
                <a:solidFill>
                  <a:srgbClr val="211D1E"/>
                </a:solidFill>
                <a:latin typeface="+mj-lt"/>
              </a:rPr>
              <a:t>Layout</a:t>
            </a:r>
            <a:r>
              <a:rPr lang="vi-VN" sz="2200" dirty="0">
                <a:solidFill>
                  <a:srgbClr val="211D1E"/>
                </a:solidFill>
                <a:latin typeface="+mj-lt"/>
              </a:rPr>
              <a:t>, trong nhóm </a:t>
            </a:r>
            <a:r>
              <a:rPr lang="vi-VN" sz="2200" b="1" dirty="0">
                <a:solidFill>
                  <a:srgbClr val="211D1E"/>
                </a:solidFill>
                <a:latin typeface="+mj-lt"/>
              </a:rPr>
              <a:t>Alignment</a:t>
            </a:r>
            <a:r>
              <a:rPr lang="vi-VN" sz="2200" dirty="0">
                <a:solidFill>
                  <a:srgbClr val="211D1E"/>
                </a:solidFill>
                <a:latin typeface="+mj-lt"/>
              </a:rPr>
              <a:t>, nhấp chuột vào tùy chọn căn lề thích hợp. </a:t>
            </a:r>
            <a:endParaRPr lang="en-US" sz="2200" dirty="0" smtClean="0">
              <a:solidFill>
                <a:srgbClr val="211D1E"/>
              </a:solidFill>
              <a:latin typeface="+mj-lt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200" dirty="0" smtClean="0">
                <a:solidFill>
                  <a:srgbClr val="211D1E"/>
                </a:solidFill>
                <a:latin typeface="+mj-lt"/>
              </a:rPr>
              <a:t>Để </a:t>
            </a:r>
            <a:r>
              <a:rPr lang="vi-VN" sz="2200" dirty="0">
                <a:solidFill>
                  <a:srgbClr val="211D1E"/>
                </a:solidFill>
                <a:latin typeface="+mj-lt"/>
              </a:rPr>
              <a:t>thay đổi căn lề văn bản theo chiều ngang trong bảng, chọn các ô và sau đó trên thẻ </a:t>
            </a:r>
            <a:r>
              <a:rPr lang="vi-VN" sz="2200" b="1" dirty="0">
                <a:solidFill>
                  <a:srgbClr val="211D1E"/>
                </a:solidFill>
                <a:latin typeface="+mj-lt"/>
              </a:rPr>
              <a:t>Home</a:t>
            </a:r>
            <a:r>
              <a:rPr lang="vi-VN" sz="2200" dirty="0">
                <a:solidFill>
                  <a:srgbClr val="211D1E"/>
                </a:solidFill>
                <a:latin typeface="+mj-lt"/>
              </a:rPr>
              <a:t>, trong nhóm </a:t>
            </a:r>
            <a:r>
              <a:rPr lang="vi-VN" sz="2200" b="1" dirty="0">
                <a:solidFill>
                  <a:srgbClr val="211D1E"/>
                </a:solidFill>
                <a:latin typeface="+mj-lt"/>
              </a:rPr>
              <a:t>Paragraph</a:t>
            </a:r>
            <a:r>
              <a:rPr lang="vi-VN" sz="2200" dirty="0">
                <a:solidFill>
                  <a:srgbClr val="211D1E"/>
                </a:solidFill>
                <a:latin typeface="+mj-lt"/>
              </a:rPr>
              <a:t>, nhấp chuột vào các tùy chọn căn lề thích hợp. </a:t>
            </a:r>
            <a:endParaRPr lang="en-U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960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63148" y="493838"/>
            <a:ext cx="11215695" cy="4007224"/>
          </a:xfrm>
        </p:spPr>
        <p:txBody>
          <a:bodyPr/>
          <a:lstStyle/>
          <a:p>
            <a:pPr marL="914400" indent="-623888">
              <a:spcAft>
                <a:spcPts val="1200"/>
              </a:spcAft>
            </a:pPr>
            <a:r>
              <a:rPr lang="en-US" b="1" dirty="0" smtClean="0">
                <a:solidFill>
                  <a:srgbClr val="FF0000"/>
                </a:solidFill>
              </a:rPr>
              <a:t>EM CẦN GHI NHỚ</a:t>
            </a:r>
          </a:p>
          <a:p>
            <a:pPr marL="1033462" indent="-742950" algn="l">
              <a:spcAft>
                <a:spcPts val="1200"/>
              </a:spcAft>
              <a:buFont typeface="+mj-lt"/>
              <a:buAutoNum type="arabicPeriod"/>
            </a:pPr>
            <a:r>
              <a:rPr lang="en-US" dirty="0" err="1" smtClean="0"/>
              <a:t>Lựa</a:t>
            </a:r>
            <a:r>
              <a:rPr lang="en-US" dirty="0" smtClean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 smtClean="0"/>
              <a:t>bảng</a:t>
            </a:r>
            <a:r>
              <a:rPr lang="en-US" smtClean="0"/>
              <a:t> </a:t>
            </a:r>
          </a:p>
          <a:p>
            <a:pPr marL="1033462" indent="-742950" algn="l">
              <a:spcAft>
                <a:spcPts val="1200"/>
              </a:spcAft>
              <a:buFont typeface="+mj-lt"/>
              <a:buAutoNum type="arabicPeriod"/>
            </a:pPr>
            <a:r>
              <a:rPr lang="en-US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dạng</a:t>
            </a:r>
            <a:r>
              <a:rPr lang="en-US" dirty="0" smtClean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: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rộng</a:t>
            </a:r>
            <a:r>
              <a:rPr lang="en-US" dirty="0" smtClean="0"/>
              <a:t> </a:t>
            </a:r>
            <a:r>
              <a:rPr lang="en-US" dirty="0" err="1" smtClean="0"/>
              <a:t>cột</a:t>
            </a:r>
            <a:r>
              <a:rPr lang="en-US" dirty="0" smtClean="0"/>
              <a:t>, </a:t>
            </a:r>
            <a:r>
              <a:rPr lang="en-US" dirty="0" err="1" smtClean="0"/>
              <a:t>chiều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: </a:t>
            </a:r>
            <a:r>
              <a:rPr lang="en-US" b="1" dirty="0" smtClean="0"/>
              <a:t>Table Properties</a:t>
            </a:r>
          </a:p>
          <a:p>
            <a:pPr marL="1033462" indent="-742950" algn="l">
              <a:spcAft>
                <a:spcPts val="1200"/>
              </a:spcAft>
              <a:buFont typeface="+mj-lt"/>
              <a:buAutoNum type="arabicPeriod"/>
            </a:pPr>
            <a:r>
              <a:rPr lang="vi-VN" dirty="0" smtClean="0"/>
              <a:t>Chỉnh </a:t>
            </a:r>
            <a:r>
              <a:rPr lang="vi-VN" dirty="0"/>
              <a:t>sửa đường viền </a:t>
            </a:r>
            <a:r>
              <a:rPr lang="en-US" b="1" dirty="0">
                <a:sym typeface="Wingdings" panose="05000000000000000000" pitchFamily="2" charset="2"/>
              </a:rPr>
              <a:t>Design  </a:t>
            </a:r>
            <a:r>
              <a:rPr lang="en-US" b="1" dirty="0" smtClean="0">
                <a:sym typeface="Wingdings" panose="05000000000000000000" pitchFamily="2" charset="2"/>
              </a:rPr>
              <a:t>Borders </a:t>
            </a:r>
            <a:r>
              <a:rPr lang="vi-VN" dirty="0" smtClean="0"/>
              <a:t>và </a:t>
            </a:r>
            <a:r>
              <a:rPr lang="vi-VN" dirty="0"/>
              <a:t>đổ </a:t>
            </a:r>
            <a:r>
              <a:rPr lang="vi-VN" dirty="0" smtClean="0"/>
              <a:t>bóng</a:t>
            </a:r>
            <a:r>
              <a:rPr lang="en-US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Design  Shading</a:t>
            </a:r>
          </a:p>
          <a:p>
            <a:pPr marL="1033462" indent="-742950" algn="l">
              <a:spcAft>
                <a:spcPts val="1200"/>
              </a:spcAft>
              <a:buFont typeface="+mj-lt"/>
              <a:buAutoNum type="arabicPeriod"/>
            </a:pPr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 smtClean="0"/>
              <a:t>lề</a:t>
            </a:r>
            <a:r>
              <a:rPr lang="en-US" dirty="0" smtClean="0"/>
              <a:t>: </a:t>
            </a:r>
            <a:r>
              <a:rPr lang="en-US" b="1" dirty="0" smtClean="0"/>
              <a:t>Layout </a:t>
            </a:r>
            <a:r>
              <a:rPr lang="en-US" b="1" dirty="0" smtClean="0">
                <a:sym typeface="Wingdings" panose="05000000000000000000" pitchFamily="2" charset="2"/>
              </a:rPr>
              <a:t> Alignment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7854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073427" y="1103438"/>
            <a:ext cx="10349948" cy="4007224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Dặn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dò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hành</a:t>
            </a:r>
            <a:r>
              <a:rPr lang="en-US" b="1" dirty="0" smtClean="0"/>
              <a:t> </a:t>
            </a:r>
            <a:r>
              <a:rPr lang="en-US" b="1" dirty="0" err="1" smtClean="0"/>
              <a:t>lại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đã</a:t>
            </a:r>
            <a:r>
              <a:rPr lang="en-US" b="1" dirty="0" smtClean="0"/>
              <a:t> </a:t>
            </a:r>
            <a:r>
              <a:rPr lang="en-US" b="1" dirty="0" err="1" smtClean="0"/>
              <a:t>học</a:t>
            </a:r>
            <a:endParaRPr lang="en-US" b="1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en-US" b="1" dirty="0" err="1" smtClean="0"/>
              <a:t>Đọc</a:t>
            </a:r>
            <a:r>
              <a:rPr lang="en-US" b="1" dirty="0" smtClean="0"/>
              <a:t> </a:t>
            </a:r>
            <a:r>
              <a:rPr lang="en-US" b="1" dirty="0" err="1" smtClean="0"/>
              <a:t>trước</a:t>
            </a:r>
            <a:r>
              <a:rPr lang="en-US" b="1" dirty="0" smtClean="0"/>
              <a:t> </a:t>
            </a:r>
            <a:r>
              <a:rPr lang="en-US" b="1" dirty="0" err="1" smtClean="0"/>
              <a:t>chèn</a:t>
            </a:r>
            <a:r>
              <a:rPr lang="en-US" b="1" dirty="0" smtClean="0"/>
              <a:t> </a:t>
            </a:r>
            <a:r>
              <a:rPr lang="en-US" b="1" dirty="0" err="1" smtClean="0"/>
              <a:t>thêm</a:t>
            </a:r>
            <a:r>
              <a:rPr lang="en-US" b="1" dirty="0" smtClean="0"/>
              <a:t>, </a:t>
            </a:r>
            <a:r>
              <a:rPr lang="en-US" b="1" dirty="0" err="1" smtClean="0"/>
              <a:t>xóa</a:t>
            </a:r>
            <a:r>
              <a:rPr lang="en-US" b="1" dirty="0" smtClean="0"/>
              <a:t> ô, </a:t>
            </a:r>
            <a:r>
              <a:rPr lang="en-US" b="1" dirty="0" err="1" smtClean="0"/>
              <a:t>cột</a:t>
            </a:r>
            <a:r>
              <a:rPr lang="en-US" b="1" dirty="0" smtClean="0"/>
              <a:t>, </a:t>
            </a:r>
            <a:r>
              <a:rPr lang="en-US" b="1" dirty="0" err="1" smtClean="0"/>
              <a:t>hàng</a:t>
            </a:r>
            <a:r>
              <a:rPr lang="en-US" b="1" dirty="0" smtClean="0"/>
              <a:t>, </a:t>
            </a:r>
            <a:r>
              <a:rPr lang="en-US" b="1" dirty="0" err="1" smtClean="0"/>
              <a:t>bảng</a:t>
            </a:r>
            <a:r>
              <a:rPr lang="en-US" b="1" dirty="0" smtClean="0"/>
              <a:t> (SGK tr.67, 68)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6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Tin 4 - Tuần 12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C3 Spar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3 Spark" id="{F708D391-5E25-4EA8-8D84-6B4D7E82B245}" vid="{99BD5698-61F0-43FB-A25E-A119831677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461</Words>
  <Application>Microsoft Office PowerPoint</Application>
  <PresentationFormat>Widescreen</PresentationFormat>
  <Paragraphs>47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UTM Duepuntozero</vt:lpstr>
      <vt:lpstr>Wingdings</vt:lpstr>
      <vt:lpstr>Office Theme</vt:lpstr>
      <vt:lpstr>IC3 Spark</vt:lpstr>
      <vt:lpstr>Tin 4 - Tuần 13</vt:lpstr>
      <vt:lpstr>Nội dung bài học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2021-11-28T13:39:19Z</dcterms:created>
  <dcterms:modified xsi:type="dcterms:W3CDTF">2021-11-28T14:27:54Z</dcterms:modified>
</cp:coreProperties>
</file>