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2" r:id="rId1"/>
  </p:sldMasterIdLst>
  <p:notesMasterIdLst>
    <p:notesMasterId r:id="rId9"/>
  </p:notesMasterIdLst>
  <p:handoutMasterIdLst>
    <p:handoutMasterId r:id="rId10"/>
  </p:handoutMasterIdLst>
  <p:sldIdLst>
    <p:sldId id="274" r:id="rId2"/>
    <p:sldId id="279" r:id="rId3"/>
    <p:sldId id="280" r:id="rId4"/>
    <p:sldId id="281" r:id="rId5"/>
    <p:sldId id="282" r:id="rId6"/>
    <p:sldId id="283" r:id="rId7"/>
    <p:sldId id="278" r:id="rId8"/>
  </p:sldIdLst>
  <p:sldSz cx="12192000" cy="6858000"/>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00FF"/>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4343" autoAdjust="0"/>
  </p:normalViewPr>
  <p:slideViewPr>
    <p:cSldViewPr snapToGrid="0">
      <p:cViewPr varScale="1">
        <p:scale>
          <a:sx n="73" d="100"/>
          <a:sy n="73" d="100"/>
        </p:scale>
        <p:origin x="384" y="210"/>
      </p:cViewPr>
      <p:guideLst/>
    </p:cSldViewPr>
  </p:slideViewPr>
  <p:outlineViewPr>
    <p:cViewPr>
      <p:scale>
        <a:sx n="33" d="100"/>
        <a:sy n="33" d="100"/>
      </p:scale>
      <p:origin x="0" y="-1458"/>
    </p:cViewPr>
  </p:outlineViewPr>
  <p:notesTextViewPr>
    <p:cViewPr>
      <p:scale>
        <a:sx n="1" d="1"/>
        <a:sy n="1" d="1"/>
      </p:scale>
      <p:origin x="0" y="0"/>
    </p:cViewPr>
  </p:notesTextViewPr>
  <p:sorterViewPr>
    <p:cViewPr>
      <p:scale>
        <a:sx n="100" d="100"/>
        <a:sy n="100" d="100"/>
      </p:scale>
      <p:origin x="0" y="-10818"/>
    </p:cViewPr>
  </p:sorterViewPr>
  <p:notesViewPr>
    <p:cSldViewPr snapToGrid="0">
      <p:cViewPr>
        <p:scale>
          <a:sx n="93" d="100"/>
          <a:sy n="93" d="100"/>
        </p:scale>
        <p:origin x="66" y="-11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93BC200-3814-4299-B011-8F19F0259713}" type="datetimeFigureOut">
              <a:rPr lang="en-US" smtClean="0"/>
              <a:t>12/12/2021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5322ADE-77ED-4523-A0E6-92D5B8664C02}" type="slidenum">
              <a:rPr lang="en-US" smtClean="0"/>
              <a:t>‹#›</a:t>
            </a:fld>
            <a:endParaRPr lang="en-US"/>
          </a:p>
        </p:txBody>
      </p:sp>
    </p:spTree>
    <p:extLst>
      <p:ext uri="{BB962C8B-B14F-4D97-AF65-F5344CB8AC3E}">
        <p14:creationId xmlns:p14="http://schemas.microsoft.com/office/powerpoint/2010/main" val="2744742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200304-078E-4F42-BFC4-EDB98B7356AE}" type="datetimeFigureOut">
              <a:rPr lang="en-US" smtClean="0"/>
              <a:t>12/12/2021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A74B8-E807-42C4-A4AD-2F532B0B14FA}" type="slidenum">
              <a:rPr lang="en-US" smtClean="0"/>
              <a:t>‹#›</a:t>
            </a:fld>
            <a:endParaRPr lang="en-US"/>
          </a:p>
        </p:txBody>
      </p:sp>
    </p:spTree>
    <p:extLst>
      <p:ext uri="{BB962C8B-B14F-4D97-AF65-F5344CB8AC3E}">
        <p14:creationId xmlns:p14="http://schemas.microsoft.com/office/powerpoint/2010/main" val="711619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3A74B8-E807-42C4-A4AD-2F532B0B14FA}" type="slidenum">
              <a:rPr lang="en-US" smtClean="0"/>
              <a:t>1</a:t>
            </a:fld>
            <a:endParaRPr lang="en-US"/>
          </a:p>
        </p:txBody>
      </p:sp>
    </p:spTree>
    <p:extLst>
      <p:ext uri="{BB962C8B-B14F-4D97-AF65-F5344CB8AC3E}">
        <p14:creationId xmlns:p14="http://schemas.microsoft.com/office/powerpoint/2010/main" val="1809081411"/>
      </p:ext>
    </p:extLst>
  </p:cSld>
  <p:clrMapOvr>
    <a:masterClrMapping/>
  </p:clrMapOvr>
</p:notes>
</file>

<file path=ppt/slideLayouts/_rels/slideLayout1.xml.rels><?xml version="1.0" encoding="UTF-8" standalone="yes"?>
<Relationships xmlns="http://schemas.openxmlformats.org/package/2006/relationships"><Relationship Id="rId8" Type="http://schemas.microsoft.com/office/2007/relationships/hdphoto" Target="../media/hdphoto3.wdp"/><Relationship Id="rId13"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5.png"/><Relationship Id="rId12" Type="http://schemas.microsoft.com/office/2007/relationships/hdphoto" Target="../media/hdphoto5.wdp"/><Relationship Id="rId2" Type="http://schemas.openxmlformats.org/officeDocument/2006/relationships/image" Target="../media/image2.jpg"/><Relationship Id="rId1" Type="http://schemas.openxmlformats.org/officeDocument/2006/relationships/slideMaster" Target="../slideMasters/slideMaster1.xml"/><Relationship Id="rId6" Type="http://schemas.microsoft.com/office/2007/relationships/hdphoto" Target="../media/hdphoto2.wdp"/><Relationship Id="rId11" Type="http://schemas.openxmlformats.org/officeDocument/2006/relationships/image" Target="../media/image7.png"/><Relationship Id="rId5" Type="http://schemas.openxmlformats.org/officeDocument/2006/relationships/image" Target="../media/image4.png"/><Relationship Id="rId15" Type="http://schemas.openxmlformats.org/officeDocument/2006/relationships/image" Target="../media/image9.gif"/><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6.png"/><Relationship Id="rId14" Type="http://schemas.microsoft.com/office/2007/relationships/hdphoto" Target="../media/hdphoto6.wdp"/></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Master" Target="../slideMasters/slideMaster1.xml"/><Relationship Id="rId4" Type="http://schemas.openxmlformats.org/officeDocument/2006/relationships/image" Target="../media/image1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alphaModFix amt="25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633" y="3343701"/>
            <a:ext cx="9144000" cy="1667516"/>
          </a:xfrm>
        </p:spPr>
        <p:txBody>
          <a:bodyPr anchor="ctr">
            <a:normAutofit/>
          </a:bodyPr>
          <a:lstStyle>
            <a:lvl1pPr algn="l">
              <a:defRPr sz="5400">
                <a:latin typeface="UTM Duepuntozero" panose="02040603050506020204" pitchFamily="18"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04633" y="5119007"/>
            <a:ext cx="9144000" cy="1237343"/>
          </a:xfrm>
        </p:spPr>
        <p:txBody>
          <a:bodyPr>
            <a:normAutofit/>
          </a:bodyPr>
          <a:lstStyle>
            <a:lvl1pPr marL="0" indent="0" algn="l">
              <a:buNone/>
              <a:defRPr sz="3200">
                <a:latin typeface="UTM Duepuntozero" panose="0204060305050602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4C1CA74-CAC5-4020-8697-079ED1D92C55}"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389C3-C83B-4AD5-A21E-522DA13CFE4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7" name="Picture 6"/>
          <p:cNvPicPr/>
          <p:nvPr/>
        </p:nvPicPr>
        <p:blipFill>
          <a:blip r:embed="rId3">
            <a:extLst>
              <a:ext uri="{BEBA8EAE-BF5A-486C-A8C5-ECC9F3942E4B}">
                <a14:imgProps xmlns:a14="http://schemas.microsoft.com/office/drawing/2010/main">
                  <a14:imgLayer r:embed="rId4">
                    <a14:imgEffect>
                      <a14:backgroundRemoval t="6186" b="93814" l="9756" r="95122"/>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225948" y="4909688"/>
            <a:ext cx="1101981" cy="1340988"/>
          </a:xfrm>
          <a:prstGeom prst="rect">
            <a:avLst/>
          </a:prstGeom>
          <a:noFill/>
          <a:ln>
            <a:noFill/>
          </a:ln>
        </p:spPr>
      </p:pic>
      <p:pic>
        <p:nvPicPr>
          <p:cNvPr id="8" name="Picture 7"/>
          <p:cNvPicPr/>
          <p:nvPr/>
        </p:nvPicPr>
        <p:blipFill>
          <a:blip r:embed="rId5">
            <a:extLst>
              <a:ext uri="{BEBA8EAE-BF5A-486C-A8C5-ECC9F3942E4B}">
                <a14:imgProps xmlns:a14="http://schemas.microsoft.com/office/drawing/2010/main">
                  <a14:imgLayer r:embed="rId6">
                    <a14:imgEffect>
                      <a14:backgroundRemoval t="10000" b="95000" l="3297" r="93407"/>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442554" y="1672202"/>
            <a:ext cx="1318587" cy="1360965"/>
          </a:xfrm>
          <a:prstGeom prst="rect">
            <a:avLst/>
          </a:prstGeom>
          <a:noFill/>
          <a:ln>
            <a:noFill/>
          </a:ln>
        </p:spPr>
      </p:pic>
      <p:pic>
        <p:nvPicPr>
          <p:cNvPr id="9" name="Picture 8"/>
          <p:cNvPicPr/>
          <p:nvPr/>
        </p:nvPicPr>
        <p:blipFill>
          <a:blip r:embed="rId7">
            <a:extLst>
              <a:ext uri="{BEBA8EAE-BF5A-486C-A8C5-ECC9F3942E4B}">
                <a14:imgProps xmlns:a14="http://schemas.microsoft.com/office/drawing/2010/main">
                  <a14:imgLayer r:embed="rId8">
                    <a14:imgEffect>
                      <a14:backgroundRemoval t="5747" b="89655" l="9375" r="97917"/>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4053385" y="-1840438"/>
            <a:ext cx="1246496" cy="1242486"/>
          </a:xfrm>
          <a:prstGeom prst="rect">
            <a:avLst/>
          </a:prstGeom>
          <a:noFill/>
          <a:ln>
            <a:noFill/>
          </a:ln>
        </p:spPr>
      </p:pic>
      <p:pic>
        <p:nvPicPr>
          <p:cNvPr id="10" name="Picture 9"/>
          <p:cNvPicPr/>
          <p:nvPr/>
        </p:nvPicPr>
        <p:blipFill>
          <a:blip r:embed="rId9">
            <a:extLst>
              <a:ext uri="{BEBA8EAE-BF5A-486C-A8C5-ECC9F3942E4B}">
                <a14:imgProps xmlns:a14="http://schemas.microsoft.com/office/drawing/2010/main">
                  <a14:imgLayer r:embed="rId10">
                    <a14:imgEffect>
                      <a14:backgroundRemoval t="1124" b="97753" l="5495" r="97802"/>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666750" y="-2269636"/>
            <a:ext cx="1253758" cy="1216042"/>
          </a:xfrm>
          <a:prstGeom prst="rect">
            <a:avLst/>
          </a:prstGeom>
          <a:noFill/>
          <a:ln>
            <a:noFill/>
          </a:ln>
        </p:spPr>
      </p:pic>
      <p:pic>
        <p:nvPicPr>
          <p:cNvPr id="11" name="Picture 10"/>
          <p:cNvPicPr/>
          <p:nvPr/>
        </p:nvPicPr>
        <p:blipFill>
          <a:blip r:embed="rId11">
            <a:extLst>
              <a:ext uri="{BEBA8EAE-BF5A-486C-A8C5-ECC9F3942E4B}">
                <a14:imgProps xmlns:a14="http://schemas.microsoft.com/office/drawing/2010/main">
                  <a14:imgLayer r:embed="rId12">
                    <a14:imgEffect>
                      <a14:backgroundRemoval t="0" b="98851" l="0" r="96591"/>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2753241" y="2099867"/>
            <a:ext cx="1261281" cy="1243834"/>
          </a:xfrm>
          <a:prstGeom prst="rect">
            <a:avLst/>
          </a:prstGeom>
          <a:noFill/>
          <a:ln>
            <a:noFill/>
          </a:ln>
        </p:spPr>
      </p:pic>
      <p:pic>
        <p:nvPicPr>
          <p:cNvPr id="12" name="Picture 11"/>
          <p:cNvPicPr/>
          <p:nvPr/>
        </p:nvPicPr>
        <p:blipFill>
          <a:blip r:embed="rId13">
            <a:extLst>
              <a:ext uri="{BEBA8EAE-BF5A-486C-A8C5-ECC9F3942E4B}">
                <a14:imgProps xmlns:a14="http://schemas.microsoft.com/office/drawing/2010/main">
                  <a14:imgLayer r:embed="rId14">
                    <a14:imgEffect>
                      <a14:backgroundRemoval t="5155" b="96907" l="2532" r="93671"/>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4371239" y="2039942"/>
            <a:ext cx="1230995" cy="1303759"/>
          </a:xfrm>
          <a:prstGeom prst="rect">
            <a:avLst/>
          </a:prstGeom>
          <a:noFill/>
          <a:ln>
            <a:noFill/>
          </a:ln>
        </p:spPr>
      </p:pic>
      <p:pic>
        <p:nvPicPr>
          <p:cNvPr id="13" name="Picture 14" descr="Image result for magician clipart"/>
          <p:cNvPicPr>
            <a:picLocks noChangeAspect="1" noChangeArrowheads="1" noCrop="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2238773" y="743521"/>
            <a:ext cx="2308225" cy="1609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455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path" presetSubtype="0" repeatCount="indefinite" accel="50000" decel="50000" fill="hold" nodeType="withEffect">
                                  <p:stCondLst>
                                    <p:cond delay="0"/>
                                  </p:stCondLst>
                                  <p:childTnLst>
                                    <p:animMotion origin="layout" path="M -1.45833E-6 2.59259E-6 L 0.0888 2.59259E-6 C 0.12852 2.59259E-6 0.17761 -0.19584 0.17761 -0.35463 L 0.17761 -0.70926 " pathEditMode="relative" rAng="0" ptsTypes="AAAA">
                                      <p:cBhvr>
                                        <p:cTn id="6" dur="3000" fill="hold"/>
                                        <p:tgtEl>
                                          <p:spTgt spid="7"/>
                                        </p:tgtEl>
                                        <p:attrNameLst>
                                          <p:attrName>ppt_x</p:attrName>
                                          <p:attrName>ppt_y</p:attrName>
                                        </p:attrNameLst>
                                      </p:cBhvr>
                                      <p:rCtr x="8880" y="-35463"/>
                                    </p:animMotion>
                                  </p:childTnLst>
                                </p:cTn>
                              </p:par>
                              <p:par>
                                <p:cTn id="7" presetID="63" presetClass="path" presetSubtype="0" repeatCount="indefinite" accel="50000" decel="50000" fill="hold" nodeType="withEffect">
                                  <p:stCondLst>
                                    <p:cond delay="0"/>
                                  </p:stCondLst>
                                  <p:childTnLst>
                                    <p:animMotion origin="layout" path="M 0.00716 0.00717 L 0.29036 -0.0088 " pathEditMode="relative" rAng="0" ptsTypes="AA">
                                      <p:cBhvr>
                                        <p:cTn id="8" dur="3000" fill="hold"/>
                                        <p:tgtEl>
                                          <p:spTgt spid="8"/>
                                        </p:tgtEl>
                                        <p:attrNameLst>
                                          <p:attrName>ppt_x</p:attrName>
                                          <p:attrName>ppt_y</p:attrName>
                                        </p:attrNameLst>
                                      </p:cBhvr>
                                      <p:rCtr x="14154" y="-810"/>
                                    </p:animMotion>
                                  </p:childTnLst>
                                </p:cTn>
                              </p:par>
                              <p:par>
                                <p:cTn id="9" presetID="42" presetClass="path" presetSubtype="0" repeatCount="indefinite" accel="50000" decel="50000" fill="hold" nodeType="withEffect">
                                  <p:stCondLst>
                                    <p:cond delay="0"/>
                                  </p:stCondLst>
                                  <p:childTnLst>
                                    <p:animMotion origin="layout" path="M -2.5E-6 -9.97466E-18 L -0.01328 0.45 " pathEditMode="relative" rAng="0" ptsTypes="AA">
                                      <p:cBhvr>
                                        <p:cTn id="10" dur="3000" fill="hold"/>
                                        <p:tgtEl>
                                          <p:spTgt spid="9"/>
                                        </p:tgtEl>
                                        <p:attrNameLst>
                                          <p:attrName>ppt_x</p:attrName>
                                          <p:attrName>ppt_y</p:attrName>
                                        </p:attrNameLst>
                                      </p:cBhvr>
                                      <p:rCtr x="-625" y="22361"/>
                                    </p:animMotion>
                                  </p:childTnLst>
                                </p:cTn>
                              </p:par>
                              <p:par>
                                <p:cTn id="11" presetID="39" presetClass="path" presetSubtype="0" repeatCount="indefinite" accel="50000" decel="50000" fill="hold" nodeType="withEffect">
                                  <p:stCondLst>
                                    <p:cond delay="0"/>
                                  </p:stCondLst>
                                  <p:childTnLst>
                                    <p:animMotion origin="layout" path="M -0.02044 0.04028 C -0.03216 0.06713 0.0056 0.15463 0.06354 0.23588 C 0.12383 0.31782 0.18125 0.36342 0.1931 0.33634 C 0.2056 0.30833 0.26211 0.35301 0.32214 0.43611 C 0.37969 0.51782 0.41875 0.60509 0.40703 0.63333 " pathEditMode="relative" rAng="2280000" ptsTypes="AAAAA">
                                      <p:cBhvr>
                                        <p:cTn id="12" dur="3000" fill="hold"/>
                                        <p:tgtEl>
                                          <p:spTgt spid="10"/>
                                        </p:tgtEl>
                                        <p:attrNameLst>
                                          <p:attrName>ppt_x</p:attrName>
                                          <p:attrName>ppt_y</p:attrName>
                                        </p:attrNameLst>
                                      </p:cBhvr>
                                      <p:rCtr x="21380" y="29630"/>
                                    </p:animMotion>
                                  </p:childTnLst>
                                </p:cTn>
                              </p:par>
                              <p:par>
                                <p:cTn id="13" presetID="35" presetClass="path" presetSubtype="0" repeatCount="indefinite" accel="50000" decel="50000" fill="hold" nodeType="withEffect">
                                  <p:stCondLst>
                                    <p:cond delay="0"/>
                                  </p:stCondLst>
                                  <p:childTnLst>
                                    <p:animMotion origin="layout" path="M 3.54167E-6 7.40741E-7 L -0.39779 0.01435 " pathEditMode="relative" rAng="0" ptsTypes="AA">
                                      <p:cBhvr>
                                        <p:cTn id="14" dur="3000" fill="hold"/>
                                        <p:tgtEl>
                                          <p:spTgt spid="11"/>
                                        </p:tgtEl>
                                        <p:attrNameLst>
                                          <p:attrName>ppt_x</p:attrName>
                                          <p:attrName>ppt_y</p:attrName>
                                        </p:attrNameLst>
                                      </p:cBhvr>
                                      <p:rCtr x="-19896" y="718"/>
                                    </p:animMotion>
                                  </p:childTnLst>
                                </p:cTn>
                              </p:par>
                              <p:par>
                                <p:cTn id="15" presetID="41" presetClass="path" presetSubtype="0" repeatCount="indefinite" accel="50000" decel="50000" fill="hold" nodeType="withEffect">
                                  <p:stCondLst>
                                    <p:cond delay="0"/>
                                  </p:stCondLst>
                                  <p:childTnLst>
                                    <p:animMotion origin="layout" path="M 3.33333E-6 -0.00555 C -0.00716 -0.01759 -0.03164 -0.0294 -0.04063 -0.0294 C -0.09506 -0.0294 -0.15118 0.15949 -0.15118 0.34861 C -0.15118 0.25347 -0.1793 0.15949 -0.2056 0.15949 C -0.23373 0.15949 -0.26003 0.2544 -0.26003 0.34861 C -0.26003 0.30139 -0.27383 0.25347 -0.28802 0.25347 C -0.30209 0.25347 -0.31615 0.30023 -0.31615 0.34861 C -0.31615 0.32431 -0.32331 0.30139 -0.33021 0.30139 C -0.33724 0.30139 -0.34401 0.3257 -0.34401 0.34861 C -0.34401 0.33611 -0.34753 0.32431 -0.35118 0.32431 C -0.353 0.32431 -0.35821 0.33658 -0.35821 0.34861 C -0.35821 0.34259 -0.36003 0.33611 -0.36159 0.33611 C -0.36159 0.33495 -0.36511 0.34213 -0.36511 0.34861 C -0.36511 0.34514 -0.36511 0.34259 -0.3668 0.34259 C -0.3668 0.34421 -0.36875 0.34583 -0.36875 0.34861 C -0.36875 0.34699 -0.36875 0.34514 -0.36875 0.34421 C -0.37058 0.34421 -0.37058 0.34514 -0.37058 0.34699 C -0.3724 0.34699 -0.3724 0.34583 -0.3724 0.34421 C -0.37409 0.34421 -0.37409 0.34514 -0.37409 0.34699 " pathEditMode="relative" rAng="0" ptsTypes="AAAAAAAAAAAAAAAAAAA">
                                      <p:cBhvr>
                                        <p:cTn id="16" dur="3000" fill="hold"/>
                                        <p:tgtEl>
                                          <p:spTgt spid="12"/>
                                        </p:tgtEl>
                                        <p:attrNameLst>
                                          <p:attrName>ppt_x</p:attrName>
                                          <p:attrName>ppt_y</p:attrName>
                                        </p:attrNameLst>
                                      </p:cBhvr>
                                      <p:rCtr x="-18711" y="16505"/>
                                    </p:animMotion>
                                  </p:childTnLst>
                                </p:cTn>
                              </p:par>
                              <p:par>
                                <p:cTn id="17" presetID="63" presetClass="path" presetSubtype="0" repeatCount="indefinite" accel="50000" decel="50000" fill="hold" nodeType="withEffect">
                                  <p:stCondLst>
                                    <p:cond delay="0"/>
                                  </p:stCondLst>
                                  <p:childTnLst>
                                    <p:animMotion origin="layout" path="M 2.29167E-6 -4.44444E-6 L 1.17487 -4.44444E-6 " pathEditMode="relative" rAng="0" ptsTypes="AA">
                                      <p:cBhvr>
                                        <p:cTn id="18" dur="10000" fill="hold"/>
                                        <p:tgtEl>
                                          <p:spTgt spid="13"/>
                                        </p:tgtEl>
                                        <p:attrNameLst>
                                          <p:attrName>ppt_x</p:attrName>
                                          <p:attrName>ppt_y</p:attrName>
                                        </p:attrNameLst>
                                      </p:cBhvr>
                                      <p:rCtr x="5873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4C1CA74-CAC5-4020-8697-079ED1D92C55}"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389C3-C83B-4AD5-A21E-522DA13CFE4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1995143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4C1CA74-CAC5-4020-8697-079ED1D92C55}"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389C3-C83B-4AD5-A21E-522DA13CFE4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413810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Bài 5- Phan 2-Chủ đề A-Nội dung">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7BD2B39-EB6D-4221-8FBC-AEF76462664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7AEF0F-3B20-4D09-BCE9-D55428049EF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1" name="Text Placeholder 10"/>
          <p:cNvSpPr>
            <a:spLocks noGrp="1"/>
          </p:cNvSpPr>
          <p:nvPr>
            <p:ph type="body" sz="quarter" idx="13" hasCustomPrompt="1"/>
          </p:nvPr>
        </p:nvSpPr>
        <p:spPr>
          <a:xfrm>
            <a:off x="1275744" y="795485"/>
            <a:ext cx="9784733" cy="777996"/>
          </a:xfrm>
        </p:spPr>
        <p:txBody>
          <a:bodyPr vert="horz" lIns="91440" tIns="45720" rIns="91440" bIns="45720" rtlCol="0">
            <a:noAutofit/>
          </a:bodyPr>
          <a:lstStyle>
            <a:lvl1pPr algn="ctr">
              <a:defRPr lang="en-US" sz="3200" b="1" smtClean="0">
                <a:solidFill>
                  <a:srgbClr val="002060"/>
                </a:solidFill>
                <a:latin typeface="Times New Roman" panose="02020603050405020304" pitchFamily="18" charset="0"/>
                <a:cs typeface="Times New Roman" panose="02020603050405020304" pitchFamily="18" charset="0"/>
              </a:defRPr>
            </a:lvl1pPr>
            <a:lvl2pPr algn="ctr">
              <a:defRPr lang="en-US" smtClean="0">
                <a:solidFill>
                  <a:srgbClr val="002060"/>
                </a:solidFill>
                <a:latin typeface="Times New Roman" panose="02020603050405020304" pitchFamily="18" charset="0"/>
                <a:cs typeface="Times New Roman" panose="02020603050405020304" pitchFamily="18" charset="0"/>
              </a:defRPr>
            </a:lvl2pPr>
            <a:lvl3pPr algn="ctr">
              <a:defRPr lang="en-US" sz="2000" smtClean="0">
                <a:solidFill>
                  <a:srgbClr val="002060"/>
                </a:solidFill>
                <a:latin typeface="Times New Roman" panose="02020603050405020304" pitchFamily="18" charset="0"/>
                <a:cs typeface="Times New Roman" panose="02020603050405020304" pitchFamily="18" charset="0"/>
              </a:defRPr>
            </a:lvl3pPr>
            <a:lvl4pPr algn="ctr">
              <a:defRPr lang="en-US" sz="2000" smtClean="0">
                <a:solidFill>
                  <a:srgbClr val="002060"/>
                </a:solidFill>
                <a:latin typeface="Times New Roman" panose="02020603050405020304" pitchFamily="18" charset="0"/>
                <a:cs typeface="Times New Roman" panose="02020603050405020304" pitchFamily="18" charset="0"/>
              </a:defRPr>
            </a:lvl4pPr>
            <a:lvl5pPr algn="ctr">
              <a:defRPr lang="en-US" sz="2000">
                <a:solidFill>
                  <a:srgbClr val="002060"/>
                </a:solidFill>
                <a:latin typeface="Times New Roman" panose="02020603050405020304" pitchFamily="18" charset="0"/>
                <a:cs typeface="Times New Roman" panose="02020603050405020304" pitchFamily="18" charset="0"/>
              </a:defRPr>
            </a:lvl5pPr>
          </a:lstStyle>
          <a:p>
            <a:pPr lvl="0" algn="ctr"/>
            <a:r>
              <a:rPr lang="en-US" dirty="0" smtClean="0"/>
              <a:t>Click to edit Master text styles</a:t>
            </a:r>
          </a:p>
        </p:txBody>
      </p:sp>
      <p:pic>
        <p:nvPicPr>
          <p:cNvPr id="3" name="Picture 2"/>
          <p:cNvPicPr>
            <a:picLocks noChangeAspect="1"/>
          </p:cNvPicPr>
          <p:nvPr userDrawn="1"/>
        </p:nvPicPr>
        <p:blipFill>
          <a:blip r:embed="rId2"/>
          <a:stretch>
            <a:fillRect/>
          </a:stretch>
        </p:blipFill>
        <p:spPr>
          <a:xfrm>
            <a:off x="31886" y="5703452"/>
            <a:ext cx="806314" cy="1136992"/>
          </a:xfrm>
          <a:prstGeom prst="rect">
            <a:avLst/>
          </a:prstGeom>
        </p:spPr>
      </p:pic>
      <p:pic>
        <p:nvPicPr>
          <p:cNvPr id="10" name="Picture 9"/>
          <p:cNvPicPr>
            <a:picLocks noChangeAspect="1"/>
          </p:cNvPicPr>
          <p:nvPr userDrawn="1"/>
        </p:nvPicPr>
        <p:blipFill>
          <a:blip r:embed="rId3">
            <a:duotone>
              <a:prstClr val="black"/>
              <a:schemeClr val="accent5">
                <a:tint val="45000"/>
                <a:satMod val="400000"/>
              </a:schemeClr>
            </a:duotone>
          </a:blip>
          <a:stretch>
            <a:fillRect/>
          </a:stretch>
        </p:blipFill>
        <p:spPr>
          <a:xfrm>
            <a:off x="10989350" y="0"/>
            <a:ext cx="1202650" cy="1028830"/>
          </a:xfrm>
          <a:prstGeom prst="rect">
            <a:avLst/>
          </a:prstGeom>
        </p:spPr>
      </p:pic>
    </p:spTree>
    <p:extLst>
      <p:ext uri="{BB962C8B-B14F-4D97-AF65-F5344CB8AC3E}">
        <p14:creationId xmlns:p14="http://schemas.microsoft.com/office/powerpoint/2010/main" val="34463259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Bài 5- Phan 2-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2424062" cy="369332"/>
          </a:xfrm>
          <a:prstGeom prst="rect">
            <a:avLst/>
          </a:prstGeom>
          <a:noFill/>
        </p:spPr>
        <p:txBody>
          <a:bodyPr wrap="none" rtlCol="0">
            <a:spAutoFit/>
          </a:bodyPr>
          <a:lstStyle>
            <a:defPPr>
              <a:defRPr lang="en-US"/>
            </a:defPPr>
          </a:lstStyle>
          <a:p>
            <a:pPr lvl="0"/>
            <a:r>
              <a:rPr lang="en-US" smtClean="0"/>
              <a:t>Chủ đề B. Microsoft Word</a:t>
            </a:r>
          </a:p>
        </p:txBody>
      </p:sp>
      <p:sp>
        <p:nvSpPr>
          <p:cNvPr id="9" name="TextBox 8"/>
          <p:cNvSpPr txBox="1"/>
          <p:nvPr userDrawn="1"/>
        </p:nvSpPr>
        <p:spPr>
          <a:xfrm>
            <a:off x="7848600" y="170428"/>
            <a:ext cx="2797561" cy="369332"/>
          </a:xfrm>
          <a:prstGeom prst="rect">
            <a:avLst/>
          </a:prstGeom>
          <a:noFill/>
        </p:spPr>
        <p:txBody>
          <a:bodyPr wrap="none" rtlCol="0">
            <a:spAutoFit/>
          </a:bodyPr>
          <a:lstStyle>
            <a:defPPr>
              <a:defRPr lang="en-US"/>
            </a:defPPr>
          </a:lstStyle>
          <a:p>
            <a:pPr lvl="0"/>
            <a:r>
              <a:rPr lang="en-US" smtClean="0"/>
              <a:t>Bài 2. Tớ tạo bố cục cho tài liệu</a:t>
            </a:r>
          </a:p>
        </p:txBody>
      </p:sp>
      <p:sp>
        <p:nvSpPr>
          <p:cNvPr id="11" name="Text Placeholder 10"/>
          <p:cNvSpPr>
            <a:spLocks noGrp="1"/>
          </p:cNvSpPr>
          <p:nvPr>
            <p:ph type="body" sz="quarter" idx="13"/>
          </p:nvPr>
        </p:nvSpPr>
        <p:spPr>
          <a:xfrm>
            <a:off x="1275744" y="795485"/>
            <a:ext cx="9784733" cy="409860"/>
          </a:xfrm>
        </p:spPr>
        <p:txBody>
          <a:bodyPr vert="horz" lIns="91440" tIns="45720" rIns="91440" bIns="45720" rtlCol="0">
            <a:noAutofit/>
          </a:bodyPr>
          <a:lstStyle>
            <a:lvl1pPr algn="ctr">
              <a:defRPr lang="en-US" sz="2000" smtClean="0">
                <a:solidFill>
                  <a:schemeClr val="bg2"/>
                </a:solidFill>
              </a:defRPr>
            </a:lvl1pPr>
            <a:lvl2pPr algn="ctr">
              <a:defRPr lang="en-US" smtClean="0">
                <a:solidFill>
                  <a:schemeClr val="bg2"/>
                </a:solidFill>
              </a:defRPr>
            </a:lvl2pPr>
            <a:lvl3pPr algn="ctr">
              <a:defRPr lang="en-US" sz="2000" smtClean="0">
                <a:solidFill>
                  <a:schemeClr val="bg2"/>
                </a:solidFill>
              </a:defRPr>
            </a:lvl3pPr>
            <a:lvl4pPr algn="ctr">
              <a:defRPr lang="en-US" sz="2000" smtClean="0">
                <a:solidFill>
                  <a:schemeClr val="bg2"/>
                </a:solidFill>
              </a:defRPr>
            </a:lvl4pPr>
            <a:lvl5pPr algn="ctr">
              <a:defRPr lang="en-US" sz="2000">
                <a:solidFill>
                  <a:schemeClr val="bg2"/>
                </a:solidFill>
              </a:defRPr>
            </a:lvl5pPr>
          </a:lstStyle>
          <a:p>
            <a:pPr lvl="0" algn="ctr"/>
            <a:r>
              <a:rPr lang="en-US" smtClean="0"/>
              <a:t>Click to edit Master text styles</a:t>
            </a:r>
          </a:p>
          <a:p>
            <a:pPr lvl="1" algn="ctr"/>
            <a:r>
              <a:rPr lang="en-US" smtClean="0"/>
              <a:t>Second level</a:t>
            </a:r>
          </a:p>
          <a:p>
            <a:pPr lvl="2" algn="ctr"/>
            <a:r>
              <a:rPr lang="en-US" smtClean="0"/>
              <a:t>Third level</a:t>
            </a:r>
          </a:p>
          <a:p>
            <a:pPr lvl="3" algn="ctr"/>
            <a:r>
              <a:rPr lang="en-US" smtClean="0"/>
              <a:t>Fourth level</a:t>
            </a:r>
          </a:p>
          <a:p>
            <a:pPr lvl="4" algn="ctr"/>
            <a:r>
              <a:rPr lang="en-US" smtClean="0"/>
              <a:t>Fifth level</a:t>
            </a:r>
            <a:endParaRPr lang="en-US"/>
          </a:p>
        </p:txBody>
      </p:sp>
      <p:pic>
        <p:nvPicPr>
          <p:cNvPr id="2" name="Picture 1"/>
          <p:cNvPicPr>
            <a:picLocks noChangeAspect="1"/>
          </p:cNvPicPr>
          <p:nvPr userDrawn="1"/>
        </p:nvPicPr>
        <p:blipFill>
          <a:blip r:embed="rId2"/>
          <a:stretch>
            <a:fillRect/>
          </a:stretch>
        </p:blipFill>
        <p:spPr>
          <a:xfrm>
            <a:off x="510139" y="5141242"/>
            <a:ext cx="1333500" cy="1281612"/>
          </a:xfrm>
          <a:prstGeom prst="rect">
            <a:avLst/>
          </a:prstGeom>
        </p:spPr>
      </p:pic>
      <p:pic>
        <p:nvPicPr>
          <p:cNvPr id="3" name="Picture 2"/>
          <p:cNvPicPr>
            <a:picLocks noChangeAspect="1"/>
          </p:cNvPicPr>
          <p:nvPr userDrawn="1"/>
        </p:nvPicPr>
        <p:blipFill>
          <a:blip r:embed="rId3"/>
          <a:stretch>
            <a:fillRect/>
          </a:stretch>
        </p:blipFill>
        <p:spPr>
          <a:xfrm>
            <a:off x="9893663" y="5414628"/>
            <a:ext cx="1711528" cy="1008226"/>
          </a:xfrm>
          <a:prstGeom prst="rect">
            <a:avLst/>
          </a:prstGeom>
        </p:spPr>
      </p:pic>
      <p:pic>
        <p:nvPicPr>
          <p:cNvPr id="10" name="Picture 9"/>
          <p:cNvPicPr>
            <a:picLocks noChangeAspect="1"/>
          </p:cNvPicPr>
          <p:nvPr userDrawn="1"/>
        </p:nvPicPr>
        <p:blipFill>
          <a:blip r:embed="rId4"/>
          <a:stretch>
            <a:fillRect/>
          </a:stretch>
        </p:blipFill>
        <p:spPr>
          <a:xfrm>
            <a:off x="5381625" y="5414628"/>
            <a:ext cx="1428750" cy="1401484"/>
          </a:xfrm>
          <a:prstGeom prst="rect">
            <a:avLst/>
          </a:prstGeom>
        </p:spPr>
      </p:pic>
    </p:spTree>
    <p:extLst>
      <p:ext uri="{BB962C8B-B14F-4D97-AF65-F5344CB8AC3E}">
        <p14:creationId xmlns:p14="http://schemas.microsoft.com/office/powerpoint/2010/main" val="15827832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rgbClr val="002060"/>
                </a:solidFill>
                <a:latin typeface="Times New Roman" panose="02020603050405020304" pitchFamily="18" charset="0"/>
                <a:cs typeface="Times New Roman" panose="02020603050405020304" pitchFamily="18" charset="0"/>
              </a:defRPr>
            </a:lvl1pPr>
            <a:lvl2pPr>
              <a:defRPr>
                <a:solidFill>
                  <a:srgbClr val="002060"/>
                </a:solidFill>
                <a:latin typeface="Times New Roman" panose="02020603050405020304" pitchFamily="18" charset="0"/>
                <a:cs typeface="Times New Roman" panose="02020603050405020304" pitchFamily="18" charset="0"/>
              </a:defRPr>
            </a:lvl2pPr>
            <a:lvl3pPr>
              <a:defRPr>
                <a:solidFill>
                  <a:srgbClr val="002060"/>
                </a:solidFill>
                <a:latin typeface="Times New Roman" panose="02020603050405020304" pitchFamily="18" charset="0"/>
                <a:cs typeface="Times New Roman" panose="02020603050405020304" pitchFamily="18" charset="0"/>
              </a:defRPr>
            </a:lvl3pPr>
            <a:lvl4pPr>
              <a:defRPr>
                <a:solidFill>
                  <a:srgbClr val="002060"/>
                </a:solidFill>
                <a:latin typeface="Times New Roman" panose="02020603050405020304" pitchFamily="18" charset="0"/>
                <a:cs typeface="Times New Roman" panose="02020603050405020304" pitchFamily="18" charset="0"/>
              </a:defRPr>
            </a:lvl4pPr>
            <a:lvl5pPr>
              <a:defRPr>
                <a:solidFill>
                  <a:srgbClr val="002060"/>
                </a:solidFill>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rgbClr val="002060"/>
                </a:solidFill>
                <a:latin typeface="Times New Roman" panose="02020603050405020304" pitchFamily="18" charset="0"/>
                <a:cs typeface="Times New Roman" panose="02020603050405020304" pitchFamily="18" charset="0"/>
              </a:defRPr>
            </a:lvl1pPr>
          </a:lstStyle>
          <a:p>
            <a:pPr>
              <a:defRPr/>
            </a:pPr>
            <a:fld id="{B4C1CA74-CAC5-4020-8697-079ED1D92C55}" type="datetimeFigureOut">
              <a:rPr lang="en-US" smtClean="0"/>
              <a:pPr>
                <a:defRPr/>
              </a:pPr>
              <a:t>12/12/2021</a:t>
            </a:fld>
            <a:endParaRPr lang="en-US"/>
          </a:p>
        </p:txBody>
      </p:sp>
      <p:sp>
        <p:nvSpPr>
          <p:cNvPr id="5" name="Footer Placeholder 4"/>
          <p:cNvSpPr>
            <a:spLocks noGrp="1"/>
          </p:cNvSpPr>
          <p:nvPr>
            <p:ph type="ftr" sz="quarter" idx="11"/>
          </p:nvPr>
        </p:nvSpPr>
        <p:spPr/>
        <p:txBody>
          <a:bodyPr/>
          <a:lstStyle>
            <a:lvl1pPr>
              <a:defRPr>
                <a:solidFill>
                  <a:srgbClr val="002060"/>
                </a:solidFill>
                <a:latin typeface="Times New Roman" panose="02020603050405020304" pitchFamily="18" charset="0"/>
                <a:cs typeface="Times New Roman" panose="02020603050405020304"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002060"/>
                </a:solidFill>
                <a:latin typeface="Times New Roman" panose="02020603050405020304" pitchFamily="18" charset="0"/>
                <a:cs typeface="Times New Roman" panose="02020603050405020304" pitchFamily="18" charset="0"/>
              </a:defRPr>
            </a:lvl1pPr>
          </a:lstStyle>
          <a:p>
            <a:pPr>
              <a:defRPr/>
            </a:pPr>
            <a:fld id="{648389C3-C83B-4AD5-A21E-522DA13CFE41}" type="slidenum">
              <a:rPr lang="en-US" smtClean="0"/>
              <a:pPr>
                <a:defRPr/>
              </a:pPr>
              <a:t>‹#›</a:t>
            </a:fld>
            <a:endParaRPr lang="en-US"/>
          </a:p>
        </p:txBody>
      </p:sp>
    </p:spTree>
    <p:extLst>
      <p:ext uri="{BB962C8B-B14F-4D97-AF65-F5344CB8AC3E}">
        <p14:creationId xmlns:p14="http://schemas.microsoft.com/office/powerpoint/2010/main" val="87809562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4C1CA74-CAC5-4020-8697-079ED1D92C55}"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389C3-C83B-4AD5-A21E-522DA13CFE4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0783592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lvl1pPr>
              <a:defRPr>
                <a:solidFill>
                  <a:srgbClr val="002060"/>
                </a:solidFill>
                <a:latin typeface="Times New Roman" panose="02020603050405020304" pitchFamily="18" charset="0"/>
                <a:cs typeface="Times New Roman" panose="02020603050405020304" pitchFamily="18" charset="0"/>
              </a:defRPr>
            </a:lvl1pPr>
            <a:lvl2pPr>
              <a:defRPr>
                <a:solidFill>
                  <a:srgbClr val="002060"/>
                </a:solidFill>
                <a:latin typeface="Times New Roman" panose="02020603050405020304" pitchFamily="18" charset="0"/>
                <a:cs typeface="Times New Roman" panose="02020603050405020304" pitchFamily="18" charset="0"/>
              </a:defRPr>
            </a:lvl2pPr>
            <a:lvl3pPr>
              <a:defRPr>
                <a:solidFill>
                  <a:srgbClr val="002060"/>
                </a:solidFill>
                <a:latin typeface="Times New Roman" panose="02020603050405020304" pitchFamily="18" charset="0"/>
                <a:cs typeface="Times New Roman" panose="02020603050405020304" pitchFamily="18" charset="0"/>
              </a:defRPr>
            </a:lvl3pPr>
            <a:lvl4pPr>
              <a:defRPr>
                <a:solidFill>
                  <a:srgbClr val="002060"/>
                </a:solidFill>
                <a:latin typeface="Times New Roman" panose="02020603050405020304" pitchFamily="18" charset="0"/>
                <a:cs typeface="Times New Roman" panose="02020603050405020304" pitchFamily="18" charset="0"/>
              </a:defRPr>
            </a:lvl4pPr>
            <a:lvl5pPr>
              <a:defRPr>
                <a:solidFill>
                  <a:srgbClr val="002060"/>
                </a:solidFill>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lvl1pPr>
              <a:defRPr>
                <a:solidFill>
                  <a:srgbClr val="002060"/>
                </a:solidFill>
                <a:latin typeface="Times New Roman" panose="02020603050405020304" pitchFamily="18" charset="0"/>
                <a:cs typeface="Times New Roman" panose="02020603050405020304" pitchFamily="18" charset="0"/>
              </a:defRPr>
            </a:lvl1pPr>
            <a:lvl2pPr>
              <a:defRPr>
                <a:solidFill>
                  <a:srgbClr val="002060"/>
                </a:solidFill>
                <a:latin typeface="Times New Roman" panose="02020603050405020304" pitchFamily="18" charset="0"/>
                <a:cs typeface="Times New Roman" panose="02020603050405020304" pitchFamily="18" charset="0"/>
              </a:defRPr>
            </a:lvl2pPr>
            <a:lvl3pPr>
              <a:defRPr>
                <a:solidFill>
                  <a:srgbClr val="002060"/>
                </a:solidFill>
                <a:latin typeface="Times New Roman" panose="02020603050405020304" pitchFamily="18" charset="0"/>
                <a:cs typeface="Times New Roman" panose="02020603050405020304" pitchFamily="18" charset="0"/>
              </a:defRPr>
            </a:lvl3pPr>
            <a:lvl4pPr>
              <a:defRPr>
                <a:solidFill>
                  <a:srgbClr val="002060"/>
                </a:solidFill>
                <a:latin typeface="Times New Roman" panose="02020603050405020304" pitchFamily="18" charset="0"/>
                <a:cs typeface="Times New Roman" panose="02020603050405020304" pitchFamily="18" charset="0"/>
              </a:defRPr>
            </a:lvl4pPr>
            <a:lvl5pPr>
              <a:defRPr>
                <a:solidFill>
                  <a:srgbClr val="002060"/>
                </a:solidFill>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solidFill>
                  <a:srgbClr val="002060"/>
                </a:solidFill>
                <a:latin typeface="Times New Roman" panose="02020603050405020304" pitchFamily="18" charset="0"/>
                <a:cs typeface="Times New Roman" panose="02020603050405020304" pitchFamily="18" charset="0"/>
              </a:defRPr>
            </a:lvl1pPr>
          </a:lstStyle>
          <a:p>
            <a:pPr>
              <a:defRPr/>
            </a:pPr>
            <a:fld id="{B4C1CA74-CAC5-4020-8697-079ED1D92C55}" type="datetimeFigureOut">
              <a:rPr lang="en-US" smtClean="0"/>
              <a:pPr>
                <a:defRPr/>
              </a:pPr>
              <a:t>12/12/2021</a:t>
            </a:fld>
            <a:endParaRPr lang="en-US"/>
          </a:p>
        </p:txBody>
      </p:sp>
      <p:sp>
        <p:nvSpPr>
          <p:cNvPr id="6" name="Footer Placeholder 5"/>
          <p:cNvSpPr>
            <a:spLocks noGrp="1"/>
          </p:cNvSpPr>
          <p:nvPr>
            <p:ph type="ftr" sz="quarter" idx="11"/>
          </p:nvPr>
        </p:nvSpPr>
        <p:spPr/>
        <p:txBody>
          <a:bodyPr/>
          <a:lstStyle>
            <a:lvl1pPr>
              <a:defRPr>
                <a:solidFill>
                  <a:srgbClr val="002060"/>
                </a:solidFill>
                <a:latin typeface="Times New Roman" panose="02020603050405020304" pitchFamily="18" charset="0"/>
                <a:cs typeface="Times New Roman" panose="02020603050405020304"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002060"/>
                </a:solidFill>
                <a:latin typeface="Times New Roman" panose="02020603050405020304" pitchFamily="18" charset="0"/>
                <a:cs typeface="Times New Roman" panose="02020603050405020304" pitchFamily="18" charset="0"/>
              </a:defRPr>
            </a:lvl1pPr>
          </a:lstStyle>
          <a:p>
            <a:pPr>
              <a:defRPr/>
            </a:pPr>
            <a:fld id="{648389C3-C83B-4AD5-A21E-522DA13CFE41}" type="slidenum">
              <a:rPr lang="en-US" smtClean="0"/>
              <a:pPr>
                <a:defRPr/>
              </a:pPr>
              <a:t>‹#›</a:t>
            </a:fld>
            <a:endParaRPr lang="en-US"/>
          </a:p>
        </p:txBody>
      </p:sp>
    </p:spTree>
    <p:extLst>
      <p:ext uri="{BB962C8B-B14F-4D97-AF65-F5344CB8AC3E}">
        <p14:creationId xmlns:p14="http://schemas.microsoft.com/office/powerpoint/2010/main" val="89862707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4C1CA74-CAC5-4020-8697-079ED1D92C55}"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389C3-C83B-4AD5-A21E-522DA13CFE4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1476701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4C1CA74-CAC5-4020-8697-079ED1D92C55}"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389C3-C83B-4AD5-A21E-522DA13CFE4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819219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4C1CA74-CAC5-4020-8697-079ED1D92C55}"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389C3-C83B-4AD5-A21E-522DA13CFE4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808184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4C1CA74-CAC5-4020-8697-079ED1D92C55}"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389C3-C83B-4AD5-A21E-522DA13CFE4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888467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4C1CA74-CAC5-4020-8697-079ED1D92C55}"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8389C3-C83B-4AD5-A21E-522DA13CFE4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368064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alphaModFix amt="25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4C1CA74-CAC5-4020-8697-079ED1D92C55}"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12/12/2021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48389C3-C83B-4AD5-A21E-522DA13CFE4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1354351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UTM Duepuntozero" panose="020406030505060202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UTM Duepuntozero" panose="020406030505060202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UTM Duepuntozero" panose="020406030505060202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UTM Duepuntozero" panose="020406030505060202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UTM Duepuntozero" panose="020406030505060202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UTM Duepuntozero" panose="020406030505060202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4583" y="95534"/>
            <a:ext cx="10828502" cy="971480"/>
          </a:xfrm>
        </p:spPr>
        <p:txBody>
          <a:bodyPr/>
          <a:lstStyle/>
          <a:p>
            <a:pPr algn="ctr"/>
            <a:r>
              <a:rPr lang="en-US" b="1" dirty="0" smtClean="0">
                <a:solidFill>
                  <a:schemeClr val="accent6"/>
                </a:solidFill>
                <a:latin typeface="Times New Roman" panose="02020603050405020304" pitchFamily="18" charset="0"/>
                <a:cs typeface="Times New Roman" panose="02020603050405020304" pitchFamily="18" charset="0"/>
              </a:rPr>
              <a:t>Tin </a:t>
            </a:r>
            <a:r>
              <a:rPr lang="en-US" b="1" dirty="0" smtClean="0">
                <a:solidFill>
                  <a:schemeClr val="accent6"/>
                </a:solidFill>
                <a:latin typeface="Times New Roman" panose="02020603050405020304" pitchFamily="18" charset="0"/>
                <a:cs typeface="Times New Roman" panose="02020603050405020304" pitchFamily="18" charset="0"/>
              </a:rPr>
              <a:t>4 </a:t>
            </a:r>
            <a:r>
              <a:rPr lang="en-US" b="1" dirty="0" smtClean="0">
                <a:solidFill>
                  <a:schemeClr val="accent6"/>
                </a:solidFill>
                <a:latin typeface="Times New Roman" panose="02020603050405020304" pitchFamily="18" charset="0"/>
                <a:cs typeface="Times New Roman" panose="02020603050405020304" pitchFamily="18" charset="0"/>
              </a:rPr>
              <a:t>- </a:t>
            </a:r>
            <a:r>
              <a:rPr lang="en-US" b="1" dirty="0" err="1" smtClean="0">
                <a:solidFill>
                  <a:schemeClr val="accent6"/>
                </a:solidFill>
                <a:latin typeface="Times New Roman" panose="02020603050405020304" pitchFamily="18" charset="0"/>
                <a:cs typeface="Times New Roman" panose="02020603050405020304" pitchFamily="18" charset="0"/>
              </a:rPr>
              <a:t>Tuần</a:t>
            </a:r>
            <a:r>
              <a:rPr lang="en-US" b="1" dirty="0" smtClean="0">
                <a:solidFill>
                  <a:schemeClr val="accent6"/>
                </a:solidFill>
                <a:latin typeface="Times New Roman" panose="02020603050405020304" pitchFamily="18" charset="0"/>
                <a:cs typeface="Times New Roman" panose="02020603050405020304" pitchFamily="18" charset="0"/>
              </a:rPr>
              <a:t> </a:t>
            </a:r>
            <a:r>
              <a:rPr lang="en-US" b="1" dirty="0" smtClean="0">
                <a:solidFill>
                  <a:schemeClr val="accent6"/>
                </a:solidFill>
                <a:latin typeface="Times New Roman" panose="02020603050405020304" pitchFamily="18" charset="0"/>
                <a:cs typeface="Times New Roman" panose="02020603050405020304" pitchFamily="18" charset="0"/>
              </a:rPr>
              <a:t>15</a:t>
            </a:r>
            <a:endParaRPr lang="en-US" b="1" dirty="0">
              <a:solidFill>
                <a:schemeClr val="accent6"/>
              </a:solidFill>
              <a:latin typeface="Times New Roman" panose="02020603050405020304" pitchFamily="18" charset="0"/>
              <a:cs typeface="Times New Roman" panose="02020603050405020304" pitchFamily="18" charset="0"/>
            </a:endParaRPr>
          </a:p>
        </p:txBody>
      </p:sp>
      <p:sp>
        <p:nvSpPr>
          <p:cNvPr id="14" name="Subtitle 2"/>
          <p:cNvSpPr>
            <a:spLocks noGrp="1"/>
          </p:cNvSpPr>
          <p:nvPr>
            <p:ph type="subTitle" idx="1"/>
          </p:nvPr>
        </p:nvSpPr>
        <p:spPr>
          <a:xfrm>
            <a:off x="0" y="3794077"/>
            <a:ext cx="11737075" cy="1985749"/>
          </a:xfrm>
        </p:spPr>
        <p:txBody>
          <a:bodyPr vert="horz" lIns="91440" tIns="45720" rIns="91440" bIns="45720" rtlCol="0">
            <a:noAutofit/>
          </a:bodyPr>
          <a:lstStyle/>
          <a:p>
            <a:pPr algn="ctr">
              <a:lnSpc>
                <a:spcPct val="107000"/>
              </a:lnSpc>
              <a:spcBef>
                <a:spcPts val="600"/>
              </a:spcBef>
              <a:spcAft>
                <a:spcPts val="600"/>
              </a:spcAft>
            </a:pPr>
            <a:r>
              <a:rPr lang="en-US" sz="6000" b="1" dirty="0" smtClean="0">
                <a:solidFill>
                  <a:srgbClr val="0070C0"/>
                </a:solidFill>
                <a:latin typeface="Times New Roman" panose="02020603050405020304" pitchFamily="18" charset="0"/>
                <a:cs typeface="Times New Roman" panose="02020603050405020304" pitchFamily="18" charset="0"/>
              </a:rPr>
              <a:t>ÔN TẬP HỌC KÌ 1</a:t>
            </a:r>
            <a:endParaRPr lang="en-US" sz="4000" b="1" dirty="0">
              <a:ln w="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331805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0900" y="365125"/>
            <a:ext cx="10071100" cy="3190875"/>
          </a:xfrm>
        </p:spPr>
        <p:txBody>
          <a:bodyPr>
            <a:normAutofit/>
          </a:bodyPr>
          <a:lstStyle/>
          <a:p>
            <a:r>
              <a:rPr lang="vi-VN" sz="3600" b="1" dirty="0">
                <a:solidFill>
                  <a:srgbClr val="002060"/>
                </a:solidFill>
                <a:latin typeface="Times New Roman" panose="02020603050405020304" pitchFamily="18" charset="0"/>
                <a:cs typeface="Times New Roman" panose="02020603050405020304" pitchFamily="18" charset="0"/>
              </a:rPr>
              <a:t>Thời gian thi: </a:t>
            </a:r>
            <a:r>
              <a:rPr lang="vi-VN" sz="3600" b="1" dirty="0">
                <a:solidFill>
                  <a:srgbClr val="FF0000"/>
                </a:solidFill>
                <a:latin typeface="Times New Roman" panose="02020603050405020304" pitchFamily="18" charset="0"/>
                <a:cs typeface="Times New Roman" panose="02020603050405020304" pitchFamily="18" charset="0"/>
              </a:rPr>
              <a:t>Tuần 16 </a:t>
            </a:r>
            <a:r>
              <a:rPr lang="vi-VN" sz="3600" b="1" dirty="0">
                <a:solidFill>
                  <a:srgbClr val="002060"/>
                </a:solidFill>
                <a:latin typeface="Times New Roman" panose="02020603050405020304" pitchFamily="18" charset="0"/>
                <a:cs typeface="Times New Roman" panose="02020603050405020304" pitchFamily="18" charset="0"/>
              </a:rPr>
              <a:t>(Theo lịch của nhà trường)</a:t>
            </a:r>
            <a:r>
              <a:rPr lang="en-US" sz="3600" dirty="0">
                <a:solidFill>
                  <a:srgbClr val="002060"/>
                </a:solidFill>
                <a:latin typeface="Times New Roman" panose="02020603050405020304" pitchFamily="18" charset="0"/>
                <a:cs typeface="Times New Roman" panose="02020603050405020304" pitchFamily="18" charset="0"/>
              </a:rPr>
              <a:t/>
            </a:r>
            <a:br>
              <a:rPr lang="en-US" sz="3600" dirty="0">
                <a:solidFill>
                  <a:srgbClr val="002060"/>
                </a:solidFill>
                <a:latin typeface="Times New Roman" panose="02020603050405020304" pitchFamily="18" charset="0"/>
                <a:cs typeface="Times New Roman" panose="02020603050405020304" pitchFamily="18" charset="0"/>
              </a:rPr>
            </a:br>
            <a:r>
              <a:rPr lang="vi-VN" sz="3600" b="1" dirty="0">
                <a:solidFill>
                  <a:srgbClr val="002060"/>
                </a:solidFill>
                <a:latin typeface="Times New Roman" panose="02020603050405020304" pitchFamily="18" charset="0"/>
                <a:cs typeface="Times New Roman" panose="02020603050405020304" pitchFamily="18" charset="0"/>
              </a:rPr>
              <a:t>Hình thứ</a:t>
            </a:r>
            <a:r>
              <a:rPr lang="en-US" sz="3600" b="1" dirty="0">
                <a:solidFill>
                  <a:srgbClr val="002060"/>
                </a:solidFill>
                <a:latin typeface="Times New Roman" panose="02020603050405020304" pitchFamily="18" charset="0"/>
                <a:cs typeface="Times New Roman" panose="02020603050405020304" pitchFamily="18" charset="0"/>
              </a:rPr>
              <a:t>c</a:t>
            </a:r>
            <a:r>
              <a:rPr lang="vi-VN" sz="3600" b="1" dirty="0">
                <a:solidFill>
                  <a:srgbClr val="002060"/>
                </a:solidFill>
                <a:latin typeface="Times New Roman" panose="02020603050405020304" pitchFamily="18" charset="0"/>
                <a:cs typeface="Times New Roman" panose="02020603050405020304" pitchFamily="18" charset="0"/>
              </a:rPr>
              <a:t> thi: </a:t>
            </a:r>
            <a:r>
              <a:rPr lang="vi-VN" sz="3600" b="1" dirty="0">
                <a:solidFill>
                  <a:srgbClr val="FF0000"/>
                </a:solidFill>
                <a:latin typeface="Times New Roman" panose="02020603050405020304" pitchFamily="18" charset="0"/>
                <a:cs typeface="Times New Roman" panose="02020603050405020304" pitchFamily="18" charset="0"/>
              </a:rPr>
              <a:t>Trắc nghiệm trực tuyến trên Microsoft Forms/Google </a:t>
            </a:r>
            <a:r>
              <a:rPr lang="vi-VN" sz="3600" b="1" dirty="0" smtClean="0">
                <a:solidFill>
                  <a:srgbClr val="FF0000"/>
                </a:solidFill>
                <a:latin typeface="Times New Roman" panose="02020603050405020304" pitchFamily="18" charset="0"/>
                <a:cs typeface="Times New Roman" panose="02020603050405020304" pitchFamily="18" charset="0"/>
              </a:rPr>
              <a:t>Forms</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25893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7100" y="109537"/>
            <a:ext cx="10515600" cy="1325563"/>
          </a:xfrm>
        </p:spPr>
        <p:txBody>
          <a:bodyPr/>
          <a:lstStyle/>
          <a:p>
            <a:r>
              <a:rPr lang="vi-VN" b="1" dirty="0"/>
              <a:t>NỘI DUNG KIẾN THỨC</a:t>
            </a:r>
            <a:r>
              <a:rPr lang="vi-VN" b="1" dirty="0" smtClean="0"/>
              <a:t>:</a:t>
            </a:r>
            <a:endParaRPr lang="en-US" dirty="0"/>
          </a:p>
        </p:txBody>
      </p:sp>
      <p:sp>
        <p:nvSpPr>
          <p:cNvPr id="3" name="Content Placeholder 2"/>
          <p:cNvSpPr>
            <a:spLocks noGrp="1"/>
          </p:cNvSpPr>
          <p:nvPr>
            <p:ph idx="1"/>
          </p:nvPr>
        </p:nvSpPr>
        <p:spPr>
          <a:xfrm>
            <a:off x="546100" y="1301750"/>
            <a:ext cx="10896600" cy="5308600"/>
          </a:xfrm>
        </p:spPr>
        <p:txBody>
          <a:bodyPr>
            <a:normAutofit lnSpcReduction="10000"/>
          </a:bodyPr>
          <a:lstStyle/>
          <a:p>
            <a:pPr marL="0" indent="0">
              <a:buNone/>
            </a:pPr>
            <a:r>
              <a:rPr lang="vi-VN" b="1" dirty="0"/>
              <a:t>Chủ đề A. Các tính năng phổ biến trong phần mềm ứng dụng </a:t>
            </a:r>
          </a:p>
          <a:p>
            <a:pPr marL="0" indent="0">
              <a:buNone/>
            </a:pPr>
            <a:r>
              <a:rPr lang="vi-VN" b="1" dirty="0"/>
              <a:t>Bài 1: Các tính năng mà ai cũng phải biết:</a:t>
            </a:r>
          </a:p>
          <a:p>
            <a:r>
              <a:rPr lang="vi-VN" dirty="0" smtClean="0"/>
              <a:t>Chỉ </a:t>
            </a:r>
            <a:r>
              <a:rPr lang="vi-VN" dirty="0"/>
              <a:t>ra các bố cục và tính năng tương tự trên màn hình giữa các ứng dụng.</a:t>
            </a:r>
          </a:p>
          <a:p>
            <a:r>
              <a:rPr lang="vi-VN" dirty="0" smtClean="0"/>
              <a:t>Cách </a:t>
            </a:r>
            <a:r>
              <a:rPr lang="vi-VN" dirty="0"/>
              <a:t>bắt đầu hoặc thoát khỏi chương trình Microsoft Office.</a:t>
            </a:r>
          </a:p>
          <a:p>
            <a:r>
              <a:rPr lang="vi-VN" dirty="0" smtClean="0"/>
              <a:t>Sử </a:t>
            </a:r>
            <a:r>
              <a:rPr lang="vi-VN" dirty="0"/>
              <a:t>dụng và các cách tùy chỉnh thanh công cụ truy xuất nhanh (Quick Access Toolbar)</a:t>
            </a:r>
          </a:p>
          <a:p>
            <a:r>
              <a:rPr lang="vi-VN" dirty="0"/>
              <a:t> </a:t>
            </a:r>
            <a:r>
              <a:rPr lang="vi-VN" dirty="0" smtClean="0"/>
              <a:t>Các </a:t>
            </a:r>
            <a:r>
              <a:rPr lang="vi-VN" dirty="0"/>
              <a:t>phương pháp phổ biến để thao tác với dữ liệu: tạo được tệp tin mới (New), lưu tệp tin (Save), mở được tệp tin (Open), đóng cửa sổ (Close), thoát khỏi tệp tin bằng nút lệnh File hoặc tổ hợp phím tắt.</a:t>
            </a:r>
            <a:endParaRPr lang="vi-VN" dirty="0"/>
          </a:p>
        </p:txBody>
      </p:sp>
      <p:pic>
        <p:nvPicPr>
          <p:cNvPr id="409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4275" y="4159249"/>
            <a:ext cx="2000250" cy="24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397544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5200" y="482600"/>
            <a:ext cx="8674100" cy="5884863"/>
          </a:xfrm>
        </p:spPr>
        <p:txBody>
          <a:bodyPr>
            <a:normAutofit fontScale="62500" lnSpcReduction="20000"/>
          </a:bodyPr>
          <a:lstStyle/>
          <a:p>
            <a:pPr marL="0" indent="0" algn="just">
              <a:buNone/>
            </a:pPr>
            <a:r>
              <a:rPr lang="en-US" b="1" dirty="0"/>
              <a:t>B</a:t>
            </a:r>
            <a:r>
              <a:rPr lang="vi-VN" b="1" dirty="0" smtClean="0"/>
              <a:t>ài </a:t>
            </a:r>
            <a:r>
              <a:rPr lang="vi-VN" b="1" dirty="0"/>
              <a:t>2: Tớ “điều khiển” được các phần mềm ứng dụng:</a:t>
            </a:r>
          </a:p>
          <a:p>
            <a:pPr algn="just"/>
            <a:r>
              <a:rPr lang="vi-VN" dirty="0" smtClean="0"/>
              <a:t>Định </a:t>
            </a:r>
            <a:r>
              <a:rPr lang="vi-VN" dirty="0"/>
              <a:t>dạng ký tự bằng nhiều cách: Nút lệnh trên thanh công cụ, bàn phím, Chuột phải, Mini Toolbar</a:t>
            </a:r>
          </a:p>
          <a:p>
            <a:pPr marL="0" indent="0" algn="just">
              <a:buNone/>
            </a:pPr>
            <a:r>
              <a:rPr lang="vi-VN" dirty="0"/>
              <a:t>o	Font chữ</a:t>
            </a:r>
          </a:p>
          <a:p>
            <a:pPr marL="0" indent="0" algn="just">
              <a:buNone/>
            </a:pPr>
            <a:r>
              <a:rPr lang="vi-VN" dirty="0"/>
              <a:t>o	Kích thước Font</a:t>
            </a:r>
          </a:p>
          <a:p>
            <a:pPr marL="0" indent="0" algn="just">
              <a:buNone/>
            </a:pPr>
            <a:r>
              <a:rPr lang="vi-VN" dirty="0"/>
              <a:t>o	Định dạng ký tự</a:t>
            </a:r>
          </a:p>
          <a:p>
            <a:pPr marL="0" indent="0" algn="just">
              <a:buNone/>
            </a:pPr>
            <a:r>
              <a:rPr lang="vi-VN" dirty="0"/>
              <a:t>o	Hiệu ứng ký tự</a:t>
            </a:r>
          </a:p>
          <a:p>
            <a:pPr algn="just"/>
            <a:r>
              <a:rPr lang="vi-VN" dirty="0" smtClean="0"/>
              <a:t>Chỉnh </a:t>
            </a:r>
            <a:r>
              <a:rPr lang="vi-VN" dirty="0"/>
              <a:t>sửa văn bản:</a:t>
            </a:r>
          </a:p>
          <a:p>
            <a:pPr marL="0" indent="0" algn="just">
              <a:buNone/>
            </a:pPr>
            <a:r>
              <a:rPr lang="vi-VN" dirty="0"/>
              <a:t>o	Thêm văn bản</a:t>
            </a:r>
          </a:p>
          <a:p>
            <a:pPr marL="0" indent="0" algn="just">
              <a:buNone/>
            </a:pPr>
            <a:r>
              <a:rPr lang="vi-VN" dirty="0"/>
              <a:t>o	Xóa văn bản (các phím xóa: Delete, Backspace, Ctrl + Delete, Ctrl + Backspace,….)</a:t>
            </a:r>
          </a:p>
          <a:p>
            <a:pPr marL="0" indent="0" algn="just">
              <a:buNone/>
            </a:pPr>
            <a:r>
              <a:rPr lang="vi-VN" dirty="0"/>
              <a:t>o	Định dạng văn bản</a:t>
            </a:r>
          </a:p>
          <a:p>
            <a:pPr marL="0" indent="0" algn="just">
              <a:buNone/>
            </a:pPr>
            <a:r>
              <a:rPr lang="vi-VN" dirty="0" smtClean="0"/>
              <a:t>o	Chèn </a:t>
            </a:r>
            <a:r>
              <a:rPr lang="vi-VN" dirty="0"/>
              <a:t>dấu ngắt trang: Layout </a:t>
            </a:r>
            <a:r>
              <a:rPr lang="en-US" dirty="0" smtClean="0"/>
              <a:t>-&gt;</a:t>
            </a:r>
            <a:r>
              <a:rPr lang="vi-VN" dirty="0" smtClean="0"/>
              <a:t>  </a:t>
            </a:r>
            <a:r>
              <a:rPr lang="vi-VN" dirty="0"/>
              <a:t>Breaks </a:t>
            </a:r>
            <a:r>
              <a:rPr lang="en-US" dirty="0" smtClean="0"/>
              <a:t>-&gt;</a:t>
            </a:r>
            <a:r>
              <a:rPr lang="vi-VN" dirty="0" smtClean="0"/>
              <a:t> </a:t>
            </a:r>
            <a:r>
              <a:rPr lang="vi-VN" dirty="0"/>
              <a:t>Page</a:t>
            </a:r>
          </a:p>
          <a:p>
            <a:pPr algn="just"/>
            <a:r>
              <a:rPr lang="vi-VN" dirty="0" smtClean="0"/>
              <a:t>Cách </a:t>
            </a:r>
            <a:r>
              <a:rPr lang="vi-VN" dirty="0"/>
              <a:t>chèn các đối tượng đồ họa, thêm các đối tượng đa phương tiện chèn Picture, Clip Art và các đối tượng (Object)</a:t>
            </a:r>
          </a:p>
          <a:p>
            <a:pPr algn="just"/>
            <a:r>
              <a:rPr lang="vi-VN" dirty="0" smtClean="0"/>
              <a:t>Hiệu </a:t>
            </a:r>
            <a:r>
              <a:rPr lang="vi-VN" dirty="0"/>
              <a:t>đính tài liệu (Proofing); nhận biết và sửa được các báo lỗi đường gợn sóng đỏ, xanh lá cây, xanh dương.</a:t>
            </a:r>
          </a:p>
          <a:p>
            <a:pPr algn="just"/>
            <a:r>
              <a:rPr lang="vi-VN" dirty="0" smtClean="0"/>
              <a:t>Xem trước </a:t>
            </a:r>
            <a:r>
              <a:rPr lang="vi-VN" dirty="0"/>
              <a:t>và in ấn tài liệu. (Print Preview)</a:t>
            </a:r>
            <a:endParaRPr lang="vi-VN" dirty="0"/>
          </a:p>
        </p:txBody>
      </p:sp>
      <p:grpSp>
        <p:nvGrpSpPr>
          <p:cNvPr id="7" name="Group 6"/>
          <p:cNvGrpSpPr/>
          <p:nvPr/>
        </p:nvGrpSpPr>
        <p:grpSpPr>
          <a:xfrm>
            <a:off x="9639300" y="708978"/>
            <a:ext cx="2400300" cy="4117022"/>
            <a:chOff x="0" y="0"/>
            <a:chExt cx="1537335" cy="3001645"/>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37335" cy="3001645"/>
            </a:xfrm>
            <a:prstGeom prst="rect">
              <a:avLst/>
            </a:prstGeom>
            <a:noFill/>
            <a:ln>
              <a:noFill/>
            </a:ln>
          </p:spPr>
        </p:pic>
        <p:sp>
          <p:nvSpPr>
            <p:cNvPr id="9" name="Rectangle 8"/>
            <p:cNvSpPr/>
            <p:nvPr/>
          </p:nvSpPr>
          <p:spPr>
            <a:xfrm>
              <a:off x="94890" y="1975449"/>
              <a:ext cx="707367" cy="1380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204929294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5900"/>
            <a:ext cx="7226300" cy="5961063"/>
          </a:xfrm>
        </p:spPr>
        <p:txBody>
          <a:bodyPr>
            <a:normAutofit/>
          </a:bodyPr>
          <a:lstStyle/>
          <a:p>
            <a:pPr marL="0" indent="0">
              <a:buNone/>
            </a:pPr>
            <a:r>
              <a:rPr lang="en-US" b="1" dirty="0" err="1"/>
              <a:t>Chủ</a:t>
            </a:r>
            <a:r>
              <a:rPr lang="en-US" b="1" dirty="0"/>
              <a:t> </a:t>
            </a:r>
            <a:r>
              <a:rPr lang="en-US" b="1" dirty="0" err="1"/>
              <a:t>đề</a:t>
            </a:r>
            <a:r>
              <a:rPr lang="en-US" b="1" dirty="0"/>
              <a:t> B. Microsoft Word</a:t>
            </a:r>
          </a:p>
          <a:p>
            <a:pPr marL="0" indent="0">
              <a:buNone/>
            </a:pPr>
            <a:r>
              <a:rPr lang="en-US" b="1" dirty="0" err="1"/>
              <a:t>Bài</a:t>
            </a:r>
            <a:r>
              <a:rPr lang="en-US" b="1" dirty="0"/>
              <a:t> 1: </a:t>
            </a:r>
            <a:r>
              <a:rPr lang="en-US" b="1" dirty="0" err="1"/>
              <a:t>Tớ</a:t>
            </a:r>
            <a:r>
              <a:rPr lang="en-US" b="1" dirty="0"/>
              <a:t> </a:t>
            </a:r>
            <a:r>
              <a:rPr lang="en-US" b="1" dirty="0" err="1"/>
              <a:t>thao</a:t>
            </a:r>
            <a:r>
              <a:rPr lang="en-US" b="1" dirty="0"/>
              <a:t> </a:t>
            </a:r>
            <a:r>
              <a:rPr lang="en-US" b="1" dirty="0" err="1"/>
              <a:t>tác</a:t>
            </a:r>
            <a:r>
              <a:rPr lang="en-US" b="1" dirty="0"/>
              <a:t> </a:t>
            </a:r>
            <a:r>
              <a:rPr lang="en-US" b="1" dirty="0" err="1"/>
              <a:t>với</a:t>
            </a:r>
            <a:r>
              <a:rPr lang="en-US" b="1" dirty="0"/>
              <a:t> </a:t>
            </a:r>
            <a:r>
              <a:rPr lang="en-US" b="1" dirty="0" err="1"/>
              <a:t>văn</a:t>
            </a:r>
            <a:r>
              <a:rPr lang="en-US" b="1" dirty="0"/>
              <a:t> </a:t>
            </a:r>
            <a:r>
              <a:rPr lang="en-US" b="1" dirty="0" err="1"/>
              <a:t>bản</a:t>
            </a:r>
            <a:r>
              <a:rPr lang="en-US" b="1" dirty="0"/>
              <a:t>:</a:t>
            </a:r>
          </a:p>
          <a:p>
            <a:r>
              <a:rPr lang="en-US" dirty="0" err="1" smtClean="0"/>
              <a:t>Nhập</a:t>
            </a:r>
            <a:r>
              <a:rPr lang="en-US" dirty="0" smtClean="0"/>
              <a:t> </a:t>
            </a:r>
            <a:r>
              <a:rPr lang="en-US" dirty="0" err="1"/>
              <a:t>và</a:t>
            </a:r>
            <a:r>
              <a:rPr lang="en-US" dirty="0"/>
              <a:t> </a:t>
            </a:r>
            <a:r>
              <a:rPr lang="en-US" dirty="0" err="1"/>
              <a:t>chỉnh</a:t>
            </a:r>
            <a:r>
              <a:rPr lang="en-US" dirty="0"/>
              <a:t> </a:t>
            </a:r>
            <a:r>
              <a:rPr lang="en-US" dirty="0" err="1"/>
              <a:t>sửa</a:t>
            </a:r>
            <a:r>
              <a:rPr lang="en-US" dirty="0"/>
              <a:t> </a:t>
            </a:r>
            <a:r>
              <a:rPr lang="en-US" dirty="0" err="1"/>
              <a:t>văn</a:t>
            </a:r>
            <a:r>
              <a:rPr lang="en-US" dirty="0"/>
              <a:t> </a:t>
            </a:r>
            <a:r>
              <a:rPr lang="en-US" dirty="0" err="1"/>
              <a:t>bản</a:t>
            </a:r>
            <a:r>
              <a:rPr lang="en-US" dirty="0"/>
              <a:t>.</a:t>
            </a:r>
          </a:p>
          <a:p>
            <a:r>
              <a:rPr lang="en-US" dirty="0" smtClean="0"/>
              <a:t>Di </a:t>
            </a:r>
            <a:r>
              <a:rPr lang="en-US" dirty="0" err="1"/>
              <a:t>chuyển</a:t>
            </a:r>
            <a:r>
              <a:rPr lang="en-US" dirty="0"/>
              <a:t> </a:t>
            </a:r>
            <a:r>
              <a:rPr lang="en-US" dirty="0" err="1"/>
              <a:t>xung</a:t>
            </a:r>
            <a:r>
              <a:rPr lang="en-US" dirty="0"/>
              <a:t> </a:t>
            </a:r>
            <a:r>
              <a:rPr lang="en-US" dirty="0" err="1"/>
              <a:t>quanh</a:t>
            </a:r>
            <a:r>
              <a:rPr lang="en-US" dirty="0"/>
              <a:t> </a:t>
            </a:r>
            <a:r>
              <a:rPr lang="en-US" dirty="0" err="1"/>
              <a:t>văn</a:t>
            </a:r>
            <a:r>
              <a:rPr lang="en-US" dirty="0"/>
              <a:t> </a:t>
            </a:r>
            <a:r>
              <a:rPr lang="en-US" dirty="0" err="1"/>
              <a:t>bản</a:t>
            </a:r>
            <a:r>
              <a:rPr lang="en-US" dirty="0"/>
              <a:t>: </a:t>
            </a:r>
            <a:r>
              <a:rPr lang="en-US" dirty="0" err="1"/>
              <a:t>bằng</a:t>
            </a:r>
            <a:r>
              <a:rPr lang="en-US" dirty="0"/>
              <a:t> </a:t>
            </a:r>
            <a:r>
              <a:rPr lang="en-US" dirty="0" err="1"/>
              <a:t>chuột</a:t>
            </a:r>
            <a:r>
              <a:rPr lang="en-US" dirty="0"/>
              <a:t> (</a:t>
            </a:r>
            <a:r>
              <a:rPr lang="en-US" dirty="0" err="1"/>
              <a:t>thanh</a:t>
            </a:r>
            <a:r>
              <a:rPr lang="en-US" dirty="0"/>
              <a:t> </a:t>
            </a:r>
            <a:r>
              <a:rPr lang="en-US" dirty="0" err="1"/>
              <a:t>cuộn</a:t>
            </a:r>
            <a:r>
              <a:rPr lang="en-US" dirty="0"/>
              <a:t>) </a:t>
            </a:r>
            <a:r>
              <a:rPr lang="en-US" dirty="0" err="1"/>
              <a:t>và</a:t>
            </a:r>
            <a:r>
              <a:rPr lang="en-US" dirty="0"/>
              <a:t> </a:t>
            </a:r>
            <a:r>
              <a:rPr lang="en-US" dirty="0" err="1"/>
              <a:t>bàn</a:t>
            </a:r>
            <a:r>
              <a:rPr lang="en-US" dirty="0"/>
              <a:t> </a:t>
            </a:r>
            <a:r>
              <a:rPr lang="en-US" dirty="0" err="1"/>
              <a:t>phím</a:t>
            </a:r>
            <a:endParaRPr lang="en-US" dirty="0"/>
          </a:p>
          <a:p>
            <a:r>
              <a:rPr lang="en-US" dirty="0" err="1" smtClean="0"/>
              <a:t>Các</a:t>
            </a:r>
            <a:r>
              <a:rPr lang="en-US" dirty="0" smtClean="0"/>
              <a:t> </a:t>
            </a:r>
            <a:r>
              <a:rPr lang="en-US" dirty="0" err="1"/>
              <a:t>cách</a:t>
            </a:r>
            <a:r>
              <a:rPr lang="en-US" dirty="0"/>
              <a:t> </a:t>
            </a:r>
            <a:r>
              <a:rPr lang="en-US" dirty="0" err="1"/>
              <a:t>thao</a:t>
            </a:r>
            <a:r>
              <a:rPr lang="en-US" dirty="0"/>
              <a:t> </a:t>
            </a:r>
            <a:r>
              <a:rPr lang="en-US" dirty="0" err="1"/>
              <a:t>tác</a:t>
            </a:r>
            <a:r>
              <a:rPr lang="en-US" dirty="0"/>
              <a:t> </a:t>
            </a:r>
            <a:r>
              <a:rPr lang="en-US" dirty="0" err="1"/>
              <a:t>với</a:t>
            </a:r>
            <a:r>
              <a:rPr lang="en-US" dirty="0"/>
              <a:t> </a:t>
            </a:r>
            <a:r>
              <a:rPr lang="en-US" dirty="0" err="1"/>
              <a:t>đoạn</a:t>
            </a:r>
            <a:r>
              <a:rPr lang="en-US" dirty="0"/>
              <a:t> </a:t>
            </a:r>
            <a:r>
              <a:rPr lang="en-US" dirty="0" err="1"/>
              <a:t>văn</a:t>
            </a:r>
            <a:r>
              <a:rPr lang="en-US" dirty="0"/>
              <a:t> </a:t>
            </a:r>
            <a:r>
              <a:rPr lang="en-US" dirty="0" err="1"/>
              <a:t>bản</a:t>
            </a:r>
            <a:r>
              <a:rPr lang="en-US" dirty="0"/>
              <a:t>: </a:t>
            </a:r>
            <a:r>
              <a:rPr lang="en-US" dirty="0" err="1"/>
              <a:t>canh</a:t>
            </a:r>
            <a:r>
              <a:rPr lang="en-US" dirty="0"/>
              <a:t> </a:t>
            </a:r>
            <a:r>
              <a:rPr lang="en-US" dirty="0" err="1"/>
              <a:t>lề</a:t>
            </a:r>
            <a:r>
              <a:rPr lang="en-US" dirty="0"/>
              <a:t>, </a:t>
            </a:r>
            <a:r>
              <a:rPr lang="en-US" dirty="0" err="1"/>
              <a:t>khoảng</a:t>
            </a:r>
            <a:r>
              <a:rPr lang="en-US" dirty="0"/>
              <a:t> </a:t>
            </a:r>
            <a:r>
              <a:rPr lang="en-US" dirty="0" err="1"/>
              <a:t>cách</a:t>
            </a:r>
            <a:r>
              <a:rPr lang="en-US" dirty="0"/>
              <a:t> </a:t>
            </a:r>
            <a:r>
              <a:rPr lang="en-US" dirty="0" err="1"/>
              <a:t>dòng</a:t>
            </a:r>
            <a:r>
              <a:rPr lang="en-US" dirty="0"/>
              <a:t> </a:t>
            </a:r>
            <a:r>
              <a:rPr lang="en-US" dirty="0" err="1"/>
              <a:t>trong</a:t>
            </a:r>
            <a:r>
              <a:rPr lang="en-US" dirty="0"/>
              <a:t> </a:t>
            </a:r>
            <a:r>
              <a:rPr lang="en-US" dirty="0" err="1"/>
              <a:t>đoạn</a:t>
            </a:r>
            <a:r>
              <a:rPr lang="en-US" dirty="0"/>
              <a:t>, </a:t>
            </a:r>
            <a:r>
              <a:rPr lang="en-US" dirty="0" err="1"/>
              <a:t>khoảng</a:t>
            </a:r>
            <a:r>
              <a:rPr lang="en-US" dirty="0"/>
              <a:t> </a:t>
            </a:r>
            <a:r>
              <a:rPr lang="en-US" dirty="0" err="1"/>
              <a:t>cách</a:t>
            </a:r>
            <a:r>
              <a:rPr lang="en-US" dirty="0"/>
              <a:t> </a:t>
            </a:r>
            <a:r>
              <a:rPr lang="en-US" dirty="0" err="1"/>
              <a:t>giữa</a:t>
            </a:r>
            <a:r>
              <a:rPr lang="en-US" dirty="0"/>
              <a:t> </a:t>
            </a:r>
            <a:r>
              <a:rPr lang="en-US" dirty="0" err="1"/>
              <a:t>các</a:t>
            </a:r>
            <a:r>
              <a:rPr lang="en-US" dirty="0"/>
              <a:t> </a:t>
            </a:r>
            <a:r>
              <a:rPr lang="en-US" dirty="0" err="1"/>
              <a:t>đoạn</a:t>
            </a:r>
            <a:r>
              <a:rPr lang="en-US" dirty="0"/>
              <a:t> (Paragraph)</a:t>
            </a:r>
          </a:p>
          <a:p>
            <a:r>
              <a:rPr lang="en-US" dirty="0" err="1" smtClean="0"/>
              <a:t>Tìm</a:t>
            </a:r>
            <a:r>
              <a:rPr lang="en-US" dirty="0" smtClean="0"/>
              <a:t> </a:t>
            </a:r>
            <a:r>
              <a:rPr lang="en-US" dirty="0" err="1"/>
              <a:t>kiếm</a:t>
            </a:r>
            <a:r>
              <a:rPr lang="en-US" dirty="0"/>
              <a:t> </a:t>
            </a:r>
            <a:r>
              <a:rPr lang="en-US" dirty="0" err="1"/>
              <a:t>và</a:t>
            </a:r>
            <a:r>
              <a:rPr lang="en-US" dirty="0"/>
              <a:t> </a:t>
            </a:r>
            <a:r>
              <a:rPr lang="en-US" dirty="0" err="1"/>
              <a:t>thay</a:t>
            </a:r>
            <a:r>
              <a:rPr lang="en-US" dirty="0"/>
              <a:t> </a:t>
            </a:r>
            <a:r>
              <a:rPr lang="en-US" dirty="0" err="1"/>
              <a:t>thế</a:t>
            </a:r>
            <a:r>
              <a:rPr lang="en-US" dirty="0"/>
              <a:t> </a:t>
            </a:r>
            <a:r>
              <a:rPr lang="en-US" dirty="0" err="1"/>
              <a:t>văn</a:t>
            </a:r>
            <a:r>
              <a:rPr lang="en-US" dirty="0"/>
              <a:t> </a:t>
            </a:r>
            <a:r>
              <a:rPr lang="en-US" dirty="0" err="1"/>
              <a:t>bản</a:t>
            </a:r>
            <a:r>
              <a:rPr lang="en-US" dirty="0"/>
              <a:t> (Find and Replace)</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64500" y="419417"/>
            <a:ext cx="3682999" cy="5117783"/>
          </a:xfrm>
          <a:prstGeom prst="rect">
            <a:avLst/>
          </a:prstGeom>
          <a:noFill/>
          <a:ln>
            <a:noFill/>
          </a:ln>
        </p:spPr>
      </p:pic>
    </p:spTree>
    <p:extLst>
      <p:ext uri="{BB962C8B-B14F-4D97-AF65-F5344CB8AC3E}">
        <p14:creationId xmlns:p14="http://schemas.microsoft.com/office/powerpoint/2010/main" val="82930636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8600"/>
            <a:ext cx="8940800" cy="5948363"/>
          </a:xfrm>
        </p:spPr>
        <p:txBody>
          <a:bodyPr>
            <a:normAutofit lnSpcReduction="10000"/>
          </a:bodyPr>
          <a:lstStyle/>
          <a:p>
            <a:pPr marL="0" indent="0">
              <a:buNone/>
            </a:pPr>
            <a:r>
              <a:rPr lang="vi-VN" b="1" dirty="0"/>
              <a:t>Bài 2: Tớ tạo bố cục cho tài liệu:</a:t>
            </a:r>
          </a:p>
          <a:p>
            <a:r>
              <a:rPr lang="vi-VN" dirty="0" smtClean="0"/>
              <a:t>Phân </a:t>
            </a:r>
            <a:r>
              <a:rPr lang="vi-VN" dirty="0"/>
              <a:t>biệt các thành phần cột, dòng, ô của bảng</a:t>
            </a:r>
          </a:p>
          <a:p>
            <a:r>
              <a:rPr lang="vi-VN" dirty="0" smtClean="0"/>
              <a:t>Các </a:t>
            </a:r>
            <a:r>
              <a:rPr lang="vi-VN" dirty="0"/>
              <a:t>thao tác tạo bảng bằng nhiều cách: Insert </a:t>
            </a:r>
            <a:r>
              <a:rPr lang="en-US" dirty="0" smtClean="0"/>
              <a:t>-&gt;</a:t>
            </a:r>
            <a:r>
              <a:rPr lang="vi-VN" dirty="0" smtClean="0"/>
              <a:t> </a:t>
            </a:r>
            <a:r>
              <a:rPr lang="vi-VN" dirty="0"/>
              <a:t>Table hoặc Insert </a:t>
            </a:r>
            <a:r>
              <a:rPr lang="en-US" dirty="0" smtClean="0"/>
              <a:t>-&gt;</a:t>
            </a:r>
            <a:r>
              <a:rPr lang="vi-VN" dirty="0" smtClean="0"/>
              <a:t> </a:t>
            </a:r>
            <a:r>
              <a:rPr lang="vi-VN" dirty="0"/>
              <a:t>Table </a:t>
            </a:r>
            <a:r>
              <a:rPr lang="en-US" dirty="0" smtClean="0"/>
              <a:t>-&gt;</a:t>
            </a:r>
            <a:r>
              <a:rPr lang="vi-VN" dirty="0" smtClean="0"/>
              <a:t> </a:t>
            </a:r>
            <a:r>
              <a:rPr lang="vi-VN" dirty="0"/>
              <a:t>Insert Table…</a:t>
            </a:r>
          </a:p>
          <a:p>
            <a:r>
              <a:rPr lang="vi-VN" dirty="0" smtClean="0"/>
              <a:t>Thao </a:t>
            </a:r>
            <a:r>
              <a:rPr lang="vi-VN" dirty="0"/>
              <a:t>tác lựa chọn các mục trong bảng: ô, cột, dòng, bảng, chọn liên tiếp: Shift, không liên tiếp: Ctrl</a:t>
            </a:r>
          </a:p>
          <a:p>
            <a:r>
              <a:rPr lang="vi-VN" dirty="0" smtClean="0"/>
              <a:t>Các </a:t>
            </a:r>
            <a:r>
              <a:rPr lang="vi-VN" dirty="0"/>
              <a:t>thao tác định dạng bảng, tạo đường viền (Borders), đổ bóng (Shading) và căn lề (Alignment) cho bảng</a:t>
            </a:r>
          </a:p>
          <a:p>
            <a:r>
              <a:rPr lang="vi-VN" dirty="0" smtClean="0"/>
              <a:t>Các </a:t>
            </a:r>
            <a:r>
              <a:rPr lang="vi-VN" dirty="0"/>
              <a:t>thao tác chèn (Insert) và xóa (Delete) các dòng/cột/ô trong bảng</a:t>
            </a:r>
          </a:p>
          <a:p>
            <a:r>
              <a:rPr lang="vi-VN" dirty="0" smtClean="0"/>
              <a:t>Các </a:t>
            </a:r>
            <a:r>
              <a:rPr lang="vi-VN" dirty="0"/>
              <a:t>thao tác trộn (Merge cells) và tách (Split cells) các ô trong bảng</a:t>
            </a:r>
            <a:endParaRPr lang="vi-VN" dirty="0"/>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9779000" y="228600"/>
            <a:ext cx="2336799" cy="4450080"/>
          </a:xfrm>
          <a:prstGeom prst="rect">
            <a:avLst/>
          </a:prstGeom>
          <a:noFill/>
          <a:ln>
            <a:noFill/>
          </a:ln>
        </p:spPr>
      </p:pic>
    </p:spTree>
    <p:extLst>
      <p:ext uri="{BB962C8B-B14F-4D97-AF65-F5344CB8AC3E}">
        <p14:creationId xmlns:p14="http://schemas.microsoft.com/office/powerpoint/2010/main" val="29065616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038083" y="3448476"/>
            <a:ext cx="9144000" cy="1667516"/>
          </a:xfrm>
        </p:spPr>
        <p:txBody>
          <a:bodyPr>
            <a:noAutofit/>
          </a:bodyPr>
          <a:lstStyle/>
          <a:p>
            <a:r>
              <a:rPr lang="en-US" sz="13800" dirty="0" err="1" smtClean="0"/>
              <a:t>Cảm</a:t>
            </a:r>
            <a:r>
              <a:rPr lang="en-US" sz="13800" dirty="0" smtClean="0"/>
              <a:t> </a:t>
            </a:r>
            <a:r>
              <a:rPr lang="en-US" sz="13800" dirty="0" err="1" smtClean="0"/>
              <a:t>ơn</a:t>
            </a:r>
            <a:r>
              <a:rPr lang="en-US" sz="13800" dirty="0" smtClean="0"/>
              <a:t> </a:t>
            </a:r>
            <a:r>
              <a:rPr lang="en-US" sz="13800" dirty="0" err="1" smtClean="0"/>
              <a:t>các</a:t>
            </a:r>
            <a:r>
              <a:rPr lang="en-US" sz="13800" dirty="0" smtClean="0"/>
              <a:t> </a:t>
            </a:r>
            <a:r>
              <a:rPr lang="en-US" sz="13800" dirty="0" err="1" smtClean="0"/>
              <a:t>em</a:t>
            </a:r>
            <a:r>
              <a:rPr lang="en-US" sz="13800" dirty="0" smtClean="0"/>
              <a:t>!</a:t>
            </a:r>
            <a:endParaRPr lang="en-US" sz="13800" dirty="0"/>
          </a:p>
        </p:txBody>
      </p:sp>
    </p:spTree>
    <p:extLst>
      <p:ext uri="{BB962C8B-B14F-4D97-AF65-F5344CB8AC3E}">
        <p14:creationId xmlns:p14="http://schemas.microsoft.com/office/powerpoint/2010/main" val="237854327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Tin 4 - Tuần 12"/>
  <p:tag name="ISPRING_FIRST_PUBLISH" val="1"/>
</p:tagLst>
</file>

<file path=ppt/theme/theme1.xml><?xml version="1.0" encoding="utf-8"?>
<a:theme xmlns:a="http://schemas.openxmlformats.org/drawingml/2006/main" name="IC3 Spark">
  <a:themeElements>
    <a:clrScheme name="Custom 1">
      <a:dk1>
        <a:srgbClr val="FF0000"/>
      </a:dk1>
      <a:lt1>
        <a:srgbClr val="002060"/>
      </a:lt1>
      <a:dk2>
        <a:srgbClr val="FFFFFF"/>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3 Spark" id="{F708D391-5E25-4EA8-8D84-6B4D7E82B245}" vid="{99BD5698-61F0-43FB-A25E-A119831677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409</Words>
  <Application>Microsoft Office PowerPoint</Application>
  <PresentationFormat>Widescreen</PresentationFormat>
  <Paragraphs>39</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 New Roman</vt:lpstr>
      <vt:lpstr>UTM Duepuntozero</vt:lpstr>
      <vt:lpstr>IC3 Spark</vt:lpstr>
      <vt:lpstr>Tin 4 - Tuần 15</vt:lpstr>
      <vt:lpstr>Thời gian thi: Tuần 16 (Theo lịch của nhà trường) Hình thức thi: Trắc nghiệm trực tuyến trên Microsoft Forms/Google Forms</vt:lpstr>
      <vt:lpstr>NỘI DUNG KIẾN THỨC:</vt:lpstr>
      <vt:lpstr>PowerPoint Presentation</vt:lpstr>
      <vt:lpstr>PowerPoint Presentation</vt:lpstr>
      <vt:lpstr>PowerPoint Presentation</vt:lpstr>
      <vt:lpstr>Cảm ơn các 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2021-12-03T09:37:22Z</dcterms:created>
  <dcterms:modified xsi:type="dcterms:W3CDTF">2021-12-12T10:28:48Z</dcterms:modified>
</cp:coreProperties>
</file>