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8" r:id="rId1"/>
  </p:sldMasterIdLst>
  <p:notesMasterIdLst>
    <p:notesMasterId r:id="rId16"/>
  </p:notesMasterIdLst>
  <p:sldIdLst>
    <p:sldId id="291" r:id="rId2"/>
    <p:sldId id="290" r:id="rId3"/>
    <p:sldId id="259" r:id="rId4"/>
    <p:sldId id="272" r:id="rId5"/>
    <p:sldId id="295" r:id="rId6"/>
    <p:sldId id="300" r:id="rId7"/>
    <p:sldId id="294" r:id="rId8"/>
    <p:sldId id="296" r:id="rId9"/>
    <p:sldId id="297" r:id="rId10"/>
    <p:sldId id="305" r:id="rId11"/>
    <p:sldId id="302" r:id="rId12"/>
    <p:sldId id="303" r:id="rId13"/>
    <p:sldId id="283" r:id="rId14"/>
    <p:sldId id="292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E699"/>
    <a:srgbClr val="003300"/>
    <a:srgbClr val="0850F2"/>
    <a:srgbClr val="69BFFF"/>
    <a:srgbClr val="5B80D1"/>
    <a:srgbClr val="8FCFFF"/>
    <a:srgbClr val="8D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80182" autoAdjust="0"/>
  </p:normalViewPr>
  <p:slideViewPr>
    <p:cSldViewPr snapToGrid="0">
      <p:cViewPr varScale="1">
        <p:scale>
          <a:sx n="58" d="100"/>
          <a:sy n="58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42B8-8538-452C-AE78-AD9FE003505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1F671-8EF3-4EF8-80A4-70ED6BA4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755"/>
              </a:spcAft>
              <a:buFont typeface="+mj-lt"/>
              <a:buAutoNum type="arabicPeriod"/>
            </a:pPr>
            <a:r>
              <a:rPr lang="vi-VN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Thanh tiêu đề</a:t>
            </a:r>
            <a:r>
              <a:rPr lang="vi-VN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chứa tên tài liệu </a:t>
            </a:r>
            <a:endParaRPr lang="vi-VN" sz="1800" b="0" i="1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vi-VN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Thanh công cụ truy cập nhanh</a:t>
            </a:r>
            <a:r>
              <a:rPr lang="vi-VN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chứa các lệnh thao tác nhanh </a:t>
            </a:r>
            <a:endParaRPr lang="vi-VN" sz="1800" b="0" i="1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-VN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Thanh Ribbon</a:t>
            </a:r>
            <a:r>
              <a:rPr lang="vi-VN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chứa gần như toàn bộ các lệnh thao tác với chương trình (File, Home, Insert, Page Layout, …) </a:t>
            </a:r>
            <a:endParaRPr lang="vi-VN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930"/>
              </a:spcAft>
              <a:buFont typeface="+mj-lt"/>
              <a:buAutoNum type="arabicPeriod" startAt="4"/>
            </a:pPr>
            <a:r>
              <a:rPr lang="vi-VN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Hộp tên</a:t>
            </a:r>
            <a:r>
              <a:rPr lang="vi-VN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cho biết địa chỉ ô, vùng  </a:t>
            </a:r>
            <a:endParaRPr lang="vi-VN" sz="1800" b="0" i="1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755"/>
              </a:spcAft>
              <a:buFont typeface="+mj-lt"/>
              <a:buAutoNum type="arabicPeriod" startAt="4"/>
            </a:pPr>
            <a:r>
              <a:rPr lang="vi-VN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Thanh công thức</a:t>
            </a:r>
            <a:r>
              <a:rPr lang="vi-VN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dùng để nhập nội dung tại mỗi ô. </a:t>
            </a:r>
            <a:endParaRPr lang="vi-VN" sz="1800" b="0" i="1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725"/>
              </a:spcAft>
              <a:buFont typeface="+mj-lt"/>
              <a:buAutoNum type="arabicPeriod" startAt="4"/>
            </a:pPr>
            <a:r>
              <a:rPr lang="vi-VN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Tiêu đề cột, dòng</a:t>
            </a:r>
            <a:r>
              <a:rPr lang="vi-VN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cho biết vị trí của từng ô </a:t>
            </a:r>
            <a:endParaRPr lang="vi-VN" sz="1800" b="0" i="1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715"/>
              </a:spcAft>
              <a:buFont typeface="+mj-lt"/>
              <a:buAutoNum type="arabicPeriod" startAt="4"/>
            </a:pPr>
            <a:r>
              <a:rPr lang="vi-VN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Vùng soạn thảo</a:t>
            </a:r>
            <a:r>
              <a:rPr lang="vi-VN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dùng để nhập văn bản </a:t>
            </a:r>
            <a:endParaRPr lang="vi-VN" sz="1800" b="0" i="1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840"/>
              </a:spcAft>
              <a:buFont typeface="+mj-lt"/>
              <a:buAutoNum type="arabicPeriod" startAt="4"/>
            </a:pPr>
            <a:r>
              <a:rPr lang="vi-VN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Thanh cuộn</a:t>
            </a:r>
            <a:r>
              <a:rPr lang="vi-VN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18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840"/>
              </a:spcAft>
              <a:buFont typeface="+mj-lt"/>
              <a:buAutoNum type="arabicPeriod" startAt="4"/>
            </a:pPr>
            <a:r>
              <a:rPr lang="vi-VN" sz="1800" b="0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Thẻ trang tính</a:t>
            </a:r>
            <a:r>
              <a:rPr lang="vi-VN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1F671-8EF3-4EF8-80A4-70ED6BA4A3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5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Thanh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liệu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 fontAlgn="base"/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Thanh Ribbon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lệnh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chương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(File, Home,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Insert, Page Layout, …) </a:t>
            </a:r>
          </a:p>
          <a:p>
            <a:pPr lvl="0" fontAlgn="base"/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Thanh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thước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căn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chỉnh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căn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lề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,…. </a:t>
            </a:r>
          </a:p>
          <a:p>
            <a:pPr lvl="0" fontAlgn="base"/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Thanh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xuống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sang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sang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 fontAlgn="base"/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Thanh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trạng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xem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phần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trăm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pPr lvl="0" fontAlgn="base"/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Vùng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soạn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nhập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F671-8EF3-4EF8-80A4-70ED6BA4A3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6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58105" y="5483054"/>
            <a:ext cx="1275790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02496" y="5352618"/>
            <a:ext cx="1912862" cy="10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1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32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659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011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845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448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37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97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477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37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58105" y="5483054"/>
            <a:ext cx="1275790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02496" y="5352618"/>
            <a:ext cx="1912862" cy="10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87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262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105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377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136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2374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037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895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251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6281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18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58105" y="5483054"/>
            <a:ext cx="1275790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02496" y="5352618"/>
            <a:ext cx="1912862" cy="10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37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829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74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8497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941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3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736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17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180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327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509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86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30805"/>
            <a:ext cx="1428750" cy="1414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50466"/>
            <a:ext cx="1905000" cy="848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69450"/>
            <a:ext cx="1909779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6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484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40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92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4969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4918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4370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3376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505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8395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51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98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065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553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05782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5210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1376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4500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03855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208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970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4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8247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3412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041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6926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4558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2404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3979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856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9332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8443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84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650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3346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444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41" y="161843"/>
            <a:ext cx="654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Chủ</a:t>
            </a:r>
            <a:r>
              <a:rPr lang="en-US" sz="1800" baseline="0"/>
              <a:t> đề A</a:t>
            </a:r>
            <a:r>
              <a:rPr lang="en-US" sz="1800"/>
              <a:t>. Các tính năng phổ biến trong phần mềm ứng dụng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86626" y="190254"/>
            <a:ext cx="397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z="1800"/>
              <a:t>Bài</a:t>
            </a:r>
            <a:r>
              <a:rPr lang="en-US" sz="1800" baseline="0"/>
              <a:t> 1</a:t>
            </a:r>
            <a:r>
              <a:rPr lang="en-US" sz="1800"/>
              <a:t>. Các tính năng mà ai cũng phải biết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1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2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9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5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34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049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8F5EBF-D640-47CD-A1FD-9BC19257221A}" type="datetimeFigureOut">
              <a:rPr lang="vi-VN" smtClean="0"/>
              <a:pPr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E4C479-123F-41C3-821B-9885C960DA34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4" cstate="print">
            <a:extLst>
              <a:ext uri="{BEBA8EAE-BF5A-486C-A8C5-ECC9F3942E4B}">
                <a14:imgProps xmlns:a14="http://schemas.microsoft.com/office/drawing/2010/main">
                  <a14:imgLayer r:embed="rId75">
                    <a14:imgEffect>
                      <a14:backgroundRemoval t="0" b="98446" l="0" r="100000">
                        <a14:foregroundMark x1="55959" y1="16235" x2="69315" y2="54001"/>
                        <a14:foregroundMark x1="10363" y1="20668" x2="5930" y2="61831"/>
                        <a14:foregroundMark x1="40415" y1="3972" x2="8175" y2="22913"/>
                        <a14:foregroundMark x1="35982" y1="11744" x2="62637" y2="92976"/>
                        <a14:foregroundMark x1="68221" y1="16235" x2="5930" y2="52907"/>
                        <a14:foregroundMark x1="27058" y1="26195" x2="38169" y2="19574"/>
                        <a14:foregroundMark x1="68221" y1="20668" x2="91595" y2="55153"/>
                        <a14:foregroundMark x1="77087" y1="15083" x2="71560" y2="28440"/>
                        <a14:foregroundMark x1="89349" y1="32873" x2="89349" y2="46229"/>
                        <a14:foregroundMark x1="89349" y1="58492" x2="90443" y2="41796"/>
                        <a14:foregroundMark x1="39321" y1="8405" x2="19286" y2="82959"/>
                        <a14:foregroundMark x1="89349" y1="77375" x2="30397" y2="88486"/>
                        <a14:foregroundMark x1="31491" y1="84053" x2="71560" y2="91825"/>
                        <a14:foregroundMark x1="54865" y1="15083" x2="68221" y2="44041"/>
                        <a14:foregroundMark x1="54865" y1="9557" x2="67127" y2="38457"/>
                        <a14:foregroundMark x1="37075" y1="92976" x2="48187" y2="71848"/>
                        <a14:foregroundMark x1="37478" y1="76511" x2="40760" y2="80196"/>
                        <a14:foregroundMark x1="52677" y1="76914" x2="54347" y2="80599"/>
                        <a14:foregroundMark x1="61370" y1="11514" x2="53541" y2="46459"/>
                        <a14:foregroundMark x1="63385" y1="9845" x2="67127" y2="25504"/>
                        <a14:foregroundMark x1="92170" y1="57571" x2="86816" y2="65803"/>
                        <a14:foregroundMark x1="73287" y1="88428" x2="49799" y2="98273"/>
                        <a14:foregroundMark x1="22683" y1="80599" x2="51065" y2="97064"/>
                        <a14:foregroundMark x1="60507" y1="90904" x2="55556" y2="95797"/>
                        <a14:foregroundMark x1="25561" y1="88025" x2="47381" y2="94991"/>
                        <a14:foregroundMark x1="16120" y1="24698" x2="15256" y2="30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" y="52233"/>
            <a:ext cx="1075713" cy="9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89" r:id="rId2"/>
    <p:sldLayoutId id="2147483788" r:id="rId3"/>
    <p:sldLayoutId id="2147483720" r:id="rId4"/>
    <p:sldLayoutId id="2147483786" r:id="rId5"/>
    <p:sldLayoutId id="2147483787" r:id="rId6"/>
    <p:sldLayoutId id="2147483785" r:id="rId7"/>
    <p:sldLayoutId id="2147483784" r:id="rId8"/>
    <p:sldLayoutId id="2147483783" r:id="rId9"/>
    <p:sldLayoutId id="2147483782" r:id="rId10"/>
    <p:sldLayoutId id="2147483781" r:id="rId11"/>
    <p:sldLayoutId id="2147483780" r:id="rId12"/>
    <p:sldLayoutId id="2147483779" r:id="rId13"/>
    <p:sldLayoutId id="2147483778" r:id="rId14"/>
    <p:sldLayoutId id="2147483777" r:id="rId15"/>
    <p:sldLayoutId id="2147483776" r:id="rId16"/>
    <p:sldLayoutId id="2147483775" r:id="rId17"/>
    <p:sldLayoutId id="2147483774" r:id="rId18"/>
    <p:sldLayoutId id="2147483773" r:id="rId19"/>
    <p:sldLayoutId id="2147483772" r:id="rId20"/>
    <p:sldLayoutId id="2147483771" r:id="rId21"/>
    <p:sldLayoutId id="2147483770" r:id="rId22"/>
    <p:sldLayoutId id="2147483769" r:id="rId23"/>
    <p:sldLayoutId id="2147483768" r:id="rId24"/>
    <p:sldLayoutId id="2147483767" r:id="rId25"/>
    <p:sldLayoutId id="2147483766" r:id="rId26"/>
    <p:sldLayoutId id="2147483765" r:id="rId27"/>
    <p:sldLayoutId id="2147483764" r:id="rId28"/>
    <p:sldLayoutId id="2147483763" r:id="rId29"/>
    <p:sldLayoutId id="2147483762" r:id="rId30"/>
    <p:sldLayoutId id="2147483761" r:id="rId31"/>
    <p:sldLayoutId id="2147483760" r:id="rId32"/>
    <p:sldLayoutId id="2147483759" r:id="rId33"/>
    <p:sldLayoutId id="2147483758" r:id="rId34"/>
    <p:sldLayoutId id="2147483757" r:id="rId35"/>
    <p:sldLayoutId id="2147483756" r:id="rId36"/>
    <p:sldLayoutId id="2147483755" r:id="rId37"/>
    <p:sldLayoutId id="2147483754" r:id="rId38"/>
    <p:sldLayoutId id="2147483753" r:id="rId39"/>
    <p:sldLayoutId id="2147483752" r:id="rId40"/>
    <p:sldLayoutId id="2147483751" r:id="rId41"/>
    <p:sldLayoutId id="2147483750" r:id="rId42"/>
    <p:sldLayoutId id="2147483749" r:id="rId43"/>
    <p:sldLayoutId id="2147483748" r:id="rId44"/>
    <p:sldLayoutId id="2147483747" r:id="rId45"/>
    <p:sldLayoutId id="2147483746" r:id="rId46"/>
    <p:sldLayoutId id="2147483745" r:id="rId47"/>
    <p:sldLayoutId id="2147483744" r:id="rId48"/>
    <p:sldLayoutId id="2147483743" r:id="rId49"/>
    <p:sldLayoutId id="2147483742" r:id="rId50"/>
    <p:sldLayoutId id="2147483741" r:id="rId51"/>
    <p:sldLayoutId id="2147483740" r:id="rId52"/>
    <p:sldLayoutId id="2147483739" r:id="rId53"/>
    <p:sldLayoutId id="2147483738" r:id="rId54"/>
    <p:sldLayoutId id="2147483737" r:id="rId55"/>
    <p:sldLayoutId id="2147483736" r:id="rId56"/>
    <p:sldLayoutId id="2147483735" r:id="rId57"/>
    <p:sldLayoutId id="2147483734" r:id="rId58"/>
    <p:sldLayoutId id="2147483733" r:id="rId59"/>
    <p:sldLayoutId id="2147483732" r:id="rId60"/>
    <p:sldLayoutId id="2147483731" r:id="rId61"/>
    <p:sldLayoutId id="214748373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678" r:id="rId7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C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1680" y="1635511"/>
            <a:ext cx="11106053" cy="830769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Chào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mừng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con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đến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môn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Tin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7538" y="2885573"/>
            <a:ext cx="5340045" cy="923101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LỚP 4 – TUẦN 2</a:t>
            </a:r>
          </a:p>
        </p:txBody>
      </p:sp>
    </p:spTree>
    <p:extLst>
      <p:ext uri="{BB962C8B-B14F-4D97-AF65-F5344CB8AC3E}">
        <p14:creationId xmlns:p14="http://schemas.microsoft.com/office/powerpoint/2010/main" val="323278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6381-D893-4628-8534-78E41A01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89" y="363489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B77D433-0CE2-4265-8886-6E9339375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A89322-15F3-4A60-BF5E-7D7C64AE798D}"/>
              </a:ext>
            </a:extLst>
          </p:cNvPr>
          <p:cNvGrpSpPr/>
          <p:nvPr/>
        </p:nvGrpSpPr>
        <p:grpSpPr>
          <a:xfrm>
            <a:off x="-2" y="1504476"/>
            <a:ext cx="12192003" cy="1592828"/>
            <a:chOff x="0" y="1860616"/>
            <a:chExt cx="12192002" cy="9726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D21CA8-B786-47F9-84E1-26ACB2CE4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60616"/>
              <a:ext cx="12192000" cy="2624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74B4BB-FD13-4750-A55F-2F0076FFA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06500"/>
              <a:ext cx="12192000" cy="2609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2283C7-7004-461D-9FC0-EC049160E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" y="2535472"/>
              <a:ext cx="12192000" cy="29780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39AF64-035F-4DC0-B893-ADBC2C2530AD}"/>
              </a:ext>
            </a:extLst>
          </p:cNvPr>
          <p:cNvGrpSpPr/>
          <p:nvPr/>
        </p:nvGrpSpPr>
        <p:grpSpPr>
          <a:xfrm>
            <a:off x="1275107" y="4111733"/>
            <a:ext cx="10078693" cy="2133953"/>
            <a:chOff x="3171825" y="2710220"/>
            <a:chExt cx="5848350" cy="85213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075115-A1DA-4D56-B812-F77DB9B45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1825" y="3002935"/>
              <a:ext cx="4953000" cy="238125"/>
            </a:xfrm>
            <a:prstGeom prst="rect">
              <a:avLst/>
            </a:prstGeom>
            <a:grp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6DF30C-0E37-4FEC-B13C-0A5C7FBA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1825" y="3295650"/>
              <a:ext cx="5848350" cy="266700"/>
            </a:xfrm>
            <a:prstGeom prst="rect">
              <a:avLst/>
            </a:prstGeom>
            <a:grp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A7FC15-4BCC-411F-AD46-3115598DF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1825" y="2710220"/>
              <a:ext cx="5429250" cy="238125"/>
            </a:xfrm>
            <a:prstGeom prst="rect">
              <a:avLst/>
            </a:prstGeom>
            <a:grpFill/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9B75A25-0A17-4B2F-BBAC-D18B9174FD48}"/>
              </a:ext>
            </a:extLst>
          </p:cNvPr>
          <p:cNvSpPr txBox="1">
            <a:spLocks/>
          </p:cNvSpPr>
          <p:nvPr/>
        </p:nvSpPr>
        <p:spPr>
          <a:xfrm>
            <a:off x="1496289" y="3288332"/>
            <a:ext cx="10515600" cy="59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Thẻ</a:t>
            </a:r>
            <a:r>
              <a:rPr lang="en-US" dirty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109493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309093"/>
            <a:ext cx="10210800" cy="94820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Thanh Ribbon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E92CE-A18B-42F3-BF4E-2D86CCB4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398653"/>
            <a:ext cx="11572875" cy="50006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7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2564124"/>
            <a:ext cx="10515600" cy="598841"/>
          </a:xfrm>
        </p:spPr>
        <p:txBody>
          <a:bodyPr>
            <a:no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21" y="3291510"/>
            <a:ext cx="10888646" cy="119886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67" y="1485900"/>
            <a:ext cx="10665290" cy="64487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95450" y="406223"/>
            <a:ext cx="8324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hanh công cụ Truy </a:t>
            </a:r>
            <a:r>
              <a:rPr lang="en-US" sz="4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vi-VN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nhanh</a:t>
            </a:r>
            <a:endParaRPr lang="en-US" sz="4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6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862408" y="893697"/>
            <a:ext cx="8300799" cy="5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ABDD34-DCC4-4B69-ADFB-01F29A97490D}"/>
              </a:ext>
            </a:extLst>
          </p:cNvPr>
          <p:cNvSpPr/>
          <p:nvPr/>
        </p:nvSpPr>
        <p:spPr>
          <a:xfrm>
            <a:off x="3034106" y="0"/>
            <a:ext cx="6123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CẦN GHI NHỚ</a:t>
            </a: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BA40E2C9-AF40-4A67-9D2C-73AB27D0BDD5}"/>
              </a:ext>
            </a:extLst>
          </p:cNvPr>
          <p:cNvSpPr/>
          <p:nvPr/>
        </p:nvSpPr>
        <p:spPr>
          <a:xfrm>
            <a:off x="1313411" y="1147156"/>
            <a:ext cx="10440785" cy="4763147"/>
          </a:xfrm>
          <a:prstGeom prst="plaque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r>
              <a:rPr lang="en-US" sz="2600" b="0" i="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0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600" b="0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0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Office: Word, </a:t>
            </a:r>
            <a:r>
              <a:rPr lang="en-US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Excel, Power Point </a:t>
            </a:r>
            <a:r>
              <a:rPr lang="en-US" sz="2600" b="0" i="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0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b="0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0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b="0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00" b="0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bao </a:t>
            </a:r>
            <a:r>
              <a:rPr lang="en-US" sz="2600" b="0" i="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b="0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(Title bar).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File: Home, Insert, Review, View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Ribbon.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hanh công cụ Truy </a:t>
            </a:r>
            <a:r>
              <a:rPr lang="en-US" sz="2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vi-VN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nhanh</a:t>
            </a:r>
            <a:r>
              <a:rPr lang="en-US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(Quick Access Toolbar)</a:t>
            </a:r>
            <a:endParaRPr lang="en-US" sz="2600" dirty="0">
              <a:ln/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(Status bar).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7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900">
        <p:circle/>
      </p:transition>
    </mc:Choice>
    <mc:Fallback xmlns="">
      <p:transition spd="slow" advTm="499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877" y="0"/>
            <a:ext cx="12278795" cy="6943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87" y="143916"/>
            <a:ext cx="10483266" cy="1325563"/>
          </a:xfrm>
          <a:noFill/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939" y="1469479"/>
            <a:ext cx="9595214" cy="4867823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solidFill>
                  <a:srgbClr val="003300"/>
                </a:solidFill>
              </a:rPr>
              <a:t>Em</a:t>
            </a:r>
            <a:r>
              <a:rPr lang="en-US" sz="3600" dirty="0">
                <a:solidFill>
                  <a:srgbClr val="003300"/>
                </a:solidFill>
              </a:rPr>
              <a:t> </a:t>
            </a:r>
            <a:r>
              <a:rPr lang="en-US" sz="3600" dirty="0" err="1">
                <a:solidFill>
                  <a:srgbClr val="003300"/>
                </a:solidFill>
              </a:rPr>
              <a:t>hãy</a:t>
            </a:r>
            <a:r>
              <a:rPr lang="en-US" sz="3600" dirty="0">
                <a:solidFill>
                  <a:srgbClr val="003300"/>
                </a:solidFill>
              </a:rPr>
              <a:t> đọc </a:t>
            </a:r>
            <a:r>
              <a:rPr lang="en-US" sz="3600" dirty="0" err="1">
                <a:solidFill>
                  <a:srgbClr val="003300"/>
                </a:solidFill>
              </a:rPr>
              <a:t>trước</a:t>
            </a:r>
            <a:r>
              <a:rPr lang="en-US" sz="3600" dirty="0">
                <a:solidFill>
                  <a:srgbClr val="003300"/>
                </a:solidFill>
              </a:rPr>
              <a:t> </a:t>
            </a:r>
            <a:r>
              <a:rPr lang="en-US" sz="3600" dirty="0" err="1">
                <a:solidFill>
                  <a:srgbClr val="003300"/>
                </a:solidFill>
              </a:rPr>
              <a:t>và</a:t>
            </a:r>
            <a:r>
              <a:rPr lang="en-US" sz="3600" dirty="0">
                <a:solidFill>
                  <a:srgbClr val="003300"/>
                </a:solidFill>
              </a:rPr>
              <a:t> </a:t>
            </a:r>
            <a:r>
              <a:rPr lang="en-US" sz="3600" dirty="0" err="1">
                <a:solidFill>
                  <a:srgbClr val="003300"/>
                </a:solidFill>
              </a:rPr>
              <a:t>thực</a:t>
            </a:r>
            <a:r>
              <a:rPr lang="en-US" sz="3600" dirty="0">
                <a:solidFill>
                  <a:srgbClr val="003300"/>
                </a:solidFill>
              </a:rPr>
              <a:t> </a:t>
            </a:r>
            <a:r>
              <a:rPr lang="en-US" sz="3600" dirty="0" err="1">
                <a:solidFill>
                  <a:srgbClr val="003300"/>
                </a:solidFill>
              </a:rPr>
              <a:t>hiện</a:t>
            </a:r>
            <a:r>
              <a:rPr lang="en-US" sz="3600" dirty="0">
                <a:solidFill>
                  <a:srgbClr val="003300"/>
                </a:solidFill>
              </a:rPr>
              <a:t> </a:t>
            </a:r>
            <a:r>
              <a:rPr lang="en-US" sz="3600" dirty="0" err="1">
                <a:solidFill>
                  <a:srgbClr val="003300"/>
                </a:solidFill>
              </a:rPr>
              <a:t>nội</a:t>
            </a:r>
            <a:r>
              <a:rPr lang="en-US" sz="3600" dirty="0">
                <a:solidFill>
                  <a:srgbClr val="003300"/>
                </a:solidFill>
              </a:rPr>
              <a:t> dung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Truy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cập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vào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các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lệnh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và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tính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năng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SGK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 tr.13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đến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 tr.16.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solidFill>
                  <a:srgbClr val="003300"/>
                </a:solidFill>
              </a:rPr>
              <a:t>Ghi</a:t>
            </a:r>
            <a:r>
              <a:rPr lang="en-US" sz="3600" dirty="0">
                <a:solidFill>
                  <a:srgbClr val="003300"/>
                </a:solidFill>
              </a:rPr>
              <a:t> </a:t>
            </a:r>
            <a:r>
              <a:rPr lang="en-US" sz="3600" dirty="0" err="1">
                <a:solidFill>
                  <a:srgbClr val="003300"/>
                </a:solidFill>
              </a:rPr>
              <a:t>lại</a:t>
            </a:r>
            <a:r>
              <a:rPr lang="en-US" sz="3600" dirty="0">
                <a:solidFill>
                  <a:srgbClr val="003300"/>
                </a:solidFill>
              </a:rPr>
              <a:t> </a:t>
            </a:r>
            <a:r>
              <a:rPr lang="en-US" sz="3600" dirty="0" err="1">
                <a:solidFill>
                  <a:srgbClr val="003300"/>
                </a:solidFill>
              </a:rPr>
              <a:t>khó</a:t>
            </a:r>
            <a:r>
              <a:rPr lang="en-US" sz="3600" dirty="0">
                <a:solidFill>
                  <a:srgbClr val="003300"/>
                </a:solidFill>
              </a:rPr>
              <a:t> khan, </a:t>
            </a:r>
            <a:r>
              <a:rPr lang="en-US" sz="3600" dirty="0" err="1">
                <a:solidFill>
                  <a:srgbClr val="003300"/>
                </a:solidFill>
              </a:rPr>
              <a:t>thắc</a:t>
            </a:r>
            <a:r>
              <a:rPr lang="en-US" sz="3600" dirty="0">
                <a:solidFill>
                  <a:srgbClr val="003300"/>
                </a:solidFill>
              </a:rPr>
              <a:t> </a:t>
            </a:r>
            <a:r>
              <a:rPr lang="en-US" sz="3600" dirty="0" err="1">
                <a:solidFill>
                  <a:srgbClr val="003300"/>
                </a:solidFill>
              </a:rPr>
              <a:t>mắc</a:t>
            </a:r>
            <a:r>
              <a:rPr lang="en-US" sz="3600" dirty="0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479">
        <p:circle/>
      </p:transition>
    </mc:Choice>
    <mc:Fallback xmlns="">
      <p:transition spd="slow" advTm="19479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4F4836-33A5-44C8-8F3B-F3D1255D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6838" r="19311" b="6838"/>
          <a:stretch/>
        </p:blipFill>
        <p:spPr>
          <a:xfrm>
            <a:off x="4626447" y="1301955"/>
            <a:ext cx="2756533" cy="389874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A3174F3-671F-4884-9D3E-0B47DF8CA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53" y="1182457"/>
            <a:ext cx="2935942" cy="1772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11B78B-2CAF-4045-B53D-4C1C03384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7383"/>
          <a:stretch/>
        </p:blipFill>
        <p:spPr>
          <a:xfrm>
            <a:off x="8454980" y="3185538"/>
            <a:ext cx="2604459" cy="17244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DD0BDB-F9A6-489D-AE81-B2B656DE54A9}"/>
              </a:ext>
            </a:extLst>
          </p:cNvPr>
          <p:cNvSpPr txBox="1"/>
          <p:nvPr/>
        </p:nvSpPr>
        <p:spPr>
          <a:xfrm>
            <a:off x="2794169" y="284105"/>
            <a:ext cx="6621933" cy="706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CẦN CHUẨN BỊ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ECB5E-53FF-483E-91F7-CB653E8B11B3}"/>
              </a:ext>
            </a:extLst>
          </p:cNvPr>
          <p:cNvSpPr txBox="1"/>
          <p:nvPr/>
        </p:nvSpPr>
        <p:spPr>
          <a:xfrm>
            <a:off x="872569" y="5373016"/>
            <a:ext cx="3150158" cy="46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TIN HỌC LỚP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BA868-705F-470D-907C-488A74910A16}"/>
              </a:ext>
            </a:extLst>
          </p:cNvPr>
          <p:cNvSpPr txBox="1"/>
          <p:nvPr/>
        </p:nvSpPr>
        <p:spPr>
          <a:xfrm>
            <a:off x="4653455" y="5405622"/>
            <a:ext cx="2903359" cy="46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GHI BÀI + BÚT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6BC33-C940-4F96-AB4E-3334C73A565A}"/>
              </a:ext>
            </a:extLst>
          </p:cNvPr>
          <p:cNvSpPr txBox="1"/>
          <p:nvPr/>
        </p:nvSpPr>
        <p:spPr>
          <a:xfrm>
            <a:off x="7891775" y="5405622"/>
            <a:ext cx="399060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ĐỂ BÀN HOẶC </a:t>
            </a:r>
          </a:p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XÁCH TAY (NẾU CÓ)</a:t>
            </a:r>
          </a:p>
        </p:txBody>
      </p:sp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9" y="5392236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27314" y="-63309"/>
            <a:ext cx="1686296" cy="18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926" y="1301953"/>
            <a:ext cx="2893444" cy="3923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56" b="97778" l="8873" r="97390">
                        <a14:foregroundMark x1="93737" y1="68194" x2="88831" y2="86250"/>
                        <a14:foregroundMark x1="93111" y1="70000" x2="81315" y2="85833"/>
                        <a14:foregroundMark x1="79019" y1="92778" x2="76618" y2="96250"/>
                        <a14:foregroundMark x1="96660" y1="72778" x2="93737" y2="77639"/>
                        <a14:foregroundMark x1="90084" y1="71528" x2="88518" y2="74306"/>
                        <a14:foregroundMark x1="90292" y1="70972" x2="89040" y2="72361"/>
                        <a14:foregroundMark x1="76514" y1="90000" x2="75261" y2="97639"/>
                        <a14:foregroundMark x1="82568" y1="94722" x2="75574" y2="97778"/>
                        <a14:foregroundMark x1="97390" y1="73194" x2="94885" y2="75833"/>
                        <a14:foregroundMark x1="95825" y1="69861" x2="97390" y2="7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81" y="-1606713"/>
            <a:ext cx="8763061" cy="658601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8751EB-41ED-45FE-9C2F-583A099B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BA4052-B28E-44DB-AF47-2AC8A7C47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20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0129" y="-10800"/>
            <a:ext cx="122301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06494" y="2596898"/>
            <a:ext cx="6934527" cy="4286207"/>
            <a:chOff x="6143732" y="3364655"/>
            <a:chExt cx="5951502" cy="35139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5" name="Freeform 44"/>
            <p:cNvSpPr/>
            <p:nvPr/>
          </p:nvSpPr>
          <p:spPr>
            <a:xfrm>
              <a:off x="8405487" y="3364655"/>
              <a:ext cx="3248732" cy="3493345"/>
            </a:xfrm>
            <a:custGeom>
              <a:avLst/>
              <a:gdLst>
                <a:gd name="connsiteX0" fmla="*/ 2948140 w 3248732"/>
                <a:gd name="connsiteY0" fmla="*/ 930 h 3493345"/>
                <a:gd name="connsiteX1" fmla="*/ 3125296 w 3248732"/>
                <a:gd name="connsiteY1" fmla="*/ 70302 h 3493345"/>
                <a:gd name="connsiteX2" fmla="*/ 3178429 w 3248732"/>
                <a:gd name="connsiteY2" fmla="*/ 527462 h 3493345"/>
                <a:gd name="connsiteX3" fmla="*/ 830182 w 3248732"/>
                <a:gd name="connsiteY3" fmla="*/ 3493345 h 3493345"/>
                <a:gd name="connsiteX4" fmla="*/ 0 w 3248732"/>
                <a:gd name="connsiteY4" fmla="*/ 3493345 h 3493345"/>
                <a:gd name="connsiteX5" fmla="*/ 2668136 w 3248732"/>
                <a:gd name="connsiteY5" fmla="*/ 123436 h 3493345"/>
                <a:gd name="connsiteX6" fmla="*/ 2948140 w 3248732"/>
                <a:gd name="connsiteY6" fmla="*/ 930 h 349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8732" h="3493345">
                  <a:moveTo>
                    <a:pt x="2948140" y="930"/>
                  </a:moveTo>
                  <a:cubicBezTo>
                    <a:pt x="3010644" y="5660"/>
                    <a:pt x="3072453" y="28463"/>
                    <a:pt x="3125296" y="70302"/>
                  </a:cubicBezTo>
                  <a:cubicBezTo>
                    <a:pt x="3266210" y="181871"/>
                    <a:pt x="3289998" y="386549"/>
                    <a:pt x="3178429" y="527462"/>
                  </a:cubicBezTo>
                  <a:lnTo>
                    <a:pt x="830182" y="3493345"/>
                  </a:lnTo>
                  <a:lnTo>
                    <a:pt x="0" y="3493345"/>
                  </a:lnTo>
                  <a:lnTo>
                    <a:pt x="2668136" y="123436"/>
                  </a:lnTo>
                  <a:cubicBezTo>
                    <a:pt x="2737867" y="35364"/>
                    <a:pt x="2843967" y="-6955"/>
                    <a:pt x="2948140" y="9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084333" y="3935909"/>
              <a:ext cx="3003128" cy="2922091"/>
            </a:xfrm>
            <a:custGeom>
              <a:avLst/>
              <a:gdLst>
                <a:gd name="connsiteX0" fmla="*/ 2573868 w 3003128"/>
                <a:gd name="connsiteY0" fmla="*/ 1329 h 2922091"/>
                <a:gd name="connsiteX1" fmla="*/ 2826855 w 3003128"/>
                <a:gd name="connsiteY1" fmla="*/ 100397 h 2922091"/>
                <a:gd name="connsiteX2" fmla="*/ 2902732 w 3003128"/>
                <a:gd name="connsiteY2" fmla="*/ 753242 h 2922091"/>
                <a:gd name="connsiteX3" fmla="*/ 1185539 w 3003128"/>
                <a:gd name="connsiteY3" fmla="*/ 2922091 h 2922091"/>
                <a:gd name="connsiteX4" fmla="*/ 0 w 3003128"/>
                <a:gd name="connsiteY4" fmla="*/ 2922091 h 2922091"/>
                <a:gd name="connsiteX5" fmla="*/ 2174009 w 3003128"/>
                <a:gd name="connsiteY5" fmla="*/ 176274 h 2922091"/>
                <a:gd name="connsiteX6" fmla="*/ 2573868 w 3003128"/>
                <a:gd name="connsiteY6" fmla="*/ 1329 h 292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3128" h="2922091">
                  <a:moveTo>
                    <a:pt x="2573868" y="1329"/>
                  </a:moveTo>
                  <a:cubicBezTo>
                    <a:pt x="2663127" y="8084"/>
                    <a:pt x="2751392" y="40649"/>
                    <a:pt x="2826855" y="100397"/>
                  </a:cubicBezTo>
                  <a:cubicBezTo>
                    <a:pt x="3028086" y="259723"/>
                    <a:pt x="3062057" y="552011"/>
                    <a:pt x="2902732" y="753242"/>
                  </a:cubicBezTo>
                  <a:lnTo>
                    <a:pt x="1185539" y="2922091"/>
                  </a:lnTo>
                  <a:lnTo>
                    <a:pt x="0" y="2922091"/>
                  </a:lnTo>
                  <a:lnTo>
                    <a:pt x="2174009" y="176274"/>
                  </a:lnTo>
                  <a:cubicBezTo>
                    <a:pt x="2273587" y="50503"/>
                    <a:pt x="2425105" y="-9929"/>
                    <a:pt x="2573868" y="13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299902" y="4271272"/>
              <a:ext cx="2795332" cy="2607308"/>
            </a:xfrm>
            <a:custGeom>
              <a:avLst/>
              <a:gdLst>
                <a:gd name="connsiteX0" fmla="*/ 2340280 w 2795332"/>
                <a:gd name="connsiteY0" fmla="*/ 1409 h 2607308"/>
                <a:gd name="connsiteX1" fmla="*/ 2608467 w 2795332"/>
                <a:gd name="connsiteY1" fmla="*/ 106428 h 2607308"/>
                <a:gd name="connsiteX2" fmla="*/ 2688904 w 2795332"/>
                <a:gd name="connsiteY2" fmla="*/ 798501 h 2607308"/>
                <a:gd name="connsiteX3" fmla="*/ 1256774 w 2795332"/>
                <a:gd name="connsiteY3" fmla="*/ 2607308 h 2607308"/>
                <a:gd name="connsiteX4" fmla="*/ 0 w 2795332"/>
                <a:gd name="connsiteY4" fmla="*/ 2607308 h 2607308"/>
                <a:gd name="connsiteX5" fmla="*/ 1916395 w 2795332"/>
                <a:gd name="connsiteY5" fmla="*/ 186864 h 2607308"/>
                <a:gd name="connsiteX6" fmla="*/ 2340280 w 2795332"/>
                <a:gd name="connsiteY6" fmla="*/ 1409 h 2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5332" h="2607308">
                  <a:moveTo>
                    <a:pt x="2340280" y="1409"/>
                  </a:moveTo>
                  <a:cubicBezTo>
                    <a:pt x="2434901" y="8570"/>
                    <a:pt x="2528471" y="43091"/>
                    <a:pt x="2608467" y="106428"/>
                  </a:cubicBezTo>
                  <a:cubicBezTo>
                    <a:pt x="2821789" y="275326"/>
                    <a:pt x="2857802" y="585179"/>
                    <a:pt x="2688904" y="798501"/>
                  </a:cubicBezTo>
                  <a:lnTo>
                    <a:pt x="1256774" y="2607308"/>
                  </a:lnTo>
                  <a:lnTo>
                    <a:pt x="0" y="2607308"/>
                  </a:lnTo>
                  <a:lnTo>
                    <a:pt x="1916395" y="186864"/>
                  </a:lnTo>
                  <a:cubicBezTo>
                    <a:pt x="2021957" y="53539"/>
                    <a:pt x="2182578" y="-10527"/>
                    <a:pt x="2340280" y="14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143732" y="4388382"/>
              <a:ext cx="2442165" cy="2469618"/>
            </a:xfrm>
            <a:custGeom>
              <a:avLst/>
              <a:gdLst>
                <a:gd name="connsiteX0" fmla="*/ 2139101 w 2442165"/>
                <a:gd name="connsiteY0" fmla="*/ 938 h 2469618"/>
                <a:gd name="connsiteX1" fmla="*/ 2317713 w 2442165"/>
                <a:gd name="connsiteY1" fmla="*/ 70881 h 2469618"/>
                <a:gd name="connsiteX2" fmla="*/ 2371285 w 2442165"/>
                <a:gd name="connsiteY2" fmla="*/ 531802 h 2469618"/>
                <a:gd name="connsiteX3" fmla="*/ 837011 w 2442165"/>
                <a:gd name="connsiteY3" fmla="*/ 2469618 h 2469618"/>
                <a:gd name="connsiteX4" fmla="*/ 0 w 2442165"/>
                <a:gd name="connsiteY4" fmla="*/ 2469618 h 2469618"/>
                <a:gd name="connsiteX5" fmla="*/ 1856794 w 2442165"/>
                <a:gd name="connsiteY5" fmla="*/ 124452 h 2469618"/>
                <a:gd name="connsiteX6" fmla="*/ 2139101 w 2442165"/>
                <a:gd name="connsiteY6" fmla="*/ 938 h 246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165" h="2469618">
                  <a:moveTo>
                    <a:pt x="2139101" y="938"/>
                  </a:moveTo>
                  <a:cubicBezTo>
                    <a:pt x="2202119" y="5707"/>
                    <a:pt x="2264437" y="28698"/>
                    <a:pt x="2317713" y="70881"/>
                  </a:cubicBezTo>
                  <a:cubicBezTo>
                    <a:pt x="2459786" y="183367"/>
                    <a:pt x="2483770" y="389729"/>
                    <a:pt x="2371285" y="531802"/>
                  </a:cubicBezTo>
                  <a:lnTo>
                    <a:pt x="837011" y="2469618"/>
                  </a:lnTo>
                  <a:lnTo>
                    <a:pt x="0" y="2469618"/>
                  </a:lnTo>
                  <a:lnTo>
                    <a:pt x="1856794" y="124452"/>
                  </a:lnTo>
                  <a:cubicBezTo>
                    <a:pt x="1927098" y="35656"/>
                    <a:pt x="2034072" y="-7011"/>
                    <a:pt x="2139101" y="9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0697568" y="5806858"/>
              <a:ext cx="1240649" cy="1051142"/>
            </a:xfrm>
            <a:custGeom>
              <a:avLst/>
              <a:gdLst>
                <a:gd name="connsiteX0" fmla="*/ 986411 w 1240649"/>
                <a:gd name="connsiteY0" fmla="*/ 787 h 1051142"/>
                <a:gd name="connsiteX1" fmla="*/ 1136247 w 1240649"/>
                <a:gd name="connsiteY1" fmla="*/ 59463 h 1051142"/>
                <a:gd name="connsiteX2" fmla="*/ 1181188 w 1240649"/>
                <a:gd name="connsiteY2" fmla="*/ 446127 h 1051142"/>
                <a:gd name="connsiteX3" fmla="*/ 702165 w 1240649"/>
                <a:gd name="connsiteY3" fmla="*/ 1051142 h 1051142"/>
                <a:gd name="connsiteX4" fmla="*/ 0 w 1240649"/>
                <a:gd name="connsiteY4" fmla="*/ 1051142 h 1051142"/>
                <a:gd name="connsiteX5" fmla="*/ 749583 w 1240649"/>
                <a:gd name="connsiteY5" fmla="*/ 104403 h 1051142"/>
                <a:gd name="connsiteX6" fmla="*/ 986411 w 1240649"/>
                <a:gd name="connsiteY6" fmla="*/ 787 h 105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649" h="1051142">
                  <a:moveTo>
                    <a:pt x="986411" y="787"/>
                  </a:moveTo>
                  <a:cubicBezTo>
                    <a:pt x="1039276" y="4789"/>
                    <a:pt x="1091554" y="24077"/>
                    <a:pt x="1136247" y="59463"/>
                  </a:cubicBezTo>
                  <a:cubicBezTo>
                    <a:pt x="1255432" y="153826"/>
                    <a:pt x="1275551" y="326942"/>
                    <a:pt x="1181188" y="446127"/>
                  </a:cubicBezTo>
                  <a:lnTo>
                    <a:pt x="702165" y="1051142"/>
                  </a:lnTo>
                  <a:lnTo>
                    <a:pt x="0" y="1051142"/>
                  </a:lnTo>
                  <a:lnTo>
                    <a:pt x="749583" y="104403"/>
                  </a:lnTo>
                  <a:cubicBezTo>
                    <a:pt x="808562" y="29912"/>
                    <a:pt x="898302" y="-5881"/>
                    <a:pt x="986411" y="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2001" y="1403157"/>
            <a:ext cx="9689618" cy="24826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 SÁT MÀN HÌNH EXCEL 2010 VÀ POWER POINT 2010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(SGK tr.11,12)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84086" y="-25103"/>
            <a:ext cx="4180260" cy="1412090"/>
            <a:chOff x="-184086" y="-25103"/>
            <a:chExt cx="4180260" cy="1412090"/>
          </a:xfrm>
        </p:grpSpPr>
        <p:sp>
          <p:nvSpPr>
            <p:cNvPr id="21" name="Freeform 20"/>
            <p:cNvSpPr/>
            <p:nvPr/>
          </p:nvSpPr>
          <p:spPr>
            <a:xfrm>
              <a:off x="1906044" y="-25103"/>
              <a:ext cx="2090130" cy="1395922"/>
            </a:xfrm>
            <a:custGeom>
              <a:avLst/>
              <a:gdLst>
                <a:gd name="connsiteX0" fmla="*/ 0 w 2090130"/>
                <a:gd name="connsiteY0" fmla="*/ 0 h 1395922"/>
                <a:gd name="connsiteX1" fmla="*/ 1720665 w 2090130"/>
                <a:gd name="connsiteY1" fmla="*/ 0 h 1395922"/>
                <a:gd name="connsiteX2" fmla="*/ 1949095 w 2090130"/>
                <a:gd name="connsiteY2" fmla="*/ 297788 h 1395922"/>
                <a:gd name="connsiteX3" fmla="*/ 1822946 w 2090130"/>
                <a:gd name="connsiteY3" fmla="*/ 1254888 h 1395922"/>
                <a:gd name="connsiteX4" fmla="*/ 865846 w 2090130"/>
                <a:gd name="connsiteY4" fmla="*/ 1128739 h 1395922"/>
                <a:gd name="connsiteX5" fmla="*/ 0 w 2090130"/>
                <a:gd name="connsiteY5" fmla="*/ 0 h 139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130" h="1395922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45929" y="-17019"/>
              <a:ext cx="2090130" cy="1395922"/>
            </a:xfrm>
            <a:custGeom>
              <a:avLst/>
              <a:gdLst>
                <a:gd name="connsiteX0" fmla="*/ 0 w 2090130"/>
                <a:gd name="connsiteY0" fmla="*/ 0 h 1395922"/>
                <a:gd name="connsiteX1" fmla="*/ 1720665 w 2090130"/>
                <a:gd name="connsiteY1" fmla="*/ 0 h 1395922"/>
                <a:gd name="connsiteX2" fmla="*/ 1949095 w 2090130"/>
                <a:gd name="connsiteY2" fmla="*/ 297788 h 1395922"/>
                <a:gd name="connsiteX3" fmla="*/ 1822946 w 2090130"/>
                <a:gd name="connsiteY3" fmla="*/ 1254888 h 1395922"/>
                <a:gd name="connsiteX4" fmla="*/ 865846 w 2090130"/>
                <a:gd name="connsiteY4" fmla="*/ 1128739 h 1395922"/>
                <a:gd name="connsiteX5" fmla="*/ 0 w 2090130"/>
                <a:gd name="connsiteY5" fmla="*/ 0 h 139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130" h="1395922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-184086" y="-8935"/>
              <a:ext cx="2090130" cy="1395922"/>
            </a:xfrm>
            <a:custGeom>
              <a:avLst/>
              <a:gdLst>
                <a:gd name="connsiteX0" fmla="*/ 0 w 2090130"/>
                <a:gd name="connsiteY0" fmla="*/ 0 h 1395922"/>
                <a:gd name="connsiteX1" fmla="*/ 1720665 w 2090130"/>
                <a:gd name="connsiteY1" fmla="*/ 0 h 1395922"/>
                <a:gd name="connsiteX2" fmla="*/ 1949095 w 2090130"/>
                <a:gd name="connsiteY2" fmla="*/ 297788 h 1395922"/>
                <a:gd name="connsiteX3" fmla="*/ 1822946 w 2090130"/>
                <a:gd name="connsiteY3" fmla="*/ 1254888 h 1395922"/>
                <a:gd name="connsiteX4" fmla="*/ 865846 w 2090130"/>
                <a:gd name="connsiteY4" fmla="*/ 1128739 h 1395922"/>
                <a:gd name="connsiteX5" fmla="*/ 0 w 2090130"/>
                <a:gd name="connsiteY5" fmla="*/ 0 h 139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130" h="1395922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70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950">
        <p14:prism/>
      </p:transition>
    </mc:Choice>
    <mc:Fallback xmlns="">
      <p:transition spd="slow" advTm="2095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7502058" y="4829225"/>
            <a:ext cx="4728042" cy="2380413"/>
          </a:xfrm>
          <a:custGeom>
            <a:avLst/>
            <a:gdLst>
              <a:gd name="connsiteX0" fmla="*/ 4442975 w 4728042"/>
              <a:gd name="connsiteY0" fmla="*/ 1846339 h 2380413"/>
              <a:gd name="connsiteX1" fmla="*/ 4521898 w 4728042"/>
              <a:gd name="connsiteY1" fmla="*/ 1876174 h 2380413"/>
              <a:gd name="connsiteX2" fmla="*/ 4545570 w 4728042"/>
              <a:gd name="connsiteY2" fmla="*/ 2072781 h 2380413"/>
              <a:gd name="connsiteX3" fmla="*/ 4293255 w 4728042"/>
              <a:gd name="connsiteY3" fmla="*/ 2380413 h 2380413"/>
              <a:gd name="connsiteX4" fmla="*/ 3923404 w 4728042"/>
              <a:gd name="connsiteY4" fmla="*/ 2380413 h 2380413"/>
              <a:gd name="connsiteX5" fmla="*/ 4318231 w 4728042"/>
              <a:gd name="connsiteY5" fmla="*/ 1899025 h 2380413"/>
              <a:gd name="connsiteX6" fmla="*/ 4442975 w 4728042"/>
              <a:gd name="connsiteY6" fmla="*/ 1846339 h 2380413"/>
              <a:gd name="connsiteX7" fmla="*/ 4471317 w 4728042"/>
              <a:gd name="connsiteY7" fmla="*/ 1015093 h 2380413"/>
              <a:gd name="connsiteX8" fmla="*/ 4622619 w 4728042"/>
              <a:gd name="connsiteY8" fmla="*/ 1066737 h 2380413"/>
              <a:gd name="connsiteX9" fmla="*/ 4667999 w 4728042"/>
              <a:gd name="connsiteY9" fmla="*/ 1407068 h 2380413"/>
              <a:gd name="connsiteX10" fmla="*/ 3860039 w 4728042"/>
              <a:gd name="connsiteY10" fmla="*/ 2296559 h 2380413"/>
              <a:gd name="connsiteX11" fmla="*/ 3151009 w 4728042"/>
              <a:gd name="connsiteY11" fmla="*/ 2296559 h 2380413"/>
              <a:gd name="connsiteX12" fmla="*/ 4232175 w 4728042"/>
              <a:gd name="connsiteY12" fmla="*/ 1106292 h 2380413"/>
              <a:gd name="connsiteX13" fmla="*/ 4471317 w 4728042"/>
              <a:gd name="connsiteY13" fmla="*/ 1015093 h 2380413"/>
              <a:gd name="connsiteX14" fmla="*/ 2180355 w 4728042"/>
              <a:gd name="connsiteY14" fmla="*/ 425652 h 2380413"/>
              <a:gd name="connsiteX15" fmla="*/ 2362412 w 4728042"/>
              <a:gd name="connsiteY15" fmla="*/ 478088 h 2380413"/>
              <a:gd name="connsiteX16" fmla="*/ 2417017 w 4728042"/>
              <a:gd name="connsiteY16" fmla="*/ 823634 h 2380413"/>
              <a:gd name="connsiteX17" fmla="*/ 853154 w 4728042"/>
              <a:gd name="connsiteY17" fmla="*/ 2276388 h 2380413"/>
              <a:gd name="connsiteX18" fmla="*/ 0 w 4728042"/>
              <a:gd name="connsiteY18" fmla="*/ 2276388 h 2380413"/>
              <a:gd name="connsiteX19" fmla="*/ 1892604 w 4728042"/>
              <a:gd name="connsiteY19" fmla="*/ 518249 h 2380413"/>
              <a:gd name="connsiteX20" fmla="*/ 2180355 w 4728042"/>
              <a:gd name="connsiteY20" fmla="*/ 425652 h 2380413"/>
              <a:gd name="connsiteX21" fmla="*/ 4468194 w 4728042"/>
              <a:gd name="connsiteY21" fmla="*/ 160393 h 2380413"/>
              <a:gd name="connsiteX22" fmla="*/ 4591164 w 4728042"/>
              <a:gd name="connsiteY22" fmla="*/ 203207 h 2380413"/>
              <a:gd name="connsiteX23" fmla="*/ 4628046 w 4728042"/>
              <a:gd name="connsiteY23" fmla="*/ 485355 h 2380413"/>
              <a:gd name="connsiteX24" fmla="*/ 2998041 w 4728042"/>
              <a:gd name="connsiteY24" fmla="*/ 2315823 h 2380413"/>
              <a:gd name="connsiteX25" fmla="*/ 2421781 w 4728042"/>
              <a:gd name="connsiteY25" fmla="*/ 2315823 h 2380413"/>
              <a:gd name="connsiteX26" fmla="*/ 4273833 w 4728042"/>
              <a:gd name="connsiteY26" fmla="*/ 236000 h 2380413"/>
              <a:gd name="connsiteX27" fmla="*/ 4468194 w 4728042"/>
              <a:gd name="connsiteY27" fmla="*/ 160393 h 2380413"/>
              <a:gd name="connsiteX28" fmla="*/ 3627320 w 4728042"/>
              <a:gd name="connsiteY28" fmla="*/ 1039 h 2380413"/>
              <a:gd name="connsiteX29" fmla="*/ 3875900 w 4728042"/>
              <a:gd name="connsiteY29" fmla="*/ 78542 h 2380413"/>
              <a:gd name="connsiteX30" fmla="*/ 3950455 w 4728042"/>
              <a:gd name="connsiteY30" fmla="*/ 589274 h 2380413"/>
              <a:gd name="connsiteX31" fmla="*/ 2263177 w 4728042"/>
              <a:gd name="connsiteY31" fmla="*/ 2286000 h 2380413"/>
              <a:gd name="connsiteX32" fmla="*/ 1098291 w 4728042"/>
              <a:gd name="connsiteY32" fmla="*/ 2286000 h 2380413"/>
              <a:gd name="connsiteX33" fmla="*/ 3234427 w 4728042"/>
              <a:gd name="connsiteY33" fmla="*/ 137902 h 2380413"/>
              <a:gd name="connsiteX34" fmla="*/ 3627320 w 4728042"/>
              <a:gd name="connsiteY34" fmla="*/ 1039 h 238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728042" h="2380413">
                <a:moveTo>
                  <a:pt x="4442975" y="1846339"/>
                </a:moveTo>
                <a:cubicBezTo>
                  <a:pt x="4470821" y="1848374"/>
                  <a:pt x="4498357" y="1858182"/>
                  <a:pt x="4521898" y="1876174"/>
                </a:cubicBezTo>
                <a:cubicBezTo>
                  <a:pt x="4584677" y="1924155"/>
                  <a:pt x="4595274" y="2012179"/>
                  <a:pt x="4545570" y="2072781"/>
                </a:cubicBezTo>
                <a:lnTo>
                  <a:pt x="4293255" y="2380413"/>
                </a:lnTo>
                <a:lnTo>
                  <a:pt x="3923404" y="2380413"/>
                </a:lnTo>
                <a:lnTo>
                  <a:pt x="4318231" y="1899025"/>
                </a:lnTo>
                <a:cubicBezTo>
                  <a:pt x="4349297" y="1861149"/>
                  <a:pt x="4396566" y="1842949"/>
                  <a:pt x="4442975" y="1846339"/>
                </a:cubicBezTo>
                <a:close/>
                <a:moveTo>
                  <a:pt x="4471317" y="1015093"/>
                </a:moveTo>
                <a:cubicBezTo>
                  <a:pt x="4524699" y="1018615"/>
                  <a:pt x="4577488" y="1035591"/>
                  <a:pt x="4622619" y="1066737"/>
                </a:cubicBezTo>
                <a:cubicBezTo>
                  <a:pt x="4742968" y="1149793"/>
                  <a:pt x="4763286" y="1302165"/>
                  <a:pt x="4667999" y="1407068"/>
                </a:cubicBezTo>
                <a:lnTo>
                  <a:pt x="3860039" y="2296559"/>
                </a:lnTo>
                <a:lnTo>
                  <a:pt x="3151009" y="2296559"/>
                </a:lnTo>
                <a:lnTo>
                  <a:pt x="4232175" y="1106292"/>
                </a:lnTo>
                <a:cubicBezTo>
                  <a:pt x="4291730" y="1040728"/>
                  <a:pt x="4382347" y="1009224"/>
                  <a:pt x="4471317" y="1015093"/>
                </a:cubicBezTo>
                <a:close/>
                <a:moveTo>
                  <a:pt x="2180355" y="425652"/>
                </a:moveTo>
                <a:cubicBezTo>
                  <a:pt x="2244588" y="429228"/>
                  <a:pt x="2308108" y="446464"/>
                  <a:pt x="2362412" y="478088"/>
                </a:cubicBezTo>
                <a:cubicBezTo>
                  <a:pt x="2507225" y="562417"/>
                  <a:pt x="2531672" y="717124"/>
                  <a:pt x="2417017" y="823634"/>
                </a:cubicBezTo>
                <a:lnTo>
                  <a:pt x="853154" y="2276388"/>
                </a:lnTo>
                <a:lnTo>
                  <a:pt x="0" y="2276388"/>
                </a:lnTo>
                <a:lnTo>
                  <a:pt x="1892604" y="518249"/>
                </a:lnTo>
                <a:cubicBezTo>
                  <a:pt x="1964264" y="451680"/>
                  <a:pt x="2073301" y="419693"/>
                  <a:pt x="2180355" y="425652"/>
                </a:cubicBezTo>
                <a:close/>
                <a:moveTo>
                  <a:pt x="4468194" y="160393"/>
                </a:moveTo>
                <a:cubicBezTo>
                  <a:pt x="4511580" y="163312"/>
                  <a:pt x="4554484" y="177385"/>
                  <a:pt x="4591164" y="203207"/>
                </a:cubicBezTo>
                <a:cubicBezTo>
                  <a:pt x="4688978" y="272065"/>
                  <a:pt x="4705490" y="398387"/>
                  <a:pt x="4628046" y="485355"/>
                </a:cubicBezTo>
                <a:lnTo>
                  <a:pt x="2998041" y="2315823"/>
                </a:lnTo>
                <a:lnTo>
                  <a:pt x="2421781" y="2315823"/>
                </a:lnTo>
                <a:lnTo>
                  <a:pt x="4273833" y="236000"/>
                </a:lnTo>
                <a:cubicBezTo>
                  <a:pt x="4322236" y="181645"/>
                  <a:pt x="4395884" y="155526"/>
                  <a:pt x="4468194" y="160393"/>
                </a:cubicBezTo>
                <a:close/>
                <a:moveTo>
                  <a:pt x="3627320" y="1039"/>
                </a:moveTo>
                <a:cubicBezTo>
                  <a:pt x="3715024" y="6324"/>
                  <a:pt x="3801752" y="31800"/>
                  <a:pt x="3875900" y="78542"/>
                </a:cubicBezTo>
                <a:cubicBezTo>
                  <a:pt x="4073625" y="203185"/>
                  <a:pt x="4107004" y="431848"/>
                  <a:pt x="3950455" y="589274"/>
                </a:cubicBezTo>
                <a:lnTo>
                  <a:pt x="2263177" y="2286000"/>
                </a:lnTo>
                <a:lnTo>
                  <a:pt x="1098291" y="2286000"/>
                </a:lnTo>
                <a:lnTo>
                  <a:pt x="3234427" y="137902"/>
                </a:lnTo>
                <a:cubicBezTo>
                  <a:pt x="3332270" y="39509"/>
                  <a:pt x="3481149" y="-7768"/>
                  <a:pt x="3627320" y="1039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28" t="-2439" r="-1228" b="24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00641" y="-484467"/>
            <a:ext cx="2090130" cy="1395922"/>
          </a:xfrm>
          <a:custGeom>
            <a:avLst/>
            <a:gdLst>
              <a:gd name="connsiteX0" fmla="*/ 0 w 2090130"/>
              <a:gd name="connsiteY0" fmla="*/ 0 h 1395922"/>
              <a:gd name="connsiteX1" fmla="*/ 1720665 w 2090130"/>
              <a:gd name="connsiteY1" fmla="*/ 0 h 1395922"/>
              <a:gd name="connsiteX2" fmla="*/ 1949095 w 2090130"/>
              <a:gd name="connsiteY2" fmla="*/ 297788 h 1395922"/>
              <a:gd name="connsiteX3" fmla="*/ 1822946 w 2090130"/>
              <a:gd name="connsiteY3" fmla="*/ 1254888 h 1395922"/>
              <a:gd name="connsiteX4" fmla="*/ 865846 w 2090130"/>
              <a:gd name="connsiteY4" fmla="*/ 1128739 h 1395922"/>
              <a:gd name="connsiteX5" fmla="*/ 0 w 2090130"/>
              <a:gd name="connsiteY5" fmla="*/ 0 h 13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130" h="1395922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629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999088" y="-484467"/>
            <a:ext cx="2090130" cy="1395922"/>
          </a:xfrm>
          <a:custGeom>
            <a:avLst/>
            <a:gdLst>
              <a:gd name="connsiteX0" fmla="*/ 0 w 2090130"/>
              <a:gd name="connsiteY0" fmla="*/ 0 h 1395922"/>
              <a:gd name="connsiteX1" fmla="*/ 1720665 w 2090130"/>
              <a:gd name="connsiteY1" fmla="*/ 0 h 1395922"/>
              <a:gd name="connsiteX2" fmla="*/ 1949095 w 2090130"/>
              <a:gd name="connsiteY2" fmla="*/ 297788 h 1395922"/>
              <a:gd name="connsiteX3" fmla="*/ 1822946 w 2090130"/>
              <a:gd name="connsiteY3" fmla="*/ 1254888 h 1395922"/>
              <a:gd name="connsiteX4" fmla="*/ 865846 w 2090130"/>
              <a:gd name="connsiteY4" fmla="*/ 1128739 h 1395922"/>
              <a:gd name="connsiteX5" fmla="*/ 0 w 2090130"/>
              <a:gd name="connsiteY5" fmla="*/ 0 h 13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130" h="1395922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48075" y="2065656"/>
            <a:ext cx="7678096" cy="967674"/>
            <a:chOff x="466226" y="1376771"/>
            <a:chExt cx="7991092" cy="914400"/>
          </a:xfrm>
          <a:solidFill>
            <a:srgbClr val="0070C0"/>
          </a:solidFill>
        </p:grpSpPr>
        <p:sp>
          <p:nvSpPr>
            <p:cNvPr id="20" name="Oval 19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28526" y="1376771"/>
              <a:ext cx="7128792" cy="9144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dirty="0"/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hình Excel 2010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97612" y="1701454"/>
            <a:ext cx="2741816" cy="3127771"/>
            <a:chOff x="-797612" y="1701452"/>
            <a:chExt cx="2741816" cy="3127771"/>
          </a:xfrm>
        </p:grpSpPr>
        <p:sp>
          <p:nvSpPr>
            <p:cNvPr id="4" name="Arc 3"/>
            <p:cNvSpPr/>
            <p:nvPr/>
          </p:nvSpPr>
          <p:spPr>
            <a:xfrm>
              <a:off x="-797612" y="1701452"/>
              <a:ext cx="2741816" cy="3127771"/>
            </a:xfrm>
            <a:prstGeom prst="arc">
              <a:avLst>
                <a:gd name="adj1" fmla="val 17988621"/>
                <a:gd name="adj2" fmla="val 3210799"/>
              </a:avLst>
            </a:prstGeom>
            <a:ln w="57150">
              <a:solidFill>
                <a:srgbClr val="0850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45" y="2327815"/>
              <a:ext cx="175721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9525">
                    <a:solidFill>
                      <a:srgbClr val="FFFF00"/>
                    </a:solidFill>
                    <a:prstDash val="solid"/>
                  </a:ln>
                  <a:solidFill>
                    <a:srgbClr val="0850F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MỤC </a:t>
              </a:r>
            </a:p>
            <a:p>
              <a:pPr algn="ctr"/>
              <a:r>
                <a:rPr lang="en-US" sz="4800" b="1" dirty="0">
                  <a:ln w="9525">
                    <a:solidFill>
                      <a:srgbClr val="FFFF00"/>
                    </a:solidFill>
                    <a:prstDash val="solid"/>
                  </a:ln>
                  <a:solidFill>
                    <a:srgbClr val="0850F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23055-E053-46C8-8B56-D24933745B8A}"/>
              </a:ext>
            </a:extLst>
          </p:cNvPr>
          <p:cNvGrpSpPr/>
          <p:nvPr/>
        </p:nvGrpSpPr>
        <p:grpSpPr>
          <a:xfrm>
            <a:off x="2165009" y="3379725"/>
            <a:ext cx="7678096" cy="1015895"/>
            <a:chOff x="466226" y="1376772"/>
            <a:chExt cx="7991092" cy="914400"/>
          </a:xfrm>
          <a:solidFill>
            <a:srgbClr val="FF000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948AE3-B498-4290-A07C-9A661FE7F911}"/>
                </a:ext>
              </a:extLst>
            </p:cNvPr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BCEFF12D-AA2E-412A-8A86-5FBD7892F7B3}"/>
                </a:ext>
              </a:extLst>
            </p:cNvPr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hình Power Point 2010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9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250">
        <p:circle/>
      </p:transition>
    </mc:Choice>
    <mc:Fallback xmlns="">
      <p:transition spd="slow" advTm="232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7034">
            <a:off x="299792" y="1119309"/>
            <a:ext cx="6077266" cy="299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364776" y="184028"/>
            <a:ext cx="10827224" cy="721414"/>
            <a:chOff x="1812300" y="4846"/>
            <a:chExt cx="9750159" cy="721414"/>
          </a:xfrm>
          <a:solidFill>
            <a:srgbClr val="2057B6"/>
          </a:solidFill>
        </p:grpSpPr>
        <p:sp>
          <p:nvSpPr>
            <p:cNvPr id="11" name="TextBox 10"/>
            <p:cNvSpPr txBox="1"/>
            <p:nvPr/>
          </p:nvSpPr>
          <p:spPr>
            <a:xfrm>
              <a:off x="1812300" y="4846"/>
              <a:ext cx="97501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hình: Microsoft Excel 2010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645" y="905442"/>
            <a:ext cx="5336042" cy="3831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9168" y="3927924"/>
            <a:ext cx="6129231" cy="2930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122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0">
        <p14:ripple/>
      </p:transition>
    </mc:Choice>
    <mc:Fallback>
      <p:transition spd="slow" advTm="4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64776" y="184028"/>
            <a:ext cx="10827224" cy="721414"/>
            <a:chOff x="1812300" y="4846"/>
            <a:chExt cx="9750159" cy="721414"/>
          </a:xfrm>
          <a:solidFill>
            <a:srgbClr val="2057B6"/>
          </a:solidFill>
        </p:grpSpPr>
        <p:sp>
          <p:nvSpPr>
            <p:cNvPr id="11" name="TextBox 10"/>
            <p:cNvSpPr txBox="1"/>
            <p:nvPr/>
          </p:nvSpPr>
          <p:spPr>
            <a:xfrm>
              <a:off x="1812300" y="4846"/>
              <a:ext cx="97501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hình: Microsoft Excel 2010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69" y="1011697"/>
            <a:ext cx="7108614" cy="464068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8" r="65080"/>
          <a:stretch/>
        </p:blipFill>
        <p:spPr>
          <a:xfrm>
            <a:off x="51073" y="2414587"/>
            <a:ext cx="2412260" cy="105271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4" t="5006" r="7663"/>
          <a:stretch/>
        </p:blipFill>
        <p:spPr>
          <a:xfrm>
            <a:off x="51074" y="4029075"/>
            <a:ext cx="2596862" cy="914401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" r="66732"/>
          <a:stretch/>
        </p:blipFill>
        <p:spPr>
          <a:xfrm>
            <a:off x="9678249" y="2443162"/>
            <a:ext cx="2366117" cy="981276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5" t="-3918" r="13753" b="2050"/>
          <a:stretch/>
        </p:blipFill>
        <p:spPr>
          <a:xfrm>
            <a:off x="9683062" y="3714755"/>
            <a:ext cx="2461323" cy="9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0">
        <p14:prism/>
      </p:transition>
    </mc:Choice>
    <mc:Fallback>
      <p:transition spd="slow" advTm="4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64776" y="184028"/>
            <a:ext cx="10827224" cy="721414"/>
            <a:chOff x="1812300" y="4846"/>
            <a:chExt cx="9750159" cy="721414"/>
          </a:xfrm>
          <a:solidFill>
            <a:srgbClr val="2057B6"/>
          </a:solidFill>
        </p:grpSpPr>
        <p:sp>
          <p:nvSpPr>
            <p:cNvPr id="11" name="TextBox 10"/>
            <p:cNvSpPr txBox="1"/>
            <p:nvPr/>
          </p:nvSpPr>
          <p:spPr>
            <a:xfrm>
              <a:off x="1812300" y="4846"/>
              <a:ext cx="97501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hình: Microsoft Power Point 2010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3642">
            <a:off x="487054" y="1242583"/>
            <a:ext cx="5650171" cy="2948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5391">
            <a:off x="6453656" y="940866"/>
            <a:ext cx="5434043" cy="2931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0044">
            <a:off x="3642408" y="4009826"/>
            <a:ext cx="5317252" cy="271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60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0">
        <p14:ripple/>
      </p:transition>
    </mc:Choice>
    <mc:Fallback>
      <p:transition spd="slow" advTm="4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64776" y="184028"/>
            <a:ext cx="10827224" cy="721414"/>
            <a:chOff x="1812300" y="4846"/>
            <a:chExt cx="9750159" cy="721414"/>
          </a:xfrm>
          <a:solidFill>
            <a:srgbClr val="2057B6"/>
          </a:solidFill>
        </p:grpSpPr>
        <p:sp>
          <p:nvSpPr>
            <p:cNvPr id="11" name="TextBox 10"/>
            <p:cNvSpPr txBox="1"/>
            <p:nvPr/>
          </p:nvSpPr>
          <p:spPr>
            <a:xfrm>
              <a:off x="1812300" y="4846"/>
              <a:ext cx="97501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hình: Microsoft Power Point 2010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3030" b="1497"/>
          <a:stretch/>
        </p:blipFill>
        <p:spPr>
          <a:xfrm>
            <a:off x="125284" y="2000250"/>
            <a:ext cx="2552040" cy="1114426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299" r="51370"/>
          <a:stretch/>
        </p:blipFill>
        <p:spPr>
          <a:xfrm>
            <a:off x="125284" y="3607317"/>
            <a:ext cx="3016927" cy="1007233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1" t="-3021" r="32432"/>
          <a:stretch/>
        </p:blipFill>
        <p:spPr>
          <a:xfrm>
            <a:off x="9786530" y="2000250"/>
            <a:ext cx="2280186" cy="103855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0" r="8216" b="39710"/>
          <a:stretch/>
        </p:blipFill>
        <p:spPr>
          <a:xfrm>
            <a:off x="9787581" y="3607317"/>
            <a:ext cx="2285357" cy="6096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52688" y="1049635"/>
            <a:ext cx="6713888" cy="4151015"/>
            <a:chOff x="2952688" y="1049635"/>
            <a:chExt cx="6713888" cy="4151015"/>
          </a:xfrm>
        </p:grpSpPr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688" y="1049635"/>
              <a:ext cx="6713888" cy="415101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06182" y="1510903"/>
              <a:ext cx="22860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04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0">
        <p14:prism/>
      </p:transition>
    </mc:Choice>
    <mc:Fallback>
      <p:transition spd="slow" advTm="4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845901" y="1027506"/>
            <a:ext cx="97917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3200" b="1" dirty="0" err="1">
                <a:ln/>
              </a:rPr>
              <a:t>Nhận</a:t>
            </a:r>
            <a:r>
              <a:rPr lang="en-US" sz="3200" b="1" dirty="0">
                <a:ln/>
              </a:rPr>
              <a:t> </a:t>
            </a:r>
            <a:r>
              <a:rPr lang="en-US" sz="3200" b="1" dirty="0" err="1">
                <a:ln/>
              </a:rPr>
              <a:t>xét</a:t>
            </a:r>
            <a:r>
              <a:rPr lang="en-US" sz="3200" b="1" dirty="0">
                <a:ln/>
              </a:rPr>
              <a:t>: </a:t>
            </a:r>
            <a:r>
              <a:rPr lang="en-US" sz="3200" dirty="0" err="1">
                <a:ln/>
                <a:solidFill>
                  <a:srgbClr val="0033CC"/>
                </a:solidFill>
              </a:rPr>
              <a:t>Những</a:t>
            </a:r>
            <a:r>
              <a:rPr lang="en-US" sz="3200" dirty="0">
                <a:ln/>
                <a:solidFill>
                  <a:srgbClr val="0033CC"/>
                </a:solidFill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</a:rPr>
              <a:t>điểm</a:t>
            </a:r>
            <a:r>
              <a:rPr lang="en-US" sz="3200" dirty="0">
                <a:ln/>
                <a:solidFill>
                  <a:srgbClr val="0033CC"/>
                </a:solidFill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</a:rPr>
              <a:t>tương</a:t>
            </a:r>
            <a:r>
              <a:rPr lang="en-US" sz="3200" dirty="0">
                <a:ln/>
                <a:solidFill>
                  <a:srgbClr val="0033CC"/>
                </a:solidFill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</a:rPr>
              <a:t>tự</a:t>
            </a:r>
            <a:r>
              <a:rPr lang="en-US" sz="3200" dirty="0">
                <a:ln/>
                <a:solidFill>
                  <a:srgbClr val="0033CC"/>
                </a:solidFill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</a:rPr>
              <a:t>nhau</a:t>
            </a:r>
            <a:r>
              <a:rPr lang="en-US" sz="3200" dirty="0">
                <a:ln/>
                <a:solidFill>
                  <a:srgbClr val="0033CC"/>
                </a:solidFill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</a:rPr>
              <a:t>của</a:t>
            </a:r>
            <a:r>
              <a:rPr lang="en-US" sz="3200" dirty="0">
                <a:ln/>
                <a:solidFill>
                  <a:srgbClr val="0033CC"/>
                </a:solidFill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</a:rPr>
              <a:t>phần</a:t>
            </a:r>
            <a:r>
              <a:rPr lang="en-US" sz="3200" dirty="0">
                <a:ln/>
                <a:solidFill>
                  <a:srgbClr val="0033CC"/>
                </a:solidFill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</a:rPr>
              <a:t>mềm</a:t>
            </a:r>
            <a:r>
              <a:rPr lang="en-US" sz="3200" dirty="0">
                <a:ln/>
                <a:solidFill>
                  <a:srgbClr val="0033CC"/>
                </a:solidFill>
              </a:rPr>
              <a:t> Word, Excel và Power Point </a:t>
            </a:r>
            <a:r>
              <a:rPr lang="en-US" sz="3200" dirty="0" err="1">
                <a:ln/>
                <a:solidFill>
                  <a:srgbClr val="0033CC"/>
                </a:solidFill>
              </a:rPr>
              <a:t>là</a:t>
            </a:r>
            <a:r>
              <a:rPr lang="en-US" sz="3200" dirty="0">
                <a:ln/>
                <a:solidFill>
                  <a:srgbClr val="0033CC"/>
                </a:solidFill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</a:rPr>
              <a:t>gì</a:t>
            </a:r>
            <a:r>
              <a:rPr lang="en-US" sz="3200" dirty="0">
                <a:ln/>
                <a:solidFill>
                  <a:srgbClr val="0033CC"/>
                </a:solidFill>
              </a:rPr>
              <a:t>? </a:t>
            </a:r>
            <a:endParaRPr lang="en-US" sz="2800" dirty="0">
              <a:ln/>
              <a:solidFill>
                <a:srgbClr val="0033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55471" y="184028"/>
            <a:ext cx="8836479" cy="721414"/>
            <a:chOff x="1827005" y="4846"/>
            <a:chExt cx="9750159" cy="721414"/>
          </a:xfrm>
          <a:solidFill>
            <a:srgbClr val="2057B6"/>
          </a:solidFill>
        </p:grpSpPr>
        <p:sp>
          <p:nvSpPr>
            <p:cNvPr id="7" name="TextBox 6"/>
            <p:cNvSpPr txBox="1"/>
            <p:nvPr/>
          </p:nvSpPr>
          <p:spPr>
            <a:xfrm>
              <a:off x="1827005" y="4846"/>
              <a:ext cx="97501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3: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7EA52BE-6FD3-4B97-8A86-38705B859B89}"/>
              </a:ext>
            </a:extLst>
          </p:cNvPr>
          <p:cNvSpPr txBox="1"/>
          <p:nvPr/>
        </p:nvSpPr>
        <p:spPr>
          <a:xfrm>
            <a:off x="1947571" y="2128299"/>
            <a:ext cx="1024442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sz="32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(Title bar).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hanh công cụ Truy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vi-VN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nhanh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(Quick Access Toolbar)</a:t>
            </a:r>
            <a:endParaRPr lang="en-US" sz="3200" dirty="0">
              <a:ln/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File: Home, Insert, Review, View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Ribbon.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sz="32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(Status bar).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n/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638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0948746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FF0000"/>
      </a:dk1>
      <a:lt1>
        <a:srgbClr val="FFFFFF"/>
      </a:lt1>
      <a:dk2>
        <a:srgbClr val="FFFFFF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563</Words>
  <Application>Microsoft Office PowerPoint</Application>
  <PresentationFormat>Widescreen</PresentationFormat>
  <Paragraphs>62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Thanh tiêu đề</vt:lpstr>
      <vt:lpstr>Thanh Ribbon</vt:lpstr>
      <vt:lpstr>Thanh trạng thái</vt:lpstr>
      <vt:lpstr>PowerPoint Presentation</vt:lpstr>
      <vt:lpstr>Định hướng, kết nối bài học tiếp theo: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2021-09-01T13:44:44Z</dcterms:created>
  <dcterms:modified xsi:type="dcterms:W3CDTF">2021-09-12T08:03:09Z</dcterms:modified>
</cp:coreProperties>
</file>