
<file path=[Content_Types].xml><?xml version="1.0" encoding="utf-8"?>
<Types xmlns="http://schemas.openxmlformats.org/package/2006/content-types">
  <Default Extension="tmp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notesMasterIdLst>
    <p:notesMasterId r:id="rId14"/>
  </p:notesMasterIdLst>
  <p:sldIdLst>
    <p:sldId id="263" r:id="rId2"/>
    <p:sldId id="283" r:id="rId3"/>
    <p:sldId id="284" r:id="rId4"/>
    <p:sldId id="376" r:id="rId5"/>
    <p:sldId id="362" r:id="rId6"/>
    <p:sldId id="373" r:id="rId7"/>
    <p:sldId id="363" r:id="rId8"/>
    <p:sldId id="374" r:id="rId9"/>
    <p:sldId id="364" r:id="rId10"/>
    <p:sldId id="375" r:id="rId11"/>
    <p:sldId id="365" r:id="rId12"/>
    <p:sldId id="377" r:id="rId13"/>
  </p:sldIdLst>
  <p:sldSz cx="12192000" cy="6858000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7E7E"/>
    <a:srgbClr val="33A3DC"/>
    <a:srgbClr val="41B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81" autoAdjust="0"/>
    <p:restoredTop sz="85996" autoAdjust="0"/>
  </p:normalViewPr>
  <p:slideViewPr>
    <p:cSldViewPr snapToGrid="0">
      <p:cViewPr varScale="1">
        <p:scale>
          <a:sx n="75" d="100"/>
          <a:sy n="75" d="100"/>
        </p:scale>
        <p:origin x="102" y="66"/>
      </p:cViewPr>
      <p:guideLst>
        <p:guide orient="horz" pos="2160"/>
        <p:guide pos="384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FCE5D-CA8F-4F64-970C-1893990B6229}" type="datetimeFigureOut">
              <a:rPr lang="en-US" smtClean="0"/>
              <a:t>03/01/2022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B92DDC-5723-4348-B74C-D46FE223E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5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B92DDC-5723-4348-B74C-D46FE223E68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503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2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7.emf"/><Relationship Id="rId5" Type="http://schemas.openxmlformats.org/officeDocument/2006/relationships/image" Target="../media/image16.emf"/><Relationship Id="rId4" Type="http://schemas.openxmlformats.org/officeDocument/2006/relationships/image" Target="../media/image15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hủ Đề - Mục tiêu chủ đề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03/01/2022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2980" y="262439"/>
            <a:ext cx="1289022" cy="13275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9758643" y="579185"/>
            <a:ext cx="1764536" cy="1010754"/>
          </a:xfrm>
          <a:prstGeom prst="rect">
            <a:avLst/>
          </a:prstGeom>
        </p:spPr>
      </p:pic>
      <p:grpSp>
        <p:nvGrpSpPr>
          <p:cNvPr id="13" name="Group 12"/>
          <p:cNvGrpSpPr/>
          <p:nvPr userDrawn="1"/>
        </p:nvGrpSpPr>
        <p:grpSpPr>
          <a:xfrm>
            <a:off x="3517905" y="460004"/>
            <a:ext cx="4157131" cy="1475193"/>
            <a:chOff x="3634320" y="261051"/>
            <a:chExt cx="4157131" cy="1475193"/>
          </a:xfrm>
        </p:grpSpPr>
        <p:pic>
          <p:nvPicPr>
            <p:cNvPr id="11" name="Picture 10"/>
            <p:cNvPicPr>
              <a:picLocks noChangeAspect="1"/>
            </p:cNvPicPr>
            <p:nvPr userDrawn="1"/>
          </p:nvPicPr>
          <p:blipFill rotWithShape="1">
            <a:blip r:embed="rId4" cstate="screen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81730"/>
            <a:stretch/>
          </p:blipFill>
          <p:spPr>
            <a:xfrm>
              <a:off x="4095749" y="261051"/>
              <a:ext cx="3695702" cy="341046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 userDrawn="1"/>
          </p:nvPicPr>
          <p:blipFill rotWithShape="1">
            <a:blip r:embed="rId4">
              <a:duotone>
                <a:prstClr val="black"/>
                <a:schemeClr val="accent6">
                  <a:tint val="45000"/>
                  <a:satMod val="400000"/>
                </a:schemeClr>
              </a:duotone>
            </a:blip>
            <a:srcRect t="40212"/>
            <a:stretch/>
          </p:blipFill>
          <p:spPr>
            <a:xfrm>
              <a:off x="3634320" y="620207"/>
              <a:ext cx="3695702" cy="111603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647882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4_Tiêu Đề Bài 1-Quyển 2-Ap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03/01/2022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50954" y="5326987"/>
            <a:ext cx="1099310" cy="109931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089734" y="5305699"/>
            <a:ext cx="1099310" cy="109931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136361" y="5326987"/>
            <a:ext cx="1099310" cy="109931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5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63012" y="278295"/>
            <a:ext cx="1360988" cy="179753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6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355448" y="619160"/>
            <a:ext cx="1760446" cy="1418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159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Phan 2-Chủ đề C- Bài 1-Nội du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03/01/2022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1"/>
            <a:ext cx="12192000" cy="693019"/>
          </a:xfrm>
          <a:prstGeom prst="rect">
            <a:avLst/>
          </a:prstGeom>
          <a:solidFill>
            <a:srgbClr val="33A3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510139" y="161842"/>
            <a:ext cx="2408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Chủ</a:t>
            </a:r>
            <a:r>
              <a:rPr lang="en-US" baseline="0" smtClean="0"/>
              <a:t> đề C</a:t>
            </a:r>
            <a:r>
              <a:rPr lang="en-US" smtClean="0"/>
              <a:t>. Microsoft Excel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6972300" y="190254"/>
            <a:ext cx="3749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</a:lstStyle>
          <a:p>
            <a:pPr lvl="0"/>
            <a:r>
              <a:rPr lang="en-US" smtClean="0"/>
              <a:t>Bài 1. Làm quen với dữ liệu trong trang tính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275744" y="795485"/>
            <a:ext cx="9784733" cy="434799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en-US" sz="2000" smtClean="0">
                <a:solidFill>
                  <a:schemeClr val="bg2"/>
                </a:solidFill>
              </a:defRPr>
            </a:lvl1pPr>
            <a:lvl2pPr>
              <a:defRPr lang="en-US" smtClean="0">
                <a:solidFill>
                  <a:schemeClr val="bg2"/>
                </a:solidFill>
              </a:defRPr>
            </a:lvl2pPr>
            <a:lvl3pPr>
              <a:defRPr lang="en-US" sz="2000" smtClean="0">
                <a:solidFill>
                  <a:schemeClr val="bg2"/>
                </a:solidFill>
              </a:defRPr>
            </a:lvl3pPr>
            <a:lvl4pPr>
              <a:defRPr lang="en-US" sz="2000" smtClean="0">
                <a:solidFill>
                  <a:schemeClr val="bg2"/>
                </a:solidFill>
              </a:defRPr>
            </a:lvl4pPr>
            <a:lvl5pPr>
              <a:defRPr lang="en-US" sz="2000">
                <a:solidFill>
                  <a:schemeClr val="bg2"/>
                </a:solidFill>
              </a:defRPr>
            </a:lvl5pPr>
          </a:lstStyle>
          <a:p>
            <a:pPr lvl="0" algn="ctr"/>
            <a:r>
              <a:rPr lang="en-US" smtClean="0"/>
              <a:t>Click to edit Master text styles</a:t>
            </a:r>
          </a:p>
          <a:p>
            <a:pPr lvl="1" algn="ctr"/>
            <a:r>
              <a:rPr lang="en-US" smtClean="0"/>
              <a:t>Second level</a:t>
            </a:r>
          </a:p>
          <a:p>
            <a:pPr lvl="2" algn="ctr"/>
            <a:r>
              <a:rPr lang="en-US" smtClean="0"/>
              <a:t>Third level</a:t>
            </a:r>
          </a:p>
          <a:p>
            <a:pPr lvl="3" algn="ctr"/>
            <a:r>
              <a:rPr lang="en-US" smtClean="0"/>
              <a:t>Fourth level</a:t>
            </a:r>
          </a:p>
          <a:p>
            <a:pPr lvl="4" algn="ctr"/>
            <a:r>
              <a:rPr lang="en-US" smtClean="0"/>
              <a:t>Fifth level</a:t>
            </a:r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8784" y="5293653"/>
            <a:ext cx="1050544" cy="114022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0918500" y="5332667"/>
            <a:ext cx="885572" cy="110584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658196" y="5721008"/>
            <a:ext cx="875608" cy="1149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8264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Phan 2-Chủ đề C-Bài 2-Nội du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03/01/2022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1"/>
            <a:ext cx="12192000" cy="693019"/>
          </a:xfrm>
          <a:prstGeom prst="rect">
            <a:avLst/>
          </a:prstGeom>
          <a:solidFill>
            <a:srgbClr val="33A3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510139" y="161842"/>
            <a:ext cx="2408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Chủ</a:t>
            </a:r>
            <a:r>
              <a:rPr lang="en-US" baseline="0" smtClean="0"/>
              <a:t> đề C</a:t>
            </a:r>
            <a:r>
              <a:rPr lang="en-US" smtClean="0"/>
              <a:t>. Microsoft Excel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8215780" y="161842"/>
            <a:ext cx="2496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</a:lstStyle>
          <a:p>
            <a:pPr lvl="0"/>
            <a:r>
              <a:rPr lang="en-US" smtClean="0"/>
              <a:t>Bài 2. Tớ biết quản lý dữ liệu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275744" y="795485"/>
            <a:ext cx="9784733" cy="414593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en-US" sz="2000" smtClean="0">
                <a:solidFill>
                  <a:schemeClr val="bg2"/>
                </a:solidFill>
              </a:defRPr>
            </a:lvl1pPr>
            <a:lvl2pPr>
              <a:defRPr lang="en-US" smtClean="0">
                <a:solidFill>
                  <a:schemeClr val="bg2"/>
                </a:solidFill>
              </a:defRPr>
            </a:lvl2pPr>
            <a:lvl3pPr>
              <a:defRPr lang="en-US" sz="2000" smtClean="0">
                <a:solidFill>
                  <a:schemeClr val="bg2"/>
                </a:solidFill>
              </a:defRPr>
            </a:lvl3pPr>
            <a:lvl4pPr>
              <a:defRPr lang="en-US" sz="2000" smtClean="0">
                <a:solidFill>
                  <a:schemeClr val="bg2"/>
                </a:solidFill>
              </a:defRPr>
            </a:lvl4pPr>
            <a:lvl5pPr>
              <a:defRPr lang="en-US" sz="2000">
                <a:solidFill>
                  <a:schemeClr val="bg2"/>
                </a:solidFill>
              </a:defRPr>
            </a:lvl5pPr>
          </a:lstStyle>
          <a:p>
            <a:pPr lvl="0" algn="ctr"/>
            <a:r>
              <a:rPr lang="en-US" smtClean="0"/>
              <a:t>Click to edit Master text styles</a:t>
            </a:r>
          </a:p>
          <a:p>
            <a:pPr lvl="1" algn="ctr"/>
            <a:r>
              <a:rPr lang="en-US" smtClean="0"/>
              <a:t>Second level</a:t>
            </a:r>
          </a:p>
          <a:p>
            <a:pPr lvl="2" algn="ctr"/>
            <a:r>
              <a:rPr lang="en-US" smtClean="0"/>
              <a:t>Third level</a:t>
            </a:r>
          </a:p>
          <a:p>
            <a:pPr lvl="3" algn="ctr"/>
            <a:r>
              <a:rPr lang="en-US" smtClean="0"/>
              <a:t>Fourth level</a:t>
            </a:r>
          </a:p>
          <a:p>
            <a:pPr lvl="4" algn="ctr"/>
            <a:r>
              <a:rPr lang="en-US" smtClean="0"/>
              <a:t>Fifth level</a:t>
            </a:r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2379" y="5180774"/>
            <a:ext cx="1286730" cy="1242080"/>
          </a:xfrm>
          <a:prstGeom prst="rect">
            <a:avLst/>
          </a:prstGeom>
        </p:spPr>
      </p:pic>
      <p:pic>
        <p:nvPicPr>
          <p:cNvPr id="3" name="Picture 2"/>
          <p:cNvPicPr>
            <a:picLocks/>
          </p:cNvPicPr>
          <p:nvPr userDrawn="1"/>
        </p:nvPicPr>
        <p:blipFill rotWithShape="1"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 l="46282" t="9668" r="6808" b="46282"/>
          <a:stretch/>
        </p:blipFill>
        <p:spPr>
          <a:xfrm>
            <a:off x="10351839" y="6081424"/>
            <a:ext cx="576208" cy="576208"/>
          </a:xfrm>
          <a:prstGeom prst="ellipse">
            <a:avLst/>
          </a:prstGeom>
        </p:spPr>
      </p:pic>
      <p:pic>
        <p:nvPicPr>
          <p:cNvPr id="13" name="Picture 12"/>
          <p:cNvPicPr>
            <a:picLocks/>
          </p:cNvPicPr>
          <p:nvPr userDrawn="1"/>
        </p:nvPicPr>
        <p:blipFill rotWithShape="1">
          <a:blip r:embed="rId4"/>
          <a:srcRect l="46531" t="8384" r="8122" b="46269"/>
          <a:stretch/>
        </p:blipFill>
        <p:spPr>
          <a:xfrm>
            <a:off x="11317087" y="5300012"/>
            <a:ext cx="576208" cy="576208"/>
          </a:xfrm>
          <a:prstGeom prst="ellipse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5"/>
          <a:srcRect l="46789" t="7662" r="7667" b="47081"/>
          <a:stretch/>
        </p:blipFill>
        <p:spPr>
          <a:xfrm>
            <a:off x="10351839" y="5331308"/>
            <a:ext cx="578144" cy="574486"/>
          </a:xfrm>
          <a:prstGeom prst="ellipse">
            <a:avLst/>
          </a:prstGeom>
        </p:spPr>
      </p:pic>
      <p:pic>
        <p:nvPicPr>
          <p:cNvPr id="15" name="Picture 14"/>
          <p:cNvPicPr>
            <a:picLocks/>
          </p:cNvPicPr>
          <p:nvPr userDrawn="1"/>
        </p:nvPicPr>
        <p:blipFill rotWithShape="1">
          <a:blip r:embed="rId6"/>
          <a:srcRect l="46486" t="8251" r="7813" b="46048"/>
          <a:stretch/>
        </p:blipFill>
        <p:spPr>
          <a:xfrm>
            <a:off x="11317087" y="6105176"/>
            <a:ext cx="576208" cy="576208"/>
          </a:xfrm>
          <a:prstGeom prst="ellipse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632379" y="1661189"/>
            <a:ext cx="10972800" cy="515937"/>
          </a:xfrm>
        </p:spPr>
        <p:txBody>
          <a:bodyPr>
            <a:noAutofit/>
          </a:bodyPr>
          <a:lstStyle>
            <a:lvl1pPr marL="182880" indent="-182880">
              <a:buFont typeface="Arial" panose="020B0604020202020204" pitchFamily="34" charset="0"/>
              <a:buChar char="•"/>
              <a:defRPr sz="1800">
                <a:latin typeface="+mj-lt"/>
              </a:defRPr>
            </a:lvl1pPr>
            <a:lvl2pPr marL="411480" indent="-182880">
              <a:buFont typeface="Arial" panose="020B0604020202020204" pitchFamily="34" charset="0"/>
              <a:buChar char="•"/>
              <a:defRPr sz="1800">
                <a:latin typeface="+mj-lt"/>
              </a:defRPr>
            </a:lvl2pPr>
            <a:lvl3pPr marL="640080" indent="-182880">
              <a:buFont typeface="Arial" panose="020B0604020202020204" pitchFamily="34" charset="0"/>
              <a:buChar char="•"/>
              <a:defRPr sz="1800">
                <a:latin typeface="+mj-lt"/>
              </a:defRPr>
            </a:lvl3pPr>
            <a:lvl4pPr marL="868680" indent="-182880">
              <a:buFont typeface="Arial" panose="020B0604020202020204" pitchFamily="34" charset="0"/>
              <a:buChar char="•"/>
              <a:defRPr sz="1800">
                <a:latin typeface="+mj-lt"/>
              </a:defRPr>
            </a:lvl4pPr>
            <a:lvl5pPr marL="1097280" indent="-182880">
              <a:buFont typeface="Arial" panose="020B0604020202020204" pitchFamily="34" charset="0"/>
              <a:buChar char="•"/>
              <a:defRPr sz="1800"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47BD2B39-EB6D-4221-8FBC-AEF76462664C}" type="datetimeFigureOut">
              <a:rPr lang="en-US" smtClean="0"/>
              <a:t>03/01/2022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3725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3" r:id="rId1"/>
    <p:sldLayoutId id="2147483698" r:id="rId2"/>
    <p:sldLayoutId id="2147483715" r:id="rId3"/>
    <p:sldLayoutId id="2147483716" r:id="rId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tmp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tmp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tmp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tmp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tmp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tmp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smtClean="0">
                <a:solidFill>
                  <a:srgbClr val="099BDD"/>
                </a:solidFill>
                <a:latin typeface="UTM Duepuntozero"/>
              </a:rPr>
              <a:t>Quyển 2.</a:t>
            </a:r>
            <a:r>
              <a:rPr lang="en-US" sz="4000"/>
              <a:t/>
            </a:r>
            <a:br>
              <a:rPr lang="en-US" sz="4000"/>
            </a:br>
            <a:r>
              <a:rPr lang="en-US" sz="4000"/>
              <a:t> Các Ứng Dụng Chủ </a:t>
            </a:r>
            <a:r>
              <a:rPr lang="en-US" sz="4000" smtClean="0"/>
              <a:t>Chốt</a:t>
            </a:r>
            <a:endParaRPr lang="en-US" sz="4000">
              <a:latin typeface="UTM Duepuntozero" panose="020406030505060202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3200" smtClean="0">
                <a:latin typeface="UTM Duepuntozero" panose="02040603050506020204" pitchFamily="18" charset="0"/>
              </a:rPr>
              <a:t>CHỦ ĐỀ C. </a:t>
            </a:r>
            <a:r>
              <a:rPr lang="en-US" sz="3200"/>
              <a:t>MICROSOFT </a:t>
            </a:r>
            <a:r>
              <a:rPr lang="en-US" sz="3200" smtClean="0"/>
              <a:t>EXCEL </a:t>
            </a:r>
            <a:endParaRPr lang="en-US" sz="3200"/>
          </a:p>
          <a:p>
            <a:endParaRPr lang="en-US" sz="3200">
              <a:latin typeface="UTM Duepuntozero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9686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en-US" sz="3200" b="1" dirty="0" err="1"/>
              <a:t>Nhập</a:t>
            </a:r>
            <a:r>
              <a:rPr lang="en-US" sz="3200" b="1" dirty="0"/>
              <a:t> </a:t>
            </a:r>
            <a:r>
              <a:rPr lang="en-US" sz="3200" b="1" dirty="0" err="1"/>
              <a:t>dữ</a:t>
            </a:r>
            <a:r>
              <a:rPr lang="en-US" sz="3200" b="1" dirty="0"/>
              <a:t> </a:t>
            </a:r>
            <a:r>
              <a:rPr lang="en-US" sz="3200" b="1" dirty="0" err="1"/>
              <a:t>liệu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241300" y="1389881"/>
            <a:ext cx="77089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000" b="1" dirty="0">
                <a:solidFill>
                  <a:srgbClr val="211C1E"/>
                </a:solidFill>
                <a:latin typeface="+mj-lt"/>
              </a:rPr>
              <a:t>Nhập </a:t>
            </a:r>
            <a:r>
              <a:rPr lang="vi-VN" sz="2000" b="1" dirty="0" smtClean="0">
                <a:solidFill>
                  <a:srgbClr val="211C1E"/>
                </a:solidFill>
                <a:latin typeface="+mj-lt"/>
              </a:rPr>
              <a:t>số </a:t>
            </a:r>
            <a:r>
              <a:rPr lang="vi-VN" sz="2000" b="1" dirty="0">
                <a:solidFill>
                  <a:srgbClr val="211C1E"/>
                </a:solidFill>
                <a:latin typeface="+mj-lt"/>
              </a:rPr>
              <a:t>hoặc ngày tháng: </a:t>
            </a:r>
            <a:endParaRPr lang="en-US" sz="2000" b="1" dirty="0" smtClean="0">
              <a:solidFill>
                <a:srgbClr val="211C1E"/>
              </a:solidFill>
              <a:latin typeface="+mj-l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2000" dirty="0" smtClean="0">
                <a:solidFill>
                  <a:srgbClr val="211C1E"/>
                </a:solidFill>
                <a:latin typeface="+mj-lt"/>
              </a:rPr>
              <a:t>Số </a:t>
            </a:r>
            <a:r>
              <a:rPr lang="vi-VN" sz="2000" dirty="0">
                <a:solidFill>
                  <a:srgbClr val="211C1E"/>
                </a:solidFill>
                <a:latin typeface="+mj-lt"/>
              </a:rPr>
              <a:t>là các giá trị như đồng USD hay phần trăm; mặc định số được căn lề phải trong ô. </a:t>
            </a:r>
            <a:endParaRPr lang="en-US" sz="2000" dirty="0" smtClean="0">
              <a:solidFill>
                <a:srgbClr val="211C1E"/>
              </a:solidFill>
              <a:latin typeface="+mj-l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2000" dirty="0" smtClean="0">
                <a:solidFill>
                  <a:srgbClr val="211C1E"/>
                </a:solidFill>
                <a:latin typeface="+mj-lt"/>
              </a:rPr>
              <a:t>Nếu </a:t>
            </a:r>
            <a:r>
              <a:rPr lang="vi-VN" sz="2000" dirty="0">
                <a:solidFill>
                  <a:srgbClr val="211C1E"/>
                </a:solidFill>
                <a:latin typeface="+mj-lt"/>
              </a:rPr>
              <a:t>bạn nhập các ký tự khác với các chữ số, Excel xử lý toàn bộ dữ liệu nhập vào ô đó là nhãn. </a:t>
            </a:r>
            <a:endParaRPr lang="en-US" sz="2000" dirty="0" smtClean="0">
              <a:solidFill>
                <a:srgbClr val="211C1E"/>
              </a:solidFill>
              <a:latin typeface="+mj-l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2000" dirty="0" smtClean="0">
                <a:solidFill>
                  <a:srgbClr val="211C1E"/>
                </a:solidFill>
                <a:latin typeface="+mj-lt"/>
              </a:rPr>
              <a:t>Khi </a:t>
            </a:r>
            <a:r>
              <a:rPr lang="vi-VN" sz="2000" dirty="0">
                <a:solidFill>
                  <a:srgbClr val="211C1E"/>
                </a:solidFill>
                <a:latin typeface="+mj-lt"/>
              </a:rPr>
              <a:t>bạn nhập các giá trị ngày tháng, bạn có thể nhập ở dạng số như 2-26-05 hoặc nhập ở dạng văn bản (như </a:t>
            </a:r>
            <a:r>
              <a:rPr lang="vi-VN" sz="2000" b="1" dirty="0">
                <a:solidFill>
                  <a:srgbClr val="211C1E"/>
                </a:solidFill>
                <a:latin typeface="+mj-lt"/>
              </a:rPr>
              <a:t>Tháng ngày, năm</a:t>
            </a:r>
            <a:r>
              <a:rPr lang="vi-VN" sz="2000" dirty="0">
                <a:solidFill>
                  <a:srgbClr val="211C1E"/>
                </a:solidFill>
                <a:latin typeface="+mj-lt"/>
              </a:rPr>
              <a:t>). </a:t>
            </a:r>
            <a:endParaRPr lang="en-US" sz="2000" dirty="0">
              <a:latin typeface="+mj-lt"/>
            </a:endParaRPr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0200" y="1389880"/>
            <a:ext cx="4241800" cy="4313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8423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Một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vài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chú</a:t>
            </a:r>
            <a:r>
              <a:rPr lang="en-US" sz="2800" b="1" dirty="0" smtClean="0">
                <a:solidFill>
                  <a:srgbClr val="FF0000"/>
                </a:solidFill>
              </a:rPr>
              <a:t> ý </a:t>
            </a:r>
            <a:r>
              <a:rPr lang="en-US" sz="2800" b="1" dirty="0" err="1" smtClean="0">
                <a:solidFill>
                  <a:srgbClr val="FF0000"/>
                </a:solidFill>
              </a:rPr>
              <a:t>khi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nhập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dữ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liệu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18782" y="1494661"/>
            <a:ext cx="1148773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000" b="1" dirty="0">
                <a:solidFill>
                  <a:srgbClr val="211C1E"/>
                </a:solidFill>
                <a:latin typeface="+mj-lt"/>
              </a:rPr>
              <a:t>Khi nhập các giá trị ngày tháng, bạn cần chú ý những điểm sau: </a:t>
            </a:r>
            <a:endParaRPr lang="en-US" sz="2000" b="1" dirty="0" smtClean="0">
              <a:solidFill>
                <a:srgbClr val="211C1E"/>
              </a:solidFill>
              <a:latin typeface="+mj-l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2000" dirty="0" smtClean="0">
                <a:solidFill>
                  <a:srgbClr val="211C1E"/>
                </a:solidFill>
                <a:latin typeface="+mj-lt"/>
              </a:rPr>
              <a:t>Mặc </a:t>
            </a:r>
            <a:r>
              <a:rPr lang="vi-VN" sz="2000" dirty="0">
                <a:solidFill>
                  <a:srgbClr val="211C1E"/>
                </a:solidFill>
                <a:latin typeface="+mj-lt"/>
              </a:rPr>
              <a:t>định các giá trị ngày tháng là </a:t>
            </a:r>
            <a:r>
              <a:rPr lang="vi-VN" sz="2000" b="1" dirty="0">
                <a:solidFill>
                  <a:srgbClr val="211C1E"/>
                </a:solidFill>
                <a:latin typeface="+mj-lt"/>
              </a:rPr>
              <a:t>m-d-yy </a:t>
            </a:r>
            <a:r>
              <a:rPr lang="vi-VN" sz="2000" dirty="0">
                <a:solidFill>
                  <a:srgbClr val="211C1E"/>
                </a:solidFill>
                <a:latin typeface="+mj-lt"/>
              </a:rPr>
              <a:t>(tháng-ngày-năm), mặc dù vậy bạn vẫn có thể thay đổi các thiết lập trong </a:t>
            </a:r>
            <a:r>
              <a:rPr lang="vi-VN" sz="2000" b="1" dirty="0">
                <a:solidFill>
                  <a:srgbClr val="211C1E"/>
                </a:solidFill>
                <a:latin typeface="+mj-lt"/>
              </a:rPr>
              <a:t>Control Panel</a:t>
            </a:r>
            <a:r>
              <a:rPr lang="vi-VN" sz="2000" dirty="0">
                <a:solidFill>
                  <a:srgbClr val="211C1E"/>
                </a:solidFill>
                <a:latin typeface="+mj-lt"/>
              </a:rPr>
              <a:t>. </a:t>
            </a:r>
            <a:endParaRPr lang="en-US" sz="2000" dirty="0" smtClean="0">
              <a:solidFill>
                <a:srgbClr val="211C1E"/>
              </a:solidFill>
              <a:latin typeface="+mj-l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2000" dirty="0" smtClean="0">
                <a:solidFill>
                  <a:srgbClr val="211C1E"/>
                </a:solidFill>
                <a:latin typeface="+mj-lt"/>
              </a:rPr>
              <a:t>Các </a:t>
            </a:r>
            <a:r>
              <a:rPr lang="vi-VN" sz="2000" dirty="0">
                <a:solidFill>
                  <a:srgbClr val="211C1E"/>
                </a:solidFill>
                <a:latin typeface="+mj-lt"/>
              </a:rPr>
              <a:t>giá trị ngày tháng có thể không hiển thị ở dạng đầy đủ cả ngày, tháng, năm. Dữ liệu này có thể được điều chỉnh thành dạng ngày và tháng (được định dạng là mmm-dd) hoặc tháng và năm (được định dạng là mmm-yyyy). </a:t>
            </a:r>
            <a:endParaRPr lang="en-US" sz="2000" dirty="0">
              <a:latin typeface="+mj-lt"/>
            </a:endParaRP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8991" y="4621360"/>
            <a:ext cx="9274486" cy="1636673"/>
          </a:xfrm>
          <a:prstGeom prst="rect">
            <a:avLst/>
          </a:prstGeom>
          <a:ln>
            <a:solidFill>
              <a:srgbClr val="7030A0"/>
            </a:solidFill>
          </a:ln>
        </p:spPr>
      </p:pic>
    </p:spTree>
    <p:extLst>
      <p:ext uri="{BB962C8B-B14F-4D97-AF65-F5344CB8AC3E}">
        <p14:creationId xmlns:p14="http://schemas.microsoft.com/office/powerpoint/2010/main" val="6022695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Cảm</a:t>
            </a:r>
            <a:r>
              <a:rPr lang="en-US" dirty="0" smtClean="0"/>
              <a:t> </a:t>
            </a:r>
            <a:r>
              <a:rPr lang="en-US" dirty="0" err="1" smtClean="0"/>
              <a:t>ơn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con </a:t>
            </a:r>
            <a:r>
              <a:rPr lang="en-US" dirty="0" err="1" smtClean="0"/>
              <a:t>đã</a:t>
            </a:r>
            <a:r>
              <a:rPr lang="en-US" dirty="0" smtClean="0"/>
              <a:t> 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dõi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giảng</a:t>
            </a:r>
            <a:r>
              <a:rPr lang="en-US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02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smtClean="0">
                <a:latin typeface="UTM Duepuntozero" panose="02040603050506020204" pitchFamily="18" charset="0"/>
              </a:rPr>
              <a:t>CHỦ ĐỀ C. </a:t>
            </a:r>
            <a:r>
              <a:rPr lang="en-US" sz="4000">
                <a:latin typeface="UTM Duepuntozero" panose="02040603050506020204" pitchFamily="18" charset="0"/>
              </a:rPr>
              <a:t/>
            </a:r>
            <a:br>
              <a:rPr lang="en-US" sz="4000">
                <a:latin typeface="UTM Duepuntozero" panose="02040603050506020204" pitchFamily="18" charset="0"/>
              </a:rPr>
            </a:br>
            <a:r>
              <a:rPr lang="en-US" sz="4000"/>
              <a:t>MICROSOFT EXCEL</a:t>
            </a:r>
            <a:endParaRPr lang="en-US" sz="4000">
              <a:latin typeface="UTM Duepuntozero" panose="020406030505060202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smtClean="0">
                <a:latin typeface="UTM Duepuntozero" panose="02040603050506020204" pitchFamily="18" charset="0"/>
              </a:rPr>
              <a:t>Bài 1. </a:t>
            </a:r>
            <a:r>
              <a:rPr lang="en-US" sz="3200"/>
              <a:t>Làm quen với dữ </a:t>
            </a:r>
            <a:r>
              <a:rPr lang="en-US" sz="3200" smtClean="0"/>
              <a:t>liệu trong </a:t>
            </a:r>
            <a:r>
              <a:rPr lang="en-US" sz="3200"/>
              <a:t>trang tính </a:t>
            </a:r>
          </a:p>
          <a:p>
            <a:pPr algn="l"/>
            <a:r>
              <a:rPr lang="en-US" sz="3200" smtClean="0">
                <a:latin typeface="UTM Duepuntozero" panose="02040603050506020204" pitchFamily="18" charset="0"/>
              </a:rPr>
              <a:t>Bài 2</a:t>
            </a:r>
            <a:r>
              <a:rPr lang="vi-VN" sz="3200" smtClean="0">
                <a:latin typeface="UTM Duepuntozero" panose="02040603050506020204" pitchFamily="18" charset="0"/>
              </a:rPr>
              <a:t>. </a:t>
            </a:r>
            <a:r>
              <a:rPr lang="en-US" sz="3200" smtClean="0"/>
              <a:t>Tớ biết quản lý dữ liệu</a:t>
            </a:r>
            <a:endParaRPr lang="en-US" sz="3200"/>
          </a:p>
          <a:p>
            <a:pPr algn="l"/>
            <a:endParaRPr lang="en-US" sz="3000">
              <a:latin typeface="UTM Duepuntozero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863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162" y="1947621"/>
            <a:ext cx="10515600" cy="1879995"/>
          </a:xfrm>
        </p:spPr>
        <p:txBody>
          <a:bodyPr>
            <a:noAutofit/>
          </a:bodyPr>
          <a:lstStyle/>
          <a:p>
            <a:r>
              <a:rPr lang="en-US" sz="4000" smtClean="0"/>
              <a:t/>
            </a:r>
            <a:br>
              <a:rPr lang="en-US" sz="4000" smtClean="0"/>
            </a:br>
            <a:r>
              <a:rPr lang="en-US" sz="4000" b="1" smtClean="0">
                <a:solidFill>
                  <a:srgbClr val="FFFFFF"/>
                </a:solidFill>
                <a:latin typeface="UTM Duepuntozero"/>
              </a:rPr>
              <a:t>Bài 1.</a:t>
            </a:r>
            <a:r>
              <a:rPr lang="en-US" sz="4000" b="1" smtClean="0"/>
              <a:t/>
            </a:r>
            <a:br>
              <a:rPr lang="en-US" sz="4000" b="1" smtClean="0"/>
            </a:br>
            <a:r>
              <a:rPr lang="en-US" sz="4000"/>
              <a:t>Làm quen với dữ liệu trong trang tính</a:t>
            </a:r>
            <a:endParaRPr lang="en-US" sz="4000" b="1">
              <a:latin typeface="UTM Duepuntozero" panose="020406030505060202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2575" y="4816427"/>
            <a:ext cx="10515600" cy="1073627"/>
          </a:xfrm>
        </p:spPr>
        <p:txBody>
          <a:bodyPr numCol="2"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vi-VN" b="1"/>
              <a:t>Nhập và định dạng văn bản. </a:t>
            </a:r>
            <a:endParaRPr lang="en-US" b="1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vi-VN" b="1" smtClean="0"/>
              <a:t>Căn </a:t>
            </a:r>
            <a:r>
              <a:rPr lang="vi-VN" b="1"/>
              <a:t>chỉnh dữ liệu trong ô. </a:t>
            </a:r>
            <a:endParaRPr lang="en-US" b="1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vi-VN" b="1" smtClean="0"/>
              <a:t>Thêm</a:t>
            </a:r>
            <a:r>
              <a:rPr lang="vi-VN" b="1"/>
              <a:t>, bớt hàng/cột. </a:t>
            </a:r>
            <a:endParaRPr lang="en-US" b="1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vi-VN" b="1" smtClean="0"/>
              <a:t>Điều </a:t>
            </a:r>
            <a:r>
              <a:rPr lang="vi-VN" b="1"/>
              <a:t>hướng và quản lý các trang tính. </a:t>
            </a:r>
            <a:endParaRPr lang="vi-VN"/>
          </a:p>
        </p:txBody>
      </p:sp>
      <p:sp>
        <p:nvSpPr>
          <p:cNvPr id="4" name="TextBox 3"/>
          <p:cNvSpPr txBox="1"/>
          <p:nvPr/>
        </p:nvSpPr>
        <p:spPr>
          <a:xfrm>
            <a:off x="1002575" y="3968079"/>
            <a:ext cx="103171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>
                <a:solidFill>
                  <a:schemeClr val="tx2"/>
                </a:solidFill>
              </a:rPr>
              <a:t>Trong bài </a:t>
            </a:r>
            <a:r>
              <a:rPr lang="vi-VN" sz="2000" smtClean="0">
                <a:solidFill>
                  <a:schemeClr val="tx2"/>
                </a:solidFill>
              </a:rPr>
              <a:t>này</a:t>
            </a:r>
            <a:r>
              <a:rPr lang="en-US" sz="2000" smtClean="0">
                <a:solidFill>
                  <a:schemeClr val="tx2"/>
                </a:solidFill>
              </a:rPr>
              <a:t>,</a:t>
            </a:r>
            <a:r>
              <a:rPr lang="vi-VN" sz="2000" smtClean="0">
                <a:solidFill>
                  <a:schemeClr val="tx2"/>
                </a:solidFill>
              </a:rPr>
              <a:t> </a:t>
            </a:r>
            <a:r>
              <a:rPr lang="vi-VN" sz="2000">
                <a:solidFill>
                  <a:schemeClr val="tx2"/>
                </a:solidFill>
              </a:rPr>
              <a:t>bạn sẽ được giới thiệu về các kỹ năng căn bản để làm việc với ứng dụng bảng tính. Bạn sẽ học cách: </a:t>
            </a:r>
            <a:r>
              <a:rPr lang="vi-VN" sz="2000" smtClean="0">
                <a:solidFill>
                  <a:schemeClr val="tx2"/>
                </a:solidFill>
              </a:rPr>
              <a:t> </a:t>
            </a:r>
            <a:endParaRPr lang="vi-VN" sz="20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5271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0217" y="2111430"/>
            <a:ext cx="11471565" cy="1739347"/>
          </a:xfrm>
        </p:spPr>
        <p:txBody>
          <a:bodyPr>
            <a:noAutofit/>
          </a:bodyPr>
          <a:lstStyle/>
          <a:p>
            <a:r>
              <a:rPr lang="en-US" sz="4000" b="1" dirty="0" err="1" smtClean="0"/>
              <a:t>Trang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tính</a:t>
            </a:r>
            <a:r>
              <a:rPr lang="en-US" sz="4000" b="1" dirty="0" smtClean="0"/>
              <a:t> Microsoft Excel- </a:t>
            </a:r>
            <a:r>
              <a:rPr lang="en-US" sz="4000" b="1" dirty="0" err="1" smtClean="0"/>
              <a:t>thành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phần</a:t>
            </a:r>
            <a:r>
              <a:rPr lang="en-US" sz="4000" b="1" dirty="0" smtClean="0"/>
              <a:t> TRANG TÍNH - </a:t>
            </a:r>
            <a:r>
              <a:rPr lang="fr-FR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Nhập</a:t>
            </a:r>
            <a:r>
              <a:rPr lang="fr-F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dữ</a:t>
            </a:r>
            <a:r>
              <a:rPr lang="fr-F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liệu</a:t>
            </a:r>
            <a:r>
              <a:rPr lang="fr-F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kiểu</a:t>
            </a:r>
            <a:r>
              <a:rPr lang="fr-F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fr-F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fr-F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r>
              <a:rPr lang="fr-F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văn</a:t>
            </a:r>
            <a:r>
              <a:rPr lang="fr-F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bản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376750"/>
            <a:ext cx="9144000" cy="1309255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Tin 4 – </a:t>
            </a:r>
            <a:r>
              <a:rPr lang="en-US" sz="3600" b="1" dirty="0" err="1" smtClean="0"/>
              <a:t>Tuần</a:t>
            </a:r>
            <a:r>
              <a:rPr lang="en-US" sz="3600" b="1" dirty="0" smtClean="0"/>
              <a:t> 18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60025994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914400" y="795485"/>
            <a:ext cx="10146077" cy="957115"/>
          </a:xfrm>
        </p:spPr>
        <p:txBody>
          <a:bodyPr/>
          <a:lstStyle/>
          <a:p>
            <a:pPr algn="ctr"/>
            <a:r>
              <a:rPr lang="en-US" sz="3200" b="1" dirty="0" err="1" smtClean="0"/>
              <a:t>Trang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tính</a:t>
            </a:r>
            <a:r>
              <a:rPr lang="en-US" sz="3200" b="1" dirty="0" smtClean="0"/>
              <a:t> (worksheet) </a:t>
            </a:r>
            <a:r>
              <a:rPr lang="en-US" sz="3200" b="1" dirty="0" err="1" smtClean="0"/>
              <a:t>trong</a:t>
            </a:r>
            <a:r>
              <a:rPr lang="en-US" sz="3200" b="1" dirty="0" smtClean="0"/>
              <a:t> Microsoft Excel</a:t>
            </a:r>
            <a:endParaRPr lang="en-US" sz="3200" b="1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196" y="2336560"/>
            <a:ext cx="11427828" cy="1934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1283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en-US" sz="2800" b="1" dirty="0" err="1"/>
              <a:t>Trang</a:t>
            </a:r>
            <a:r>
              <a:rPr lang="en-US" sz="2800" b="1" dirty="0"/>
              <a:t> </a:t>
            </a:r>
            <a:r>
              <a:rPr lang="en-US" sz="2800" b="1" dirty="0" err="1"/>
              <a:t>tính</a:t>
            </a:r>
            <a:r>
              <a:rPr lang="en-US" sz="2800" b="1" dirty="0"/>
              <a:t> (worksheet) </a:t>
            </a:r>
            <a:r>
              <a:rPr lang="en-US" sz="2800" b="1" dirty="0" err="1"/>
              <a:t>trong</a:t>
            </a:r>
            <a:r>
              <a:rPr lang="en-US" sz="2800" b="1" dirty="0"/>
              <a:t> Microsoft Excel</a:t>
            </a: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2522" y="1230284"/>
            <a:ext cx="6776202" cy="5030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0447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en-US" sz="2800" b="1" dirty="0" err="1" smtClean="0"/>
              <a:t>Các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thành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phần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trong</a:t>
            </a:r>
            <a:r>
              <a:rPr lang="en-US" sz="2800" b="1" dirty="0" smtClean="0"/>
              <a:t> Excel</a:t>
            </a:r>
            <a:endParaRPr lang="en-US" sz="2800" b="1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2035" y="2707612"/>
            <a:ext cx="7902367" cy="291848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03200" y="1230284"/>
            <a:ext cx="118364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2000" b="1" dirty="0">
                <a:solidFill>
                  <a:srgbClr val="211D1E"/>
                </a:solidFill>
              </a:rPr>
              <a:t>Sổ tính</a:t>
            </a:r>
            <a:r>
              <a:rPr lang="en-US" sz="2000" b="1" dirty="0" smtClean="0">
                <a:solidFill>
                  <a:srgbClr val="211D1E"/>
                </a:solidFill>
                <a:latin typeface="+mj-lt"/>
              </a:rPr>
              <a:t> </a:t>
            </a:r>
            <a:r>
              <a:rPr lang="vi-VN" sz="2000" dirty="0" smtClean="0">
                <a:solidFill>
                  <a:srgbClr val="211D1E"/>
                </a:solidFill>
                <a:latin typeface="+mj-lt"/>
              </a:rPr>
              <a:t>(</a:t>
            </a:r>
            <a:r>
              <a:rPr lang="vi-VN" sz="2000" dirty="0">
                <a:solidFill>
                  <a:srgbClr val="211D1E"/>
                </a:solidFill>
              </a:rPr>
              <a:t>Workbook</a:t>
            </a:r>
            <a:r>
              <a:rPr lang="vi-VN" sz="2000" dirty="0" smtClean="0">
                <a:solidFill>
                  <a:srgbClr val="211D1E"/>
                </a:solidFill>
                <a:latin typeface="+mj-lt"/>
              </a:rPr>
              <a:t>): </a:t>
            </a:r>
            <a:r>
              <a:rPr lang="vi-VN" sz="2000" dirty="0">
                <a:solidFill>
                  <a:srgbClr val="211D1E"/>
                </a:solidFill>
                <a:latin typeface="+mj-lt"/>
              </a:rPr>
              <a:t>Một tệp tin Excel chứa một hoặc nhiều trang tính (Sheet1, Sheet2, Sheet3,...). </a:t>
            </a:r>
            <a:endParaRPr lang="en-US" sz="2000" dirty="0" smtClean="0">
              <a:solidFill>
                <a:srgbClr val="211D1E"/>
              </a:solidFill>
              <a:latin typeface="+mj-l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2000" b="1" dirty="0">
                <a:solidFill>
                  <a:srgbClr val="211D1E"/>
                </a:solidFill>
              </a:rPr>
              <a:t>Trang tính</a:t>
            </a:r>
            <a:r>
              <a:rPr lang="en-US" sz="2000" dirty="0" smtClean="0">
                <a:solidFill>
                  <a:srgbClr val="211D1E"/>
                </a:solidFill>
                <a:latin typeface="+mj-lt"/>
              </a:rPr>
              <a:t> </a:t>
            </a:r>
            <a:r>
              <a:rPr lang="vi-VN" sz="2000" dirty="0" smtClean="0">
                <a:solidFill>
                  <a:srgbClr val="211D1E"/>
                </a:solidFill>
                <a:latin typeface="+mj-lt"/>
              </a:rPr>
              <a:t>(</a:t>
            </a:r>
            <a:r>
              <a:rPr lang="vi-VN" sz="2000" dirty="0">
                <a:solidFill>
                  <a:srgbClr val="211D1E"/>
                </a:solidFill>
              </a:rPr>
              <a:t>Worksheet</a:t>
            </a:r>
            <a:r>
              <a:rPr lang="vi-VN" sz="2000" dirty="0" smtClean="0">
                <a:solidFill>
                  <a:srgbClr val="211D1E"/>
                </a:solidFill>
                <a:latin typeface="+mj-lt"/>
              </a:rPr>
              <a:t>): </a:t>
            </a:r>
            <a:r>
              <a:rPr lang="vi-VN" sz="2000" dirty="0">
                <a:solidFill>
                  <a:srgbClr val="211D1E"/>
                </a:solidFill>
                <a:latin typeface="+mj-lt"/>
              </a:rPr>
              <a:t>Một bản báo cáo đơn hoặc một thẻ trong sổ tính; mặc định mỗi sổ tính gồm có ba trang tính. </a:t>
            </a:r>
            <a:endParaRPr lang="en-US" sz="2000" dirty="0" smtClean="0">
              <a:solidFill>
                <a:srgbClr val="211D1E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977000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en-US" sz="2800" b="1" dirty="0" err="1" smtClean="0"/>
              <a:t>Các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thành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phần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trong</a:t>
            </a:r>
            <a:r>
              <a:rPr lang="en-US" sz="2800" b="1" dirty="0" smtClean="0"/>
              <a:t> Excel</a:t>
            </a:r>
            <a:endParaRPr lang="en-US" sz="2800" b="1" dirty="0"/>
          </a:p>
        </p:txBody>
      </p:sp>
      <p:sp>
        <p:nvSpPr>
          <p:cNvPr id="5" name="Rectangle 4"/>
          <p:cNvSpPr/>
          <p:nvPr/>
        </p:nvSpPr>
        <p:spPr>
          <a:xfrm>
            <a:off x="88900" y="1423597"/>
            <a:ext cx="120142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2000" b="1" dirty="0">
                <a:solidFill>
                  <a:srgbClr val="211D1E"/>
                </a:solidFill>
              </a:rPr>
              <a:t>Ô</a:t>
            </a:r>
            <a:r>
              <a:rPr lang="en-US" sz="2000" dirty="0">
                <a:solidFill>
                  <a:srgbClr val="211D1E"/>
                </a:solidFill>
              </a:rPr>
              <a:t> </a:t>
            </a:r>
            <a:r>
              <a:rPr lang="vi-VN" sz="2000" dirty="0">
                <a:solidFill>
                  <a:srgbClr val="211D1E"/>
                </a:solidFill>
              </a:rPr>
              <a:t>(</a:t>
            </a:r>
            <a:r>
              <a:rPr lang="vi-VN" sz="2000" dirty="0">
                <a:solidFill>
                  <a:srgbClr val="211D1E"/>
                </a:solidFill>
              </a:rPr>
              <a:t>Cell</a:t>
            </a:r>
            <a:r>
              <a:rPr lang="vi-VN" sz="2000" dirty="0">
                <a:solidFill>
                  <a:srgbClr val="211D1E"/>
                </a:solidFill>
              </a:rPr>
              <a:t>): Giao của một dòng và một cột; có thể chứa một giá trị đơn (văn bản hoặc số), hoặc chứa công thức. </a:t>
            </a:r>
            <a:endParaRPr lang="vi-VN" sz="2000" dirty="0">
              <a:solidFill>
                <a:srgbClr val="000000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2000" b="1" dirty="0" smtClean="0">
                <a:solidFill>
                  <a:srgbClr val="211D1E"/>
                </a:solidFill>
                <a:latin typeface="+mj-lt"/>
              </a:rPr>
              <a:t>Cell </a:t>
            </a:r>
            <a:r>
              <a:rPr lang="vi-VN" sz="2000" b="1" dirty="0">
                <a:solidFill>
                  <a:srgbClr val="211D1E"/>
                </a:solidFill>
                <a:latin typeface="+mj-lt"/>
              </a:rPr>
              <a:t>Address </a:t>
            </a:r>
            <a:r>
              <a:rPr lang="vi-VN" sz="2000" dirty="0">
                <a:solidFill>
                  <a:srgbClr val="211D1E"/>
                </a:solidFill>
                <a:latin typeface="+mj-lt"/>
              </a:rPr>
              <a:t>(Địa chỉ ô): Giao của dòng và cột được thiết kế bằng cách gán chữ cái biểu diễn cột và số biểu diễn dòng, chẳng hạn </a:t>
            </a:r>
            <a:r>
              <a:rPr lang="vi-VN" sz="2000" dirty="0" smtClean="0">
                <a:solidFill>
                  <a:srgbClr val="211D1E"/>
                </a:solidFill>
                <a:latin typeface="+mj-lt"/>
              </a:rPr>
              <a:t>như </a:t>
            </a:r>
            <a:r>
              <a:rPr lang="en-US" sz="2000" dirty="0" smtClean="0">
                <a:solidFill>
                  <a:srgbClr val="211D1E"/>
                </a:solidFill>
                <a:latin typeface="+mj-lt"/>
              </a:rPr>
              <a:t>D4</a:t>
            </a:r>
            <a:r>
              <a:rPr lang="vi-VN" sz="2000" dirty="0" smtClean="0">
                <a:solidFill>
                  <a:srgbClr val="211D1E"/>
                </a:solidFill>
                <a:latin typeface="+mj-lt"/>
              </a:rPr>
              <a:t>.</a:t>
            </a:r>
            <a:endParaRPr lang="en-US" sz="2000" dirty="0" smtClean="0">
              <a:solidFill>
                <a:srgbClr val="211D1E"/>
              </a:solidFill>
              <a:latin typeface="+mj-l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2000" b="1" dirty="0" smtClean="0">
                <a:solidFill>
                  <a:srgbClr val="211D1E"/>
                </a:solidFill>
                <a:latin typeface="+mj-lt"/>
              </a:rPr>
              <a:t>Active </a:t>
            </a:r>
            <a:r>
              <a:rPr lang="vi-VN" sz="2000" b="1" dirty="0">
                <a:solidFill>
                  <a:srgbClr val="211D1E"/>
                </a:solidFill>
                <a:latin typeface="+mj-lt"/>
              </a:rPr>
              <a:t>Cell </a:t>
            </a:r>
            <a:r>
              <a:rPr lang="vi-VN" sz="2000" dirty="0">
                <a:solidFill>
                  <a:srgbClr val="211D1E"/>
                </a:solidFill>
                <a:latin typeface="+mj-lt"/>
              </a:rPr>
              <a:t>(Ô hoạt động): Ô hiện tại được hiển thị với đường viền dày. </a:t>
            </a:r>
            <a:endParaRPr lang="vi-VN" sz="2000" dirty="0">
              <a:solidFill>
                <a:srgbClr val="000000"/>
              </a:solidFill>
              <a:latin typeface="+mj-lt"/>
            </a:endParaRPr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4991" y="4017567"/>
            <a:ext cx="4046238" cy="2781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6605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82440" y="1651254"/>
            <a:ext cx="11171340" cy="27938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211C1E"/>
                </a:solidFill>
                <a:latin typeface="+mj-lt"/>
              </a:rPr>
              <a:t>Để</a:t>
            </a:r>
            <a:r>
              <a:rPr lang="en-US" sz="2400" dirty="0">
                <a:solidFill>
                  <a:srgbClr val="211C1E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rgbClr val="211C1E"/>
                </a:solidFill>
                <a:latin typeface="+mj-lt"/>
              </a:rPr>
              <a:t>nhập</a:t>
            </a:r>
            <a:r>
              <a:rPr lang="en-US" sz="2400" dirty="0">
                <a:solidFill>
                  <a:srgbClr val="211C1E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rgbClr val="211C1E"/>
                </a:solidFill>
                <a:latin typeface="+mj-lt"/>
              </a:rPr>
              <a:t>thông</a:t>
            </a:r>
            <a:r>
              <a:rPr lang="en-US" sz="2400" dirty="0">
                <a:solidFill>
                  <a:srgbClr val="211C1E"/>
                </a:solidFill>
                <a:latin typeface="+mj-lt"/>
              </a:rPr>
              <a:t> tin, </a:t>
            </a:r>
            <a:r>
              <a:rPr lang="en-US" sz="2400" dirty="0" err="1">
                <a:solidFill>
                  <a:srgbClr val="211C1E"/>
                </a:solidFill>
                <a:latin typeface="+mj-lt"/>
              </a:rPr>
              <a:t>bạn</a:t>
            </a:r>
            <a:r>
              <a:rPr lang="en-US" sz="2400" dirty="0">
                <a:solidFill>
                  <a:srgbClr val="211C1E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rgbClr val="211C1E"/>
                </a:solidFill>
                <a:latin typeface="+mj-lt"/>
              </a:rPr>
              <a:t>nhấp</a:t>
            </a:r>
            <a:r>
              <a:rPr lang="en-US" sz="2400" dirty="0">
                <a:solidFill>
                  <a:srgbClr val="211C1E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rgbClr val="211C1E"/>
                </a:solidFill>
                <a:latin typeface="+mj-lt"/>
              </a:rPr>
              <a:t>chuột</a:t>
            </a:r>
            <a:r>
              <a:rPr lang="en-US" sz="2400" dirty="0">
                <a:solidFill>
                  <a:srgbClr val="211C1E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rgbClr val="211C1E"/>
                </a:solidFill>
                <a:latin typeface="+mj-lt"/>
              </a:rPr>
              <a:t>vào</a:t>
            </a:r>
            <a:r>
              <a:rPr lang="en-US" sz="2400" dirty="0">
                <a:solidFill>
                  <a:srgbClr val="211C1E"/>
                </a:solidFill>
                <a:latin typeface="+mj-lt"/>
              </a:rPr>
              <a:t> ô </a:t>
            </a:r>
            <a:r>
              <a:rPr lang="en-US" sz="2400" dirty="0" err="1">
                <a:solidFill>
                  <a:srgbClr val="211C1E"/>
                </a:solidFill>
                <a:latin typeface="+mj-lt"/>
              </a:rPr>
              <a:t>để</a:t>
            </a:r>
            <a:r>
              <a:rPr lang="en-US" sz="2400" dirty="0">
                <a:solidFill>
                  <a:srgbClr val="211C1E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rgbClr val="211C1E"/>
                </a:solidFill>
                <a:latin typeface="+mj-lt"/>
              </a:rPr>
              <a:t>chọn</a:t>
            </a:r>
            <a:r>
              <a:rPr lang="en-US" sz="2400" dirty="0">
                <a:solidFill>
                  <a:srgbClr val="211C1E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rgbClr val="211C1E"/>
                </a:solidFill>
                <a:latin typeface="+mj-lt"/>
              </a:rPr>
              <a:t>nó</a:t>
            </a:r>
            <a:r>
              <a:rPr lang="en-US" sz="2400" dirty="0">
                <a:solidFill>
                  <a:srgbClr val="211C1E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rgbClr val="211C1E"/>
                </a:solidFill>
                <a:latin typeface="+mj-lt"/>
              </a:rPr>
              <a:t>và</a:t>
            </a:r>
            <a:r>
              <a:rPr lang="en-US" sz="2400" dirty="0">
                <a:solidFill>
                  <a:srgbClr val="211C1E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rgbClr val="211C1E"/>
                </a:solidFill>
                <a:latin typeface="+mj-lt"/>
              </a:rPr>
              <a:t>sau</a:t>
            </a:r>
            <a:r>
              <a:rPr lang="en-US" sz="2400" dirty="0">
                <a:solidFill>
                  <a:srgbClr val="211C1E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rgbClr val="211C1E"/>
                </a:solidFill>
                <a:latin typeface="+mj-lt"/>
              </a:rPr>
              <a:t>đó</a:t>
            </a:r>
            <a:r>
              <a:rPr lang="en-US" sz="2400" dirty="0">
                <a:solidFill>
                  <a:srgbClr val="211C1E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rgbClr val="211C1E"/>
                </a:solidFill>
                <a:latin typeface="+mj-lt"/>
              </a:rPr>
              <a:t>nhập</a:t>
            </a:r>
            <a:r>
              <a:rPr lang="en-US" sz="2400" dirty="0">
                <a:solidFill>
                  <a:srgbClr val="211C1E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rgbClr val="211C1E"/>
                </a:solidFill>
                <a:latin typeface="+mj-lt"/>
              </a:rPr>
              <a:t>liệu</a:t>
            </a:r>
            <a:r>
              <a:rPr lang="en-US" sz="2400" dirty="0">
                <a:solidFill>
                  <a:srgbClr val="211C1E"/>
                </a:solidFill>
                <a:latin typeface="+mj-lt"/>
              </a:rPr>
              <a:t>. </a:t>
            </a:r>
            <a:endParaRPr lang="en-US" sz="2400" dirty="0" smtClean="0">
              <a:solidFill>
                <a:srgbClr val="211C1E"/>
              </a:solidFill>
              <a:latin typeface="+mj-l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rgbClr val="211C1E"/>
                </a:solidFill>
                <a:latin typeface="+mj-lt"/>
              </a:rPr>
              <a:t>Bạn</a:t>
            </a:r>
            <a:r>
              <a:rPr lang="en-US" sz="2400" dirty="0" smtClean="0">
                <a:solidFill>
                  <a:srgbClr val="211C1E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rgbClr val="211C1E"/>
                </a:solidFill>
                <a:latin typeface="+mj-lt"/>
              </a:rPr>
              <a:t>sử</a:t>
            </a:r>
            <a:r>
              <a:rPr lang="en-US" sz="2400" dirty="0" smtClean="0">
                <a:solidFill>
                  <a:srgbClr val="211C1E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rgbClr val="211C1E"/>
                </a:solidFill>
                <a:latin typeface="+mj-lt"/>
              </a:rPr>
              <a:t>dụng</a:t>
            </a:r>
            <a:r>
              <a:rPr lang="en-US" sz="2400" dirty="0">
                <a:solidFill>
                  <a:srgbClr val="211C1E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rgbClr val="211C1E"/>
                </a:solidFill>
                <a:latin typeface="+mj-lt"/>
              </a:rPr>
              <a:t>phím</a:t>
            </a:r>
            <a:r>
              <a:rPr lang="en-US" sz="2400" dirty="0">
                <a:solidFill>
                  <a:srgbClr val="211C1E"/>
                </a:solidFill>
                <a:latin typeface="+mj-lt"/>
              </a:rPr>
              <a:t> </a:t>
            </a:r>
            <a:r>
              <a:rPr lang="en-US" sz="2400" b="1" dirty="0">
                <a:solidFill>
                  <a:srgbClr val="211C1E"/>
                </a:solidFill>
                <a:latin typeface="+mj-lt"/>
              </a:rPr>
              <a:t>Backspace </a:t>
            </a:r>
            <a:r>
              <a:rPr lang="en-US" sz="2400" dirty="0" err="1">
                <a:solidFill>
                  <a:srgbClr val="211C1E"/>
                </a:solidFill>
                <a:latin typeface="+mj-lt"/>
              </a:rPr>
              <a:t>hoặc</a:t>
            </a:r>
            <a:r>
              <a:rPr lang="en-US" sz="2400" dirty="0">
                <a:solidFill>
                  <a:srgbClr val="211C1E"/>
                </a:solidFill>
                <a:latin typeface="+mj-lt"/>
              </a:rPr>
              <a:t> </a:t>
            </a:r>
            <a:r>
              <a:rPr lang="en-US" sz="2400" b="1" dirty="0">
                <a:solidFill>
                  <a:srgbClr val="211C1E"/>
                </a:solidFill>
                <a:latin typeface="+mj-lt"/>
              </a:rPr>
              <a:t>Delete </a:t>
            </a:r>
            <a:r>
              <a:rPr lang="en-US" sz="2400" dirty="0" err="1">
                <a:solidFill>
                  <a:srgbClr val="211C1E"/>
                </a:solidFill>
                <a:latin typeface="+mj-lt"/>
              </a:rPr>
              <a:t>để</a:t>
            </a:r>
            <a:r>
              <a:rPr lang="en-US" sz="2400" dirty="0">
                <a:solidFill>
                  <a:srgbClr val="211C1E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rgbClr val="211C1E"/>
                </a:solidFill>
                <a:latin typeface="+mj-lt"/>
              </a:rPr>
              <a:t>khắc</a:t>
            </a:r>
            <a:r>
              <a:rPr lang="en-US" sz="2400" dirty="0">
                <a:solidFill>
                  <a:srgbClr val="211C1E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rgbClr val="211C1E"/>
                </a:solidFill>
                <a:latin typeface="+mj-lt"/>
              </a:rPr>
              <a:t>phục</a:t>
            </a:r>
            <a:r>
              <a:rPr lang="en-US" sz="2400" dirty="0">
                <a:solidFill>
                  <a:srgbClr val="211C1E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rgbClr val="211C1E"/>
                </a:solidFill>
                <a:latin typeface="+mj-lt"/>
              </a:rPr>
              <a:t>lỗi</a:t>
            </a:r>
            <a:r>
              <a:rPr lang="en-US" sz="2400" dirty="0">
                <a:solidFill>
                  <a:srgbClr val="211C1E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rgbClr val="211C1E"/>
                </a:solidFill>
                <a:latin typeface="+mj-lt"/>
              </a:rPr>
              <a:t>nhập</a:t>
            </a:r>
            <a:r>
              <a:rPr lang="en-US" sz="2400" dirty="0">
                <a:solidFill>
                  <a:srgbClr val="211C1E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rgbClr val="211C1E"/>
                </a:solidFill>
                <a:latin typeface="+mj-lt"/>
              </a:rPr>
              <a:t>liệu</a:t>
            </a:r>
            <a:r>
              <a:rPr lang="en-US" sz="2400" dirty="0">
                <a:solidFill>
                  <a:srgbClr val="211C1E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rgbClr val="211C1E"/>
                </a:solidFill>
                <a:latin typeface="+mj-lt"/>
              </a:rPr>
              <a:t>đầu</a:t>
            </a:r>
            <a:r>
              <a:rPr lang="en-US" sz="2400" dirty="0">
                <a:solidFill>
                  <a:srgbClr val="211C1E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rgbClr val="211C1E"/>
                </a:solidFill>
                <a:latin typeface="+mj-lt"/>
              </a:rPr>
              <a:t>vào</a:t>
            </a:r>
            <a:r>
              <a:rPr lang="en-US" sz="2400" dirty="0">
                <a:solidFill>
                  <a:srgbClr val="211C1E"/>
                </a:solidFill>
                <a:latin typeface="+mj-lt"/>
              </a:rPr>
              <a:t>. </a:t>
            </a:r>
            <a:endParaRPr lang="en-US" sz="2400" dirty="0" smtClean="0">
              <a:solidFill>
                <a:srgbClr val="211C1E"/>
              </a:solidFill>
              <a:latin typeface="+mj-l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rgbClr val="211C1E"/>
                </a:solidFill>
                <a:latin typeface="+mj-lt"/>
              </a:rPr>
              <a:t>Khi</a:t>
            </a:r>
            <a:r>
              <a:rPr lang="en-US" sz="2400" dirty="0" smtClean="0">
                <a:solidFill>
                  <a:srgbClr val="211C1E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rgbClr val="211C1E"/>
                </a:solidFill>
                <a:latin typeface="+mj-lt"/>
              </a:rPr>
              <a:t>bạn</a:t>
            </a:r>
            <a:r>
              <a:rPr lang="en-US" sz="2400" dirty="0">
                <a:solidFill>
                  <a:srgbClr val="211C1E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rgbClr val="211C1E"/>
                </a:solidFill>
                <a:latin typeface="+mj-lt"/>
              </a:rPr>
              <a:t>kết</a:t>
            </a:r>
            <a:r>
              <a:rPr lang="en-US" sz="2400" dirty="0">
                <a:solidFill>
                  <a:srgbClr val="211C1E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rgbClr val="211C1E"/>
                </a:solidFill>
                <a:latin typeface="+mj-lt"/>
              </a:rPr>
              <a:t>thúc</a:t>
            </a:r>
            <a:r>
              <a:rPr lang="en-US" sz="2400" dirty="0">
                <a:solidFill>
                  <a:srgbClr val="211C1E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rgbClr val="211C1E"/>
                </a:solidFill>
                <a:latin typeface="+mj-lt"/>
              </a:rPr>
              <a:t>việc</a:t>
            </a:r>
            <a:r>
              <a:rPr lang="en-US" sz="2400" dirty="0">
                <a:solidFill>
                  <a:srgbClr val="211C1E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rgbClr val="211C1E"/>
                </a:solidFill>
                <a:latin typeface="+mj-lt"/>
              </a:rPr>
              <a:t>nhập</a:t>
            </a:r>
            <a:r>
              <a:rPr lang="en-US" sz="2400" dirty="0">
                <a:solidFill>
                  <a:srgbClr val="211C1E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rgbClr val="211C1E"/>
                </a:solidFill>
                <a:latin typeface="+mj-lt"/>
              </a:rPr>
              <a:t>liệu</a:t>
            </a:r>
            <a:r>
              <a:rPr lang="en-US" sz="2400" dirty="0">
                <a:solidFill>
                  <a:srgbClr val="211C1E"/>
                </a:solidFill>
                <a:latin typeface="+mj-lt"/>
              </a:rPr>
              <a:t>, </a:t>
            </a:r>
            <a:r>
              <a:rPr lang="en-US" sz="2400" dirty="0" err="1">
                <a:solidFill>
                  <a:srgbClr val="211C1E"/>
                </a:solidFill>
                <a:latin typeface="+mj-lt"/>
              </a:rPr>
              <a:t>nhấn</a:t>
            </a:r>
            <a:r>
              <a:rPr lang="en-US" sz="2400" dirty="0">
                <a:solidFill>
                  <a:srgbClr val="211C1E"/>
                </a:solidFill>
                <a:latin typeface="+mj-lt"/>
              </a:rPr>
              <a:t> </a:t>
            </a:r>
            <a:r>
              <a:rPr lang="en-US" sz="2400" b="1" dirty="0">
                <a:solidFill>
                  <a:srgbClr val="211C1E"/>
                </a:solidFill>
                <a:latin typeface="+mj-lt"/>
              </a:rPr>
              <a:t>Enter</a:t>
            </a:r>
            <a:r>
              <a:rPr lang="en-US" sz="2400" dirty="0">
                <a:solidFill>
                  <a:srgbClr val="211C1E"/>
                </a:solidFill>
                <a:latin typeface="+mj-lt"/>
              </a:rPr>
              <a:t>. </a:t>
            </a:r>
            <a:r>
              <a:rPr lang="en-US" sz="2400" dirty="0" err="1">
                <a:solidFill>
                  <a:srgbClr val="211C1E"/>
                </a:solidFill>
                <a:latin typeface="+mj-lt"/>
              </a:rPr>
              <a:t>Bạn</a:t>
            </a:r>
            <a:r>
              <a:rPr lang="en-US" sz="2400" dirty="0">
                <a:solidFill>
                  <a:srgbClr val="211C1E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rgbClr val="211C1E"/>
                </a:solidFill>
                <a:latin typeface="+mj-lt"/>
              </a:rPr>
              <a:t>cũng</a:t>
            </a:r>
            <a:r>
              <a:rPr lang="en-US" sz="2400" dirty="0">
                <a:solidFill>
                  <a:srgbClr val="211C1E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rgbClr val="211C1E"/>
                </a:solidFill>
                <a:latin typeface="+mj-lt"/>
              </a:rPr>
              <a:t>có</a:t>
            </a:r>
            <a:r>
              <a:rPr lang="en-US" sz="2400" dirty="0">
                <a:solidFill>
                  <a:srgbClr val="211C1E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rgbClr val="211C1E"/>
                </a:solidFill>
                <a:latin typeface="+mj-lt"/>
              </a:rPr>
              <a:t>thể</a:t>
            </a:r>
            <a:r>
              <a:rPr lang="en-US" sz="2400" dirty="0">
                <a:solidFill>
                  <a:srgbClr val="211C1E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rgbClr val="211C1E"/>
                </a:solidFill>
                <a:latin typeface="+mj-lt"/>
              </a:rPr>
              <a:t>nhấn</a:t>
            </a:r>
            <a:r>
              <a:rPr lang="en-US" sz="2400" dirty="0" smtClean="0">
                <a:solidFill>
                  <a:srgbClr val="211C1E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rgbClr val="211C1E"/>
                </a:solidFill>
                <a:latin typeface="+mj-lt"/>
              </a:rPr>
              <a:t>phím</a:t>
            </a:r>
            <a:r>
              <a:rPr lang="en-US" sz="2400" dirty="0" smtClean="0">
                <a:solidFill>
                  <a:srgbClr val="211C1E"/>
                </a:solidFill>
                <a:latin typeface="+mj-lt"/>
              </a:rPr>
              <a:t> </a:t>
            </a:r>
            <a:r>
              <a:rPr lang="en-US" sz="2400" b="1" dirty="0">
                <a:solidFill>
                  <a:srgbClr val="211C1E"/>
                </a:solidFill>
                <a:latin typeface="+mj-lt"/>
              </a:rPr>
              <a:t>Tab</a:t>
            </a:r>
            <a:r>
              <a:rPr lang="en-US" sz="2400" dirty="0">
                <a:solidFill>
                  <a:srgbClr val="211C1E"/>
                </a:solidFill>
                <a:latin typeface="+mj-lt"/>
              </a:rPr>
              <a:t> hay </a:t>
            </a:r>
            <a:r>
              <a:rPr lang="en-US" sz="2400" dirty="0" err="1">
                <a:solidFill>
                  <a:srgbClr val="211C1E"/>
                </a:solidFill>
                <a:latin typeface="+mj-lt"/>
              </a:rPr>
              <a:t>các</a:t>
            </a:r>
            <a:r>
              <a:rPr lang="en-US" sz="2400" dirty="0">
                <a:solidFill>
                  <a:srgbClr val="211C1E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rgbClr val="211C1E"/>
                </a:solidFill>
                <a:latin typeface="+mj-lt"/>
              </a:rPr>
              <a:t>phím</a:t>
            </a:r>
            <a:r>
              <a:rPr lang="en-US" sz="2400" dirty="0">
                <a:solidFill>
                  <a:srgbClr val="211C1E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rgbClr val="211C1E"/>
                </a:solidFill>
                <a:latin typeface="+mj-lt"/>
              </a:rPr>
              <a:t>mũi</a:t>
            </a:r>
            <a:r>
              <a:rPr lang="en-US" sz="2400" dirty="0">
                <a:solidFill>
                  <a:srgbClr val="211C1E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rgbClr val="211C1E"/>
                </a:solidFill>
                <a:latin typeface="+mj-lt"/>
              </a:rPr>
              <a:t>tên</a:t>
            </a:r>
            <a:r>
              <a:rPr lang="en-US" sz="2400" dirty="0">
                <a:solidFill>
                  <a:srgbClr val="211C1E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rgbClr val="211C1E"/>
                </a:solidFill>
                <a:latin typeface="+mj-lt"/>
              </a:rPr>
              <a:t>để</a:t>
            </a:r>
            <a:r>
              <a:rPr lang="en-US" sz="2400" dirty="0">
                <a:solidFill>
                  <a:srgbClr val="211C1E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rgbClr val="211C1E"/>
                </a:solidFill>
                <a:latin typeface="+mj-lt"/>
              </a:rPr>
              <a:t>chấp</a:t>
            </a:r>
            <a:r>
              <a:rPr lang="en-US" sz="2400" dirty="0">
                <a:solidFill>
                  <a:srgbClr val="211C1E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rgbClr val="211C1E"/>
                </a:solidFill>
                <a:latin typeface="+mj-lt"/>
              </a:rPr>
              <a:t>nhận</a:t>
            </a:r>
            <a:r>
              <a:rPr lang="en-US" sz="2400" dirty="0">
                <a:solidFill>
                  <a:srgbClr val="211C1E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rgbClr val="211C1E"/>
                </a:solidFill>
                <a:latin typeface="+mj-lt"/>
              </a:rPr>
              <a:t>dữ</a:t>
            </a:r>
            <a:r>
              <a:rPr lang="en-US" sz="2400" dirty="0">
                <a:solidFill>
                  <a:srgbClr val="211C1E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rgbClr val="211C1E"/>
                </a:solidFill>
                <a:latin typeface="+mj-lt"/>
              </a:rPr>
              <a:t>liệu</a:t>
            </a:r>
            <a:r>
              <a:rPr lang="en-US" sz="2400" dirty="0">
                <a:solidFill>
                  <a:srgbClr val="211C1E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rgbClr val="211C1E"/>
                </a:solidFill>
                <a:latin typeface="+mj-lt"/>
              </a:rPr>
              <a:t>và</a:t>
            </a:r>
            <a:r>
              <a:rPr lang="en-US" sz="2400" dirty="0">
                <a:solidFill>
                  <a:srgbClr val="211C1E"/>
                </a:solidFill>
                <a:latin typeface="+mj-lt"/>
              </a:rPr>
              <a:t> di </a:t>
            </a:r>
            <a:r>
              <a:rPr lang="en-US" sz="2400" dirty="0" err="1">
                <a:solidFill>
                  <a:srgbClr val="211C1E"/>
                </a:solidFill>
                <a:latin typeface="+mj-lt"/>
              </a:rPr>
              <a:t>chuyển</a:t>
            </a:r>
            <a:r>
              <a:rPr lang="en-US" sz="2400" dirty="0">
                <a:solidFill>
                  <a:srgbClr val="211C1E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rgbClr val="211C1E"/>
                </a:solidFill>
                <a:latin typeface="+mj-lt"/>
              </a:rPr>
              <a:t>đến</a:t>
            </a:r>
            <a:r>
              <a:rPr lang="en-US" sz="2400" dirty="0">
                <a:solidFill>
                  <a:srgbClr val="211C1E"/>
                </a:solidFill>
                <a:latin typeface="+mj-lt"/>
              </a:rPr>
              <a:t> ô </a:t>
            </a:r>
            <a:r>
              <a:rPr lang="en-US" sz="2400" dirty="0" err="1">
                <a:solidFill>
                  <a:srgbClr val="211C1E"/>
                </a:solidFill>
                <a:latin typeface="+mj-lt"/>
              </a:rPr>
              <a:t>tiếp</a:t>
            </a:r>
            <a:r>
              <a:rPr lang="en-US" sz="2400" dirty="0">
                <a:solidFill>
                  <a:srgbClr val="211C1E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rgbClr val="211C1E"/>
                </a:solidFill>
                <a:latin typeface="+mj-lt"/>
              </a:rPr>
              <a:t>theo.</a:t>
            </a:r>
            <a:r>
              <a:rPr lang="en-US" sz="2400" dirty="0">
                <a:solidFill>
                  <a:srgbClr val="211C1E"/>
                </a:solidFill>
                <a:latin typeface="+mj-lt"/>
              </a:rPr>
              <a:t> </a:t>
            </a:r>
            <a:endParaRPr lang="en-US" sz="2400" dirty="0">
              <a:latin typeface="+mj-lt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en-US" sz="3200" b="1" dirty="0" err="1"/>
              <a:t>Nhập</a:t>
            </a:r>
            <a:r>
              <a:rPr lang="en-US" sz="3200" b="1" dirty="0"/>
              <a:t> </a:t>
            </a:r>
            <a:r>
              <a:rPr lang="en-US" sz="3200" b="1" dirty="0" err="1"/>
              <a:t>dữ</a:t>
            </a:r>
            <a:r>
              <a:rPr lang="en-US" sz="3200" b="1" dirty="0"/>
              <a:t> </a:t>
            </a:r>
            <a:r>
              <a:rPr lang="en-US" sz="3200" b="1" dirty="0" err="1"/>
              <a:t>liệu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421736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Font chuẩn">
      <a:majorFont>
        <a:latin typeface="UTM Duepuntozero"/>
        <a:ea typeface=""/>
        <a:cs typeface=""/>
      </a:majorFont>
      <a:minorFont>
        <a:latin typeface="UTM Duepuntozero"/>
        <a:ea typeface=""/>
        <a:cs typeface="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>
          <a:lnSpc>
            <a:spcPct val="150000"/>
          </a:lnSpc>
          <a:defRPr>
            <a:solidFill>
              <a:srgbClr val="211D1E"/>
            </a:solidFill>
            <a:latin typeface="+mj-lt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550</Words>
  <Application>Microsoft Office PowerPoint</Application>
  <PresentationFormat>Widescreen</PresentationFormat>
  <Paragraphs>37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UTM Duepuntozero</vt:lpstr>
      <vt:lpstr>Wingdings</vt:lpstr>
      <vt:lpstr>Banded</vt:lpstr>
      <vt:lpstr>Quyển 2.  Các Ứng Dụng Chủ Chốt</vt:lpstr>
      <vt:lpstr>CHỦ ĐỀ C.  MICROSOFT EXCEL</vt:lpstr>
      <vt:lpstr> Bài 1. Làm quen với dữ liệu trong trang tính</vt:lpstr>
      <vt:lpstr>Trang tính Microsoft Excel- thành phần TRANG TÍNH - Nhập dữ liệu kiểu số, ngày tháng, văn bản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2022-01-03T04:43:48Z</dcterms:created>
  <dcterms:modified xsi:type="dcterms:W3CDTF">2022-01-03T04:43:53Z</dcterms:modified>
</cp:coreProperties>
</file>