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activeX/activeX1.xml" ContentType="application/vnd.ms-office.activeX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3" r:id="rId4"/>
  </p:sldMasterIdLst>
  <p:notesMasterIdLst>
    <p:notesMasterId r:id="rId33"/>
  </p:notesMasterIdLst>
  <p:sldIdLst>
    <p:sldId id="288" r:id="rId5"/>
    <p:sldId id="334" r:id="rId6"/>
    <p:sldId id="338" r:id="rId7"/>
    <p:sldId id="339" r:id="rId8"/>
    <p:sldId id="340" r:id="rId9"/>
    <p:sldId id="343" r:id="rId10"/>
    <p:sldId id="344" r:id="rId11"/>
    <p:sldId id="341" r:id="rId12"/>
    <p:sldId id="342" r:id="rId13"/>
    <p:sldId id="345" r:id="rId14"/>
    <p:sldId id="346" r:id="rId15"/>
    <p:sldId id="261" r:id="rId16"/>
    <p:sldId id="295" r:id="rId17"/>
    <p:sldId id="262" r:id="rId18"/>
    <p:sldId id="312" r:id="rId19"/>
    <p:sldId id="265" r:id="rId20"/>
    <p:sldId id="348" r:id="rId21"/>
    <p:sldId id="320" r:id="rId22"/>
    <p:sldId id="327" r:id="rId23"/>
    <p:sldId id="319" r:id="rId24"/>
    <p:sldId id="286" r:id="rId25"/>
    <p:sldId id="331" r:id="rId26"/>
    <p:sldId id="350" r:id="rId27"/>
    <p:sldId id="335" r:id="rId28"/>
    <p:sldId id="347" r:id="rId29"/>
    <p:sldId id="323" r:id="rId30"/>
    <p:sldId id="349" r:id="rId31"/>
    <p:sldId id="333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ECF96F"/>
    <a:srgbClr val="0000FF"/>
    <a:srgbClr val="990099"/>
    <a:srgbClr val="FF0000"/>
    <a:srgbClr val="FF00FF"/>
    <a:srgbClr val="006600"/>
    <a:srgbClr val="99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12" autoAdjust="0"/>
    <p:restoredTop sz="90557" autoAdjust="0"/>
  </p:normalViewPr>
  <p:slideViewPr>
    <p:cSldViewPr>
      <p:cViewPr varScale="1">
        <p:scale>
          <a:sx n="39" d="100"/>
          <a:sy n="39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6812A2-53FC-4726-B5D3-DD89379293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FB3333-8C7F-42CF-9B9E-07959F016E4C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F20D2-D6D6-4CF2-A031-B17D6A2B1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BA528-046C-4314-94D4-37DA2E537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DB4B4-461F-45A1-9C48-BC0EF5701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55BED-FEC2-4C38-BAE4-0BE46E2363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9525 h 1912"/>
              <a:gd name="T4" fmla="*/ 0 w 1588"/>
              <a:gd name="T5" fmla="*/ 9525 h 1912"/>
              <a:gd name="T6" fmla="*/ 0 w 1588"/>
              <a:gd name="T7" fmla="*/ 95250 h 1912"/>
              <a:gd name="T8" fmla="*/ 0 w 1588"/>
              <a:gd name="T9" fmla="*/ 3035300 h 1912"/>
              <a:gd name="T10" fmla="*/ 0 w 1588"/>
              <a:gd name="T11" fmla="*/ 3035300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20E94-DCB7-44E6-98B8-4255862D1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AC3E7-0A36-4FD0-B10F-211CB6E780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30762A-43FB-4963-A45D-E76DE0198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4C5C5-F1F7-4EEC-BAD7-F3E9E9F7A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53198-47E6-4ADF-A397-DAE4D3BF8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3862C-4A15-437C-9685-02FF16DD3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9B1A1-EE89-4229-A620-0819DDDF59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ABC19-379B-4D9A-89BF-5C8F106B3E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CE1BA-D16A-4463-A3D9-98BC86DF0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9036A-9022-42E1-B51B-CF8C02AC8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4487E-1ADB-4567-BE60-0FB9157C6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FA02E-E8E0-422A-841C-BB2D31863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A23D6-5097-4CD4-A1FB-EAFDC8D3A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FCAD11-F744-4918-8AF7-25A2A13678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C09E0-506D-4490-BA16-755DA225B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A4D85-2CC6-443A-AFC4-C89BF7E43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D2B1-2414-4E1A-A535-09A415A29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7A457-3B0B-465F-A2C4-13D4B32D9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85BE3-91DE-4DBC-AEA5-D2B30A50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8991F-03A1-4021-9558-D270CA5F90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AB8A2-D671-4DFC-A061-515D251BD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4E2BF-E87C-4C39-AB66-78E657C83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D219B-CC29-4698-AB4A-F6821B227F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3690C-C2F7-4B15-A631-9198423A0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8"/>
              <a:ext cx="4299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19" cy="2150"/>
                  <a:chOff x="1265" y="815"/>
                  <a:chExt cx="2919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8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4" y="1503"/>
                    <a:ext cx="1259" cy="2325"/>
                    <a:chOff x="3470" y="1531"/>
                    <a:chExt cx="1259" cy="2325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4" y="2237"/>
                      <a:ext cx="1725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2" cy="1331"/>
                    <a:chOff x="2864" y="2020"/>
                    <a:chExt cx="2462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0" y="1804"/>
                    <a:ext cx="2478" cy="1064"/>
                    <a:chOff x="2896" y="1832"/>
                    <a:chExt cx="2478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1" cy="1334"/>
                    <a:chOff x="-5" y="2196"/>
                    <a:chExt cx="2461" cy="1334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2" cy="34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3" cy="54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3"/>
                    <a:chOff x="-52" y="2009"/>
                    <a:chExt cx="2477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2" cy="927"/>
                    <a:chOff x="-74" y="1814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39" cy="656"/>
                    <a:chOff x="23" y="1591"/>
                    <a:chExt cx="2339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4" cy="313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50" cy="344"/>
                    <a:chOff x="189" y="1445"/>
                    <a:chExt cx="2150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49" cy="553"/>
                    <a:chOff x="616" y="900"/>
                    <a:chExt cx="1849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4"/>
                    <a:ext cx="778" cy="1515"/>
                    <a:chOff x="1633" y="102"/>
                    <a:chExt cx="778" cy="1515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29"/>
                      <a:ext cx="591" cy="33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5" cy="1534"/>
                    <a:chOff x="1935" y="29"/>
                    <a:chExt cx="635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5"/>
                      <a:ext cx="570" cy="33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6" cy="566"/>
                    <a:chOff x="2822" y="672"/>
                    <a:chExt cx="1846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4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3" cy="717"/>
                    <a:chOff x="2683" y="445"/>
                    <a:chExt cx="1783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3" cy="339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38" cy="1520"/>
                    <a:chOff x="2800" y="41"/>
                    <a:chExt cx="638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09" y="182"/>
                      <a:ext cx="570" cy="288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10" y="134"/>
                    <a:ext cx="1015" cy="1463"/>
                    <a:chOff x="2936" y="162"/>
                    <a:chExt cx="1015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2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5" y="4"/>
                    <a:ext cx="241" cy="1448"/>
                    <a:chOff x="2731" y="32"/>
                    <a:chExt cx="241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0"/>
                    <a:ext cx="1083" cy="2450"/>
                    <a:chOff x="943" y="1768"/>
                    <a:chExt cx="1083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08" y="2475"/>
                      <a:ext cx="172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2"/>
                    <a:chOff x="1455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0"/>
                    <a:ext cx="460" cy="2329"/>
                    <a:chOff x="1953" y="1988"/>
                    <a:chExt cx="493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0" y="2693"/>
                      <a:ext cx="1711" cy="30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6"/>
                      <a:ext cx="918" cy="473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5"/>
                    <a:chOff x="3334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9"/>
                    <a:ext cx="881" cy="2424"/>
                    <a:chOff x="3181" y="1867"/>
                    <a:chExt cx="881" cy="2424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7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6"/>
                    <a:ext cx="621" cy="2385"/>
                    <a:chOff x="3006" y="1984"/>
                    <a:chExt cx="621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4" y="3747"/>
                      <a:ext cx="859" cy="386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1"/>
                    <a:ext cx="404" cy="2221"/>
                    <a:chOff x="2819" y="2099"/>
                    <a:chExt cx="404" cy="2221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8" cy="2185"/>
                    <a:chOff x="2287" y="2135"/>
                    <a:chExt cx="428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2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504 h 504"/>
                        <a:gd name="T2" fmla="*/ 864 w 2736"/>
                        <a:gd name="T3" fmla="*/ 168 h 504"/>
                        <a:gd name="T4" fmla="*/ 1776 w 2736"/>
                        <a:gd name="T5" fmla="*/ 24 h 504"/>
                        <a:gd name="T6" fmla="*/ 2736 w 2736"/>
                        <a:gd name="T7" fmla="*/ 24 h 504"/>
                        <a:gd name="T8" fmla="*/ 2720 w 2736"/>
                        <a:gd name="T9" fmla="*/ 103 h 504"/>
                        <a:gd name="T10" fmla="*/ 1764 w 2736"/>
                        <a:gd name="T11" fmla="*/ 103 h 504"/>
                        <a:gd name="T12" fmla="*/ 654 w 2736"/>
                        <a:gd name="T13" fmla="*/ 292 h 504"/>
                        <a:gd name="T14" fmla="*/ 0 w 2736"/>
                        <a:gd name="T15" fmla="*/ 5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5 w 1769"/>
                        <a:gd name="T1" fmla="*/ 8 h 791"/>
                        <a:gd name="T2" fmla="*/ 485 w 1769"/>
                        <a:gd name="T3" fmla="*/ 56 h 791"/>
                        <a:gd name="T4" fmla="*/ 1157 w 1769"/>
                        <a:gd name="T5" fmla="*/ 200 h 791"/>
                        <a:gd name="T6" fmla="*/ 1611 w 1769"/>
                        <a:gd name="T7" fmla="*/ 432 h 791"/>
                        <a:gd name="T8" fmla="*/ 1756 w 1769"/>
                        <a:gd name="T9" fmla="*/ 609 h 791"/>
                        <a:gd name="T10" fmla="*/ 1689 w 1769"/>
                        <a:gd name="T11" fmla="*/ 787 h 791"/>
                        <a:gd name="T12" fmla="*/ 1589 w 1769"/>
                        <a:gd name="T13" fmla="*/ 632 h 791"/>
                        <a:gd name="T14" fmla="*/ 1389 w 1769"/>
                        <a:gd name="T15" fmla="*/ 454 h 791"/>
                        <a:gd name="T16" fmla="*/ 1109 w 1769"/>
                        <a:gd name="T17" fmla="*/ 296 h 791"/>
                        <a:gd name="T18" fmla="*/ 581 w 1769"/>
                        <a:gd name="T19" fmla="*/ 152 h 791"/>
                        <a:gd name="T20" fmla="*/ 0 w 1769"/>
                        <a:gd name="T21" fmla="*/ 76 h 791"/>
                        <a:gd name="T22" fmla="*/ 5 w 1769"/>
                        <a:gd name="T23" fmla="*/ 8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T0" fmla="*/ 2568 w 36729"/>
                      <a:gd name="T1" fmla="*/ 990 h 21600"/>
                      <a:gd name="T2" fmla="*/ 0 w 36729"/>
                      <a:gd name="T3" fmla="*/ 1156 h 21600"/>
                      <a:gd name="T4" fmla="*/ 1246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T0" fmla="*/ 0 w 30473"/>
                      <a:gd name="T1" fmla="*/ 203 h 22305"/>
                      <a:gd name="T2" fmla="*/ 2016 w 30473"/>
                      <a:gd name="T3" fmla="*/ 2379 h 22305"/>
                      <a:gd name="T4" fmla="*/ 587 w 30473"/>
                      <a:gd name="T5" fmla="*/ 2304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T0" fmla="*/ 0 w 34812"/>
                      <a:gd name="T1" fmla="*/ 481 h 22305"/>
                      <a:gd name="T2" fmla="*/ 1426 w 34812"/>
                      <a:gd name="T3" fmla="*/ 2380 h 22305"/>
                      <a:gd name="T4" fmla="*/ 541 w 34812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T0" fmla="*/ 0 w 36830"/>
                      <a:gd name="T1" fmla="*/ 670 h 22305"/>
                      <a:gd name="T2" fmla="*/ 2540 w 36830"/>
                      <a:gd name="T3" fmla="*/ 2380 h 22305"/>
                      <a:gd name="T4" fmla="*/ 1051 w 36830"/>
                      <a:gd name="T5" fmla="*/ 2305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T0" fmla="*/ 0 w 31881"/>
                      <a:gd name="T1" fmla="*/ 1068 h 21600"/>
                      <a:gd name="T2" fmla="*/ 1851 w 31881"/>
                      <a:gd name="T3" fmla="*/ 518 h 21600"/>
                      <a:gd name="T4" fmla="*/ 1058 w 31881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T0" fmla="*/ 0 w 31146"/>
                      <a:gd name="T1" fmla="*/ 481 h 21600"/>
                      <a:gd name="T2" fmla="*/ 763 w 31146"/>
                      <a:gd name="T3" fmla="*/ 1020 h 21600"/>
                      <a:gd name="T4" fmla="*/ 324 w 31146"/>
                      <a:gd name="T5" fmla="*/ 2304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>
                      <a:gd name="T0" fmla="*/ 0 w 776"/>
                      <a:gd name="T1" fmla="*/ 64 h 2368"/>
                      <a:gd name="T2" fmla="*/ 240 w 776"/>
                      <a:gd name="T3" fmla="*/ 16 h 2368"/>
                      <a:gd name="T4" fmla="*/ 96 w 776"/>
                      <a:gd name="T5" fmla="*/ 160 h 2368"/>
                      <a:gd name="T6" fmla="*/ 336 w 776"/>
                      <a:gd name="T7" fmla="*/ 160 h 2368"/>
                      <a:gd name="T8" fmla="*/ 192 w 776"/>
                      <a:gd name="T9" fmla="*/ 304 h 2368"/>
                      <a:gd name="T10" fmla="*/ 384 w 776"/>
                      <a:gd name="T11" fmla="*/ 352 h 2368"/>
                      <a:gd name="T12" fmla="*/ 288 w 776"/>
                      <a:gd name="T13" fmla="*/ 448 h 2368"/>
                      <a:gd name="T14" fmla="*/ 480 w 776"/>
                      <a:gd name="T15" fmla="*/ 496 h 2368"/>
                      <a:gd name="T16" fmla="*/ 384 w 776"/>
                      <a:gd name="T17" fmla="*/ 592 h 2368"/>
                      <a:gd name="T18" fmla="*/ 528 w 776"/>
                      <a:gd name="T19" fmla="*/ 640 h 2368"/>
                      <a:gd name="T20" fmla="*/ 480 w 776"/>
                      <a:gd name="T21" fmla="*/ 736 h 2368"/>
                      <a:gd name="T22" fmla="*/ 576 w 776"/>
                      <a:gd name="T23" fmla="*/ 832 h 2368"/>
                      <a:gd name="T24" fmla="*/ 576 w 776"/>
                      <a:gd name="T25" fmla="*/ 928 h 2368"/>
                      <a:gd name="T26" fmla="*/ 672 w 776"/>
                      <a:gd name="T27" fmla="*/ 1072 h 2368"/>
                      <a:gd name="T28" fmla="*/ 624 w 776"/>
                      <a:gd name="T29" fmla="*/ 1216 h 2368"/>
                      <a:gd name="T30" fmla="*/ 720 w 776"/>
                      <a:gd name="T31" fmla="*/ 1312 h 2368"/>
                      <a:gd name="T32" fmla="*/ 672 w 776"/>
                      <a:gd name="T33" fmla="*/ 1456 h 2368"/>
                      <a:gd name="T34" fmla="*/ 720 w 776"/>
                      <a:gd name="T35" fmla="*/ 1600 h 2368"/>
                      <a:gd name="T36" fmla="*/ 672 w 776"/>
                      <a:gd name="T37" fmla="*/ 1696 h 2368"/>
                      <a:gd name="T38" fmla="*/ 768 w 776"/>
                      <a:gd name="T39" fmla="*/ 1840 h 2368"/>
                      <a:gd name="T40" fmla="*/ 720 w 776"/>
                      <a:gd name="T41" fmla="*/ 1984 h 2368"/>
                      <a:gd name="T42" fmla="*/ 768 w 776"/>
                      <a:gd name="T43" fmla="*/ 2176 h 2368"/>
                      <a:gd name="T44" fmla="*/ 720 w 776"/>
                      <a:gd name="T45" fmla="*/ 2224 h 2368"/>
                      <a:gd name="T46" fmla="*/ 768 w 776"/>
                      <a:gd name="T47" fmla="*/ 2368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79" y="1529"/>
                  <a:ext cx="443" cy="837"/>
                </a:xfrm>
                <a:custGeom>
                  <a:avLst/>
                  <a:gdLst>
                    <a:gd name="T0" fmla="*/ 0 w 776"/>
                    <a:gd name="T1" fmla="*/ 64 h 2368"/>
                    <a:gd name="T2" fmla="*/ 240 w 776"/>
                    <a:gd name="T3" fmla="*/ 16 h 2368"/>
                    <a:gd name="T4" fmla="*/ 96 w 776"/>
                    <a:gd name="T5" fmla="*/ 160 h 2368"/>
                    <a:gd name="T6" fmla="*/ 336 w 776"/>
                    <a:gd name="T7" fmla="*/ 160 h 2368"/>
                    <a:gd name="T8" fmla="*/ 192 w 776"/>
                    <a:gd name="T9" fmla="*/ 304 h 2368"/>
                    <a:gd name="T10" fmla="*/ 384 w 776"/>
                    <a:gd name="T11" fmla="*/ 352 h 2368"/>
                    <a:gd name="T12" fmla="*/ 288 w 776"/>
                    <a:gd name="T13" fmla="*/ 448 h 2368"/>
                    <a:gd name="T14" fmla="*/ 480 w 776"/>
                    <a:gd name="T15" fmla="*/ 496 h 2368"/>
                    <a:gd name="T16" fmla="*/ 384 w 776"/>
                    <a:gd name="T17" fmla="*/ 592 h 2368"/>
                    <a:gd name="T18" fmla="*/ 528 w 776"/>
                    <a:gd name="T19" fmla="*/ 640 h 2368"/>
                    <a:gd name="T20" fmla="*/ 480 w 776"/>
                    <a:gd name="T21" fmla="*/ 736 h 2368"/>
                    <a:gd name="T22" fmla="*/ 576 w 776"/>
                    <a:gd name="T23" fmla="*/ 832 h 2368"/>
                    <a:gd name="T24" fmla="*/ 576 w 776"/>
                    <a:gd name="T25" fmla="*/ 928 h 2368"/>
                    <a:gd name="T26" fmla="*/ 672 w 776"/>
                    <a:gd name="T27" fmla="*/ 1072 h 2368"/>
                    <a:gd name="T28" fmla="*/ 624 w 776"/>
                    <a:gd name="T29" fmla="*/ 1216 h 2368"/>
                    <a:gd name="T30" fmla="*/ 720 w 776"/>
                    <a:gd name="T31" fmla="*/ 1312 h 2368"/>
                    <a:gd name="T32" fmla="*/ 672 w 776"/>
                    <a:gd name="T33" fmla="*/ 1456 h 2368"/>
                    <a:gd name="T34" fmla="*/ 720 w 776"/>
                    <a:gd name="T35" fmla="*/ 1600 h 2368"/>
                    <a:gd name="T36" fmla="*/ 672 w 776"/>
                    <a:gd name="T37" fmla="*/ 1696 h 2368"/>
                    <a:gd name="T38" fmla="*/ 768 w 776"/>
                    <a:gd name="T39" fmla="*/ 1840 h 2368"/>
                    <a:gd name="T40" fmla="*/ 720 w 776"/>
                    <a:gd name="T41" fmla="*/ 1984 h 2368"/>
                    <a:gd name="T42" fmla="*/ 768 w 776"/>
                    <a:gd name="T43" fmla="*/ 2176 h 2368"/>
                    <a:gd name="T44" fmla="*/ 720 w 776"/>
                    <a:gd name="T45" fmla="*/ 2224 h 2368"/>
                    <a:gd name="T46" fmla="*/ 768 w 776"/>
                    <a:gd name="T47" fmla="*/ 2368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3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T0" fmla="*/ 537 w 21600"/>
                  <a:gd name="T1" fmla="*/ 0 h 21602"/>
                  <a:gd name="T2" fmla="*/ 2121 w 21600"/>
                  <a:gd name="T3" fmla="*/ 2304 h 21602"/>
                  <a:gd name="T4" fmla="*/ 0 w 21600"/>
                  <a:gd name="T5" fmla="*/ 2229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T0" fmla="*/ 0 w 28940"/>
                  <a:gd name="T1" fmla="*/ 137 h 22305"/>
                  <a:gd name="T2" fmla="*/ 1244 w 28940"/>
                  <a:gd name="T3" fmla="*/ 2379 h 22305"/>
                  <a:gd name="T4" fmla="*/ 316 w 28940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52 h 22305"/>
                  <a:gd name="T2" fmla="*/ 2375 w 34455"/>
                  <a:gd name="T3" fmla="*/ 2379 h 22305"/>
                  <a:gd name="T4" fmla="*/ 886 w 34455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T0" fmla="*/ 0 w 34812"/>
                  <a:gd name="T1" fmla="*/ 481 h 22305"/>
                  <a:gd name="T2" fmla="*/ 381 w 34812"/>
                  <a:gd name="T3" fmla="*/ 2379 h 22305"/>
                  <a:gd name="T4" fmla="*/ 145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T0" fmla="*/ 0 w 34812"/>
                  <a:gd name="T1" fmla="*/ 481 h 22305"/>
                  <a:gd name="T2" fmla="*/ 1004 w 34812"/>
                  <a:gd name="T3" fmla="*/ 2379 h 22305"/>
                  <a:gd name="T4" fmla="*/ 381 w 34812"/>
                  <a:gd name="T5" fmla="*/ 23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0" cy="83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5987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988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05AB-CBB2-4447-AD6F-538D73E34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CD2E3-F366-43E1-84AF-D27AE968D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91357-2725-42F0-94D2-FD7CB06C9E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D8BEA-A4F2-467E-8E49-766123076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9823D-F22A-4DFB-8D42-561093BB01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EA2DD-F8F4-4FAB-A429-17219F2C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C4994-0707-4F2E-9B97-06F84CF4C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E11DE-8C48-4B10-9252-DE86101C5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CC798-C369-45A4-94FA-DA2F7FC59E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4926-7C9F-467A-BDDE-9CD0B148D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2994-9FCC-4495-B294-C78789020A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5D8CE-7595-4799-8BAD-92BA65508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FD780-15F6-404A-B0E7-CD0EFEC076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172C0-0A0C-4C51-B8D9-826079856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27607-437C-40AC-B466-214783AD0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BF2E4-03A3-48B3-A25A-463E51F0BE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033CD-9A62-476C-9827-DA401D7A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06806E9-DB5F-4DD6-A7D3-CD8CE2947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841B72C5-BA09-4DC7-9812-DB8787454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86821F1-C63A-4C74-B15E-3A605B99B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4106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412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3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4132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4133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4146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7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8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4134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5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136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37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4138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39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0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1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2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3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4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45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</p:grpSp>
      <p:grpSp>
        <p:nvGrpSpPr>
          <p:cNvPr id="410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4121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22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108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4109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4111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4112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4113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4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5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6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7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8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19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20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4110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5128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260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61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29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258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59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30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256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257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5131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5132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25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5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5133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5156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252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53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57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250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51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58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248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49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59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246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47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0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244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45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1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242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43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2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240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41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3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238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39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4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236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37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5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234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35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6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232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33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7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230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31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8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228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29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69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226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27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0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224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25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1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222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23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2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220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21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3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218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19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4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216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17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5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214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15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76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212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13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5177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04 h 504"/>
                    <a:gd name="T2" fmla="*/ 864 w 2736"/>
                    <a:gd name="T3" fmla="*/ 168 h 504"/>
                    <a:gd name="T4" fmla="*/ 1776 w 2736"/>
                    <a:gd name="T5" fmla="*/ 24 h 504"/>
                    <a:gd name="T6" fmla="*/ 2736 w 2736"/>
                    <a:gd name="T7" fmla="*/ 24 h 504"/>
                    <a:gd name="T8" fmla="*/ 2720 w 2736"/>
                    <a:gd name="T9" fmla="*/ 103 h 504"/>
                    <a:gd name="T10" fmla="*/ 1764 w 2736"/>
                    <a:gd name="T11" fmla="*/ 103 h 504"/>
                    <a:gd name="T12" fmla="*/ 654 w 2736"/>
                    <a:gd name="T13" fmla="*/ 292 h 504"/>
                    <a:gd name="T14" fmla="*/ 0 w 2736"/>
                    <a:gd name="T15" fmla="*/ 504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78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5 w 1769"/>
                    <a:gd name="T1" fmla="*/ 8 h 791"/>
                    <a:gd name="T2" fmla="*/ 485 w 1769"/>
                    <a:gd name="T3" fmla="*/ 56 h 791"/>
                    <a:gd name="T4" fmla="*/ 1157 w 1769"/>
                    <a:gd name="T5" fmla="*/ 200 h 791"/>
                    <a:gd name="T6" fmla="*/ 1611 w 1769"/>
                    <a:gd name="T7" fmla="*/ 432 h 791"/>
                    <a:gd name="T8" fmla="*/ 1756 w 1769"/>
                    <a:gd name="T9" fmla="*/ 609 h 791"/>
                    <a:gd name="T10" fmla="*/ 1689 w 1769"/>
                    <a:gd name="T11" fmla="*/ 787 h 791"/>
                    <a:gd name="T12" fmla="*/ 1589 w 1769"/>
                    <a:gd name="T13" fmla="*/ 632 h 791"/>
                    <a:gd name="T14" fmla="*/ 1389 w 1769"/>
                    <a:gd name="T15" fmla="*/ 454 h 791"/>
                    <a:gd name="T16" fmla="*/ 1109 w 1769"/>
                    <a:gd name="T17" fmla="*/ 296 h 791"/>
                    <a:gd name="T18" fmla="*/ 581 w 1769"/>
                    <a:gd name="T19" fmla="*/ 152 h 791"/>
                    <a:gd name="T20" fmla="*/ 0 w 1769"/>
                    <a:gd name="T21" fmla="*/ 76 h 791"/>
                    <a:gd name="T22" fmla="*/ 5 w 1769"/>
                    <a:gd name="T23" fmla="*/ 8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grpSp>
              <p:nvGrpSpPr>
                <p:cNvPr id="5179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210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11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0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208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09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1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206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07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2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204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05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3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202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03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4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200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201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5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198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99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6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196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97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7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194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95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8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192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93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5189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190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504 h 504"/>
                      <a:gd name="T2" fmla="*/ 864 w 2736"/>
                      <a:gd name="T3" fmla="*/ 168 h 504"/>
                      <a:gd name="T4" fmla="*/ 1776 w 2736"/>
                      <a:gd name="T5" fmla="*/ 24 h 504"/>
                      <a:gd name="T6" fmla="*/ 2736 w 2736"/>
                      <a:gd name="T7" fmla="*/ 24 h 504"/>
                      <a:gd name="T8" fmla="*/ 2720 w 2736"/>
                      <a:gd name="T9" fmla="*/ 103 h 504"/>
                      <a:gd name="T10" fmla="*/ 1764 w 2736"/>
                      <a:gd name="T11" fmla="*/ 103 h 504"/>
                      <a:gd name="T12" fmla="*/ 654 w 2736"/>
                      <a:gd name="T13" fmla="*/ 292 h 504"/>
                      <a:gd name="T14" fmla="*/ 0 w 2736"/>
                      <a:gd name="T15" fmla="*/ 50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91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5 w 1769"/>
                      <a:gd name="T1" fmla="*/ 8 h 791"/>
                      <a:gd name="T2" fmla="*/ 485 w 1769"/>
                      <a:gd name="T3" fmla="*/ 56 h 791"/>
                      <a:gd name="T4" fmla="*/ 1157 w 1769"/>
                      <a:gd name="T5" fmla="*/ 200 h 791"/>
                      <a:gd name="T6" fmla="*/ 1611 w 1769"/>
                      <a:gd name="T7" fmla="*/ 432 h 791"/>
                      <a:gd name="T8" fmla="*/ 1756 w 1769"/>
                      <a:gd name="T9" fmla="*/ 609 h 791"/>
                      <a:gd name="T10" fmla="*/ 1689 w 1769"/>
                      <a:gd name="T11" fmla="*/ 787 h 791"/>
                      <a:gd name="T12" fmla="*/ 1589 w 1769"/>
                      <a:gd name="T13" fmla="*/ 632 h 791"/>
                      <a:gd name="T14" fmla="*/ 1389 w 1769"/>
                      <a:gd name="T15" fmla="*/ 454 h 791"/>
                      <a:gd name="T16" fmla="*/ 1109 w 1769"/>
                      <a:gd name="T17" fmla="*/ 296 h 791"/>
                      <a:gd name="T18" fmla="*/ 581 w 1769"/>
                      <a:gd name="T19" fmla="*/ 152 h 791"/>
                      <a:gd name="T20" fmla="*/ 0 w 1769"/>
                      <a:gd name="T21" fmla="*/ 76 h 791"/>
                      <a:gd name="T22" fmla="*/ 5 w 1769"/>
                      <a:gd name="T23" fmla="*/ 8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</p:grpSp>
          </p:grpSp>
          <p:sp>
            <p:nvSpPr>
              <p:cNvPr id="5134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5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211 w 21600"/>
                  <a:gd name="T1" fmla="*/ 0 h 21602"/>
                  <a:gd name="T2" fmla="*/ 833 w 21600"/>
                  <a:gd name="T3" fmla="*/ 903 h 21602"/>
                  <a:gd name="T4" fmla="*/ 0 w 21600"/>
                  <a:gd name="T5" fmla="*/ 874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6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1007 w 36729"/>
                  <a:gd name="T1" fmla="*/ 388 h 21600"/>
                  <a:gd name="T2" fmla="*/ 0 w 36729"/>
                  <a:gd name="T3" fmla="*/ 453 h 21600"/>
                  <a:gd name="T4" fmla="*/ 489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7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54 h 22305"/>
                  <a:gd name="T2" fmla="*/ 486 w 28940"/>
                  <a:gd name="T3" fmla="*/ 933 h 22305"/>
                  <a:gd name="T4" fmla="*/ 123 w 2894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8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80 h 22305"/>
                  <a:gd name="T2" fmla="*/ 791 w 30473"/>
                  <a:gd name="T3" fmla="*/ 931 h 22305"/>
                  <a:gd name="T4" fmla="*/ 230 w 30473"/>
                  <a:gd name="T5" fmla="*/ 902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39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177 h 22305"/>
                  <a:gd name="T2" fmla="*/ 932 w 34455"/>
                  <a:gd name="T3" fmla="*/ 933 h 22305"/>
                  <a:gd name="T4" fmla="*/ 348 w 34455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0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189 h 22305"/>
                  <a:gd name="T2" fmla="*/ 149 w 34812"/>
                  <a:gd name="T3" fmla="*/ 933 h 22305"/>
                  <a:gd name="T4" fmla="*/ 57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1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189 h 22305"/>
                  <a:gd name="T2" fmla="*/ 393 w 34812"/>
                  <a:gd name="T3" fmla="*/ 933 h 22305"/>
                  <a:gd name="T4" fmla="*/ 149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2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189 h 22305"/>
                  <a:gd name="T2" fmla="*/ 559 w 34812"/>
                  <a:gd name="T3" fmla="*/ 933 h 22305"/>
                  <a:gd name="T4" fmla="*/ 212 w 34812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3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4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5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263 h 22305"/>
                  <a:gd name="T2" fmla="*/ 996 w 36830"/>
                  <a:gd name="T3" fmla="*/ 933 h 22305"/>
                  <a:gd name="T4" fmla="*/ 412 w 36830"/>
                  <a:gd name="T5" fmla="*/ 904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6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419 h 21600"/>
                  <a:gd name="T2" fmla="*/ 724 w 31881"/>
                  <a:gd name="T3" fmla="*/ 203 h 21600"/>
                  <a:gd name="T4" fmla="*/ 414 w 31881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7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189 h 21600"/>
                  <a:gd name="T2" fmla="*/ 298 w 31146"/>
                  <a:gd name="T3" fmla="*/ 400 h 21600"/>
                  <a:gd name="T4" fmla="*/ 126 w 31146"/>
                  <a:gd name="T5" fmla="*/ 90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8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49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0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1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2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3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4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5155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64 h 2368"/>
                  <a:gd name="T2" fmla="*/ 240 w 776"/>
                  <a:gd name="T3" fmla="*/ 16 h 2368"/>
                  <a:gd name="T4" fmla="*/ 96 w 776"/>
                  <a:gd name="T5" fmla="*/ 160 h 2368"/>
                  <a:gd name="T6" fmla="*/ 336 w 776"/>
                  <a:gd name="T7" fmla="*/ 160 h 2368"/>
                  <a:gd name="T8" fmla="*/ 192 w 776"/>
                  <a:gd name="T9" fmla="*/ 304 h 2368"/>
                  <a:gd name="T10" fmla="*/ 384 w 776"/>
                  <a:gd name="T11" fmla="*/ 352 h 2368"/>
                  <a:gd name="T12" fmla="*/ 288 w 776"/>
                  <a:gd name="T13" fmla="*/ 448 h 2368"/>
                  <a:gd name="T14" fmla="*/ 480 w 776"/>
                  <a:gd name="T15" fmla="*/ 496 h 2368"/>
                  <a:gd name="T16" fmla="*/ 384 w 776"/>
                  <a:gd name="T17" fmla="*/ 592 h 2368"/>
                  <a:gd name="T18" fmla="*/ 528 w 776"/>
                  <a:gd name="T19" fmla="*/ 640 h 2368"/>
                  <a:gd name="T20" fmla="*/ 480 w 776"/>
                  <a:gd name="T21" fmla="*/ 736 h 2368"/>
                  <a:gd name="T22" fmla="*/ 576 w 776"/>
                  <a:gd name="T23" fmla="*/ 832 h 2368"/>
                  <a:gd name="T24" fmla="*/ 576 w 776"/>
                  <a:gd name="T25" fmla="*/ 928 h 2368"/>
                  <a:gd name="T26" fmla="*/ 672 w 776"/>
                  <a:gd name="T27" fmla="*/ 1072 h 2368"/>
                  <a:gd name="T28" fmla="*/ 624 w 776"/>
                  <a:gd name="T29" fmla="*/ 1216 h 2368"/>
                  <a:gd name="T30" fmla="*/ 720 w 776"/>
                  <a:gd name="T31" fmla="*/ 1312 h 2368"/>
                  <a:gd name="T32" fmla="*/ 672 w 776"/>
                  <a:gd name="T33" fmla="*/ 1456 h 2368"/>
                  <a:gd name="T34" fmla="*/ 720 w 776"/>
                  <a:gd name="T35" fmla="*/ 1600 h 2368"/>
                  <a:gd name="T36" fmla="*/ 672 w 776"/>
                  <a:gd name="T37" fmla="*/ 1696 h 2368"/>
                  <a:gd name="T38" fmla="*/ 768 w 776"/>
                  <a:gd name="T39" fmla="*/ 1840 h 2368"/>
                  <a:gd name="T40" fmla="*/ 720 w 776"/>
                  <a:gd name="T41" fmla="*/ 1984 h 2368"/>
                  <a:gd name="T42" fmla="*/ 768 w 776"/>
                  <a:gd name="T43" fmla="*/ 2176 h 2368"/>
                  <a:gd name="T44" fmla="*/ 720 w 776"/>
                  <a:gd name="T45" fmla="*/ 2224 h 2368"/>
                  <a:gd name="T46" fmla="*/ 768 w 776"/>
                  <a:gd name="T47" fmla="*/ 236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23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885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86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86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365B261C-202C-41EB-8761-612079FD7B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imationfactory.com/en/search/close-up.mc?&amp;oid=5060051&amp;s=176&amp;sc=176&amp;st=3769&amp;category_id=E1H&amp;spage=8&amp;hoid=8bf6358f737b58ea7e2f5f5550a4f92c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9.xml"/><Relationship Id="rId1" Type="http://schemas.openxmlformats.org/officeDocument/2006/relationships/video" Target="file:///D:\KHOI%203\HA%203a2\TNXH%20t23\Anh\add%20vao%20bai.wmv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BLUMEN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62400"/>
            <a:ext cx="533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1" name="AutoShape 9"/>
          <p:cNvSpPr>
            <a:spLocks noChangeArrowheads="1"/>
          </p:cNvSpPr>
          <p:nvPr/>
        </p:nvSpPr>
        <p:spPr bwMode="auto">
          <a:xfrm>
            <a:off x="7848600" y="4572000"/>
            <a:ext cx="609600" cy="457200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>
            <a:off x="1066800" y="3124200"/>
            <a:ext cx="381000" cy="304800"/>
          </a:xfrm>
          <a:prstGeom prst="star16">
            <a:avLst>
              <a:gd name="adj" fmla="val 37500"/>
            </a:avLst>
          </a:prstGeom>
          <a:solidFill>
            <a:srgbClr val="FF66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9221" name="Picture 24" descr="Gach chan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6248400"/>
            <a:ext cx="8305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30"/>
          <p:cNvSpPr txBox="1">
            <a:spLocks noChangeArrowheads="1"/>
          </p:cNvSpPr>
          <p:nvPr/>
        </p:nvSpPr>
        <p:spPr bwMode="auto">
          <a:xfrm>
            <a:off x="4191000" y="3581400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223" name="Text Box 31"/>
          <p:cNvSpPr txBox="1">
            <a:spLocks noChangeArrowheads="1"/>
          </p:cNvSpPr>
          <p:nvPr/>
        </p:nvSpPr>
        <p:spPr bwMode="auto">
          <a:xfrm>
            <a:off x="2667000" y="3581400"/>
            <a:ext cx="647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FF"/>
                </a:solidFill>
              </a:rPr>
              <a:t>MÔN: TỰ NHIÊN VÀ XÃ HỘI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-0.00625 C 0.17847 -0.00069 0.18299 0.00487 0.18507 0.01181 C 0.18698 0.01968 0.18802 0.02871 0.18907 0.03797 C 0.19011 0.04699 0.18907 0.05463 0.18802 0.0632 C 0.18698 0.07107 0.18559 0.0794 0.18195 0.08658 C 0.179 0.09352 0.17396 0.09908 0.16858 0.10324 C 0.16354 0.10741 0.15747 0.11042 0.15157 0.11181 C 0.14549 0.11343 0.13959 0.11343 0.13403 0.11181 C 0.12795 0.11042 0.12257 0.10695 0.11806 0.10116 C 0.11354 0.0963 0.10955 0.09005 0.10747 0.08241 C 0.10504 0.07524 0.104 0.06528 0.104 0.05764 C 0.10347 0.05 0.104 0.04074 0.1066 0.03311 C 0.10903 0.02593 0.11354 0.02014 0.11945 0.0176 C 0.12552 0.01551 0.1316 0.01806 0.13559 0.02315 C 0.13907 0.02801 0.1415 0.03588 0.14202 0.04491 C 0.14202 0.05417 0.1415 0.0625 0.13907 0.06945 C 0.13646 0.07686 0.13698 0.07801 0.12709 0.08704 C 0.11806 0.09699 0.10903 0.09422 0.10347 0.09491 C 0.09809 0.09491 0.09358 0.09213 0.08802 0.08912 C 0.08195 0.08588 0.07709 0.0794 0.07344 0.07385 C 0.06997 0.06829 0.06858 0.06112 0.0665 0.05 C 0.06511 0.03866 0.06511 0.03311 0.06511 0.02431 C 0.06511 0.01598 0.06511 0.00764 0.06511 -0.00069 " pathEditMode="relative" rAng="0" ptsTypes="fffffffffffffffffffffff">
                                      <p:cBhvr>
                                        <p:cTn id="6" dur="20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6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8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-0.00625 C 0.17847 -0.00069 0.18299 0.00487 0.18507 0.01181 C 0.18698 0.01968 0.18802 0.02871 0.18907 0.03797 C 0.19011 0.04699 0.18907 0.05463 0.18802 0.0632 C 0.18698 0.07107 0.18559 0.0794 0.18195 0.08658 C 0.179 0.09352 0.17396 0.09908 0.16858 0.10324 C 0.16354 0.10741 0.15747 0.11042 0.15157 0.11181 C 0.14549 0.11343 0.13959 0.11343 0.13403 0.11181 C 0.12795 0.11042 0.12257 0.10695 0.11806 0.10116 C 0.11354 0.0963 0.10955 0.09005 0.10747 0.08241 C 0.10504 0.07524 0.104 0.06528 0.104 0.05764 C 0.10347 0.05 0.104 0.04074 0.1066 0.03311 C 0.10903 0.02593 0.11354 0.02014 0.11945 0.0176 C 0.12552 0.01551 0.1316 0.01806 0.13559 0.02315 C 0.13907 0.02801 0.1415 0.03588 0.14202 0.04491 C 0.14202 0.05417 0.1415 0.0625 0.13907 0.06945 C 0.13646 0.07686 0.13698 0.07801 0.12709 0.08704 C 0.11806 0.09699 0.10903 0.09422 0.10347 0.09491 C 0.09809 0.09491 0.09358 0.09213 0.08802 0.08912 C 0.08195 0.08588 0.07709 0.0794 0.07344 0.07385 C 0.06997 0.06829 0.06858 0.06112 0.0665 0.05 C 0.06511 0.03866 0.06511 0.03311 0.06511 0.02431 C 0.06511 0.01598 0.06511 0.00764 0.06511 -0.00069 " pathEditMode="relative" rAng="0" ptsTypes="fffffffffffffffffffffff">
                                      <p:cBhvr>
                                        <p:cTn id="8" dur="2000" fill="hold"/>
                                        <p:tgtEl>
                                          <p:spTgt spid="49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nimBg="1"/>
      <p:bldP spid="4917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/>
              </a:rPr>
              <a:t>Vụ cháy rừng HyLạp ngày 29/8/2009</a:t>
            </a:r>
          </a:p>
        </p:txBody>
      </p:sp>
      <p:pic>
        <p:nvPicPr>
          <p:cNvPr id="151555" name="Picture 3" descr="chay rungtai hy lap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4572000" cy="4038600"/>
          </a:xfrm>
          <a:noFill/>
        </p:spPr>
      </p:pic>
      <p:pic>
        <p:nvPicPr>
          <p:cNvPr id="151556" name="Picture 4" descr="hylap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600200"/>
            <a:ext cx="4495800" cy="4038600"/>
          </a:xfrm>
          <a:noFill/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914400" y="5867400"/>
            <a:ext cx="6934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>
                <a:solidFill>
                  <a:srgbClr val="FF0000"/>
                </a:solidFill>
              </a:rPr>
              <a:t>Làm chết 63 người . Gây ô nhiễm môi trường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1524000" y="1524000"/>
            <a:ext cx="5867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00"/>
                </a:solidFill>
              </a:rPr>
              <a:t>- Thiệt hại do cháy gây ra: </a:t>
            </a:r>
            <a:r>
              <a:rPr lang="en-US" sz="3200">
                <a:solidFill>
                  <a:srgbClr val="0000FF"/>
                </a:solidFill>
              </a:rPr>
              <a:t>Cháy làm chết và làm bị th</a:t>
            </a:r>
            <a:r>
              <a:rPr lang="vi-VN" sz="3200">
                <a:solidFill>
                  <a:srgbClr val="0000FF"/>
                </a:solidFill>
              </a:rPr>
              <a:t>ươ</a:t>
            </a:r>
            <a:r>
              <a:rPr lang="en-US" sz="3200">
                <a:solidFill>
                  <a:srgbClr val="0000FF"/>
                </a:solidFill>
              </a:rPr>
              <a:t>ng nhiều ng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ời. Cháy còn làm mất mát tài sản và gây ô nhiễm môi tr</a:t>
            </a:r>
            <a:r>
              <a:rPr lang="vi-VN" sz="3200">
                <a:solidFill>
                  <a:srgbClr val="0000FF"/>
                </a:solidFill>
              </a:rPr>
              <a:t>ư</a:t>
            </a:r>
            <a:r>
              <a:rPr lang="en-US" sz="3200">
                <a:solidFill>
                  <a:srgbClr val="0000FF"/>
                </a:solidFill>
              </a:rPr>
              <a:t>ờng.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14400" y="10668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i="1">
                <a:solidFill>
                  <a:srgbClr val="0000FF"/>
                </a:solidFill>
              </a:rPr>
              <a:t>Tự nhiên và xã hội: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85800" y="2286000"/>
            <a:ext cx="754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</a:rPr>
              <a:t>Phòng cháy khi ở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  <p:bldP spid="92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hung hinh hoa PPT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816" r="51711"/>
          <a:stretch>
            <a:fillRect/>
          </a:stretch>
        </p:blipFill>
        <p:spPr bwMode="auto">
          <a:xfrm>
            <a:off x="0" y="3522663"/>
            <a:ext cx="4114800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772400" cy="555625"/>
          </a:xfrm>
          <a:solidFill>
            <a:schemeClr val="hlink"/>
          </a:solidFill>
          <a:ln>
            <a:solidFill>
              <a:srgbClr val="ECF96F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b="1" i="1" smtClean="0">
                <a:solidFill>
                  <a:srgbClr val="FF0000"/>
                </a:solidFill>
                <a:latin typeface="Arial"/>
              </a:rPr>
              <a:t>Quan sát- Thảo luận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8900" y="4572000"/>
            <a:ext cx="8839200" cy="2286000"/>
          </a:xfrm>
          <a:solidFill>
            <a:schemeClr val="hlink"/>
          </a:solidFill>
          <a:ln>
            <a:solidFill>
              <a:srgbClr val="ECF96F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800" smtClean="0">
                <a:solidFill>
                  <a:schemeClr val="tx2"/>
                </a:solidFill>
                <a:latin typeface="Arial"/>
              </a:rPr>
              <a:t> 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800" smtClean="0">
              <a:solidFill>
                <a:schemeClr val="tx2"/>
              </a:solidFill>
              <a:latin typeface="Arial"/>
            </a:endParaRP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smtClean="0">
                <a:solidFill>
                  <a:schemeClr val="tx2"/>
                </a:solidFill>
                <a:latin typeface="Arial"/>
              </a:rPr>
              <a:t>    - </a:t>
            </a:r>
            <a:r>
              <a:rPr lang="en-US" sz="3600" smtClean="0">
                <a:solidFill>
                  <a:srgbClr val="0000FF"/>
                </a:solidFill>
                <a:latin typeface="Arial"/>
              </a:rPr>
              <a:t>Chỉ  những gì dễ cháy trong hình 1.</a:t>
            </a:r>
          </a:p>
          <a:p>
            <a:pPr algn="l" eaLnBrk="1" hangingPunct="1">
              <a:lnSpc>
                <a:spcPct val="80000"/>
              </a:lnSpc>
              <a:defRPr/>
            </a:pPr>
            <a:r>
              <a:rPr lang="en-US" sz="3600" smtClean="0">
                <a:solidFill>
                  <a:srgbClr val="0000FF"/>
                </a:solidFill>
                <a:latin typeface="Arial"/>
              </a:rPr>
              <a:t>    - Theo bạn, bếp ở hình 1 hay hình 2 an toàn h</a:t>
            </a:r>
            <a:r>
              <a:rPr lang="vi-VN" sz="3600" smtClean="0">
                <a:solidFill>
                  <a:srgbClr val="0000FF"/>
                </a:solidFill>
                <a:latin typeface="Arial"/>
              </a:rPr>
              <a:t>ơ</a:t>
            </a:r>
            <a:r>
              <a:rPr lang="en-US" sz="3600" smtClean="0">
                <a:solidFill>
                  <a:srgbClr val="0000FF"/>
                </a:solidFill>
                <a:latin typeface="Arial"/>
              </a:rPr>
              <a:t>n trong việc phòng cháy? Tại sao?</a:t>
            </a:r>
          </a:p>
        </p:txBody>
      </p:sp>
      <p:pic>
        <p:nvPicPr>
          <p:cNvPr id="59397" name="Picture 5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724400" cy="33528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9398" name="Picture 6" descr="Untitled-2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685800"/>
            <a:ext cx="4343400" cy="3352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057400" y="3995738"/>
            <a:ext cx="1123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Hình 1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6477000" y="3995738"/>
            <a:ext cx="11239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</a:rPr>
              <a:t>Hình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9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9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nimBg="1"/>
      <p:bldP spid="59396" grpId="0" build="p" animBg="1"/>
      <p:bldP spid="59399" grpId="0"/>
      <p:bldP spid="594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Untitled-1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581400" y="5943600"/>
            <a:ext cx="1371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Hình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Untitled-2 cop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4267200" cy="4191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9875" name="Picture 3" descr="Untitled-1 cop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24400" cy="419100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6400800" y="4384675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</a:rPr>
              <a:t>Hình 2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295400" y="43434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6600"/>
                </a:solidFill>
              </a:rPr>
              <a:t>Hình 1</a:t>
            </a:r>
          </a:p>
        </p:txBody>
      </p:sp>
      <p:sp>
        <p:nvSpPr>
          <p:cNvPr id="7988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0" y="4724400"/>
            <a:ext cx="8686800" cy="21336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endParaRPr lang="en-US" sz="600" smtClean="0"/>
          </a:p>
          <a:p>
            <a:pPr eaLnBrk="1" hangingPunct="1">
              <a:lnSpc>
                <a:spcPct val="8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Bếp ở hình 2 an toàn h</a:t>
            </a:r>
            <a:r>
              <a:rPr lang="vi-VN" sz="2800" b="1" i="1" smtClean="0">
                <a:solidFill>
                  <a:srgbClr val="0000FF"/>
                </a:solidFill>
              </a:rPr>
              <a:t>ơ</a:t>
            </a:r>
            <a:r>
              <a:rPr lang="en-US" sz="2800" b="1" i="1" smtClean="0">
                <a:solidFill>
                  <a:srgbClr val="0000FF"/>
                </a:solidFill>
              </a:rPr>
              <a:t>n trong việc phòng cháy vì mọi </a:t>
            </a:r>
            <a:r>
              <a:rPr lang="vi-VN" sz="2800" b="1" i="1" smtClean="0">
                <a:solidFill>
                  <a:srgbClr val="0000FF"/>
                </a:solidFill>
              </a:rPr>
              <a:t>đ</a:t>
            </a:r>
            <a:r>
              <a:rPr lang="en-US" sz="2800" b="1" i="1" smtClean="0">
                <a:solidFill>
                  <a:srgbClr val="0000FF"/>
                </a:solidFill>
              </a:rPr>
              <a:t>ồ dùng </a:t>
            </a:r>
            <a:r>
              <a:rPr lang="vi-VN" sz="2800" b="1" i="1" smtClean="0">
                <a:solidFill>
                  <a:srgbClr val="0000FF"/>
                </a:solidFill>
              </a:rPr>
              <a:t>đư</a:t>
            </a:r>
            <a:r>
              <a:rPr lang="en-US" sz="2800" b="1" i="1" smtClean="0">
                <a:solidFill>
                  <a:srgbClr val="0000FF"/>
                </a:solidFill>
              </a:rPr>
              <a:t>ợc xếp </a:t>
            </a:r>
            <a:r>
              <a:rPr lang="vi-VN" sz="2800" b="1" i="1" smtClean="0">
                <a:solidFill>
                  <a:srgbClr val="0000FF"/>
                </a:solidFill>
              </a:rPr>
              <a:t>đ</a:t>
            </a:r>
            <a:r>
              <a:rPr lang="en-US" sz="2800" b="1" i="1" smtClean="0">
                <a:solidFill>
                  <a:srgbClr val="0000FF"/>
                </a:solidFill>
              </a:rPr>
              <a:t>ặt gọn gàng , ng</a:t>
            </a:r>
            <a:r>
              <a:rPr lang="vi-VN" sz="2800" b="1" i="1" smtClean="0">
                <a:solidFill>
                  <a:srgbClr val="0000FF"/>
                </a:solidFill>
              </a:rPr>
              <a:t>ă</a:t>
            </a:r>
            <a:r>
              <a:rPr lang="en-US" sz="2800" b="1" i="1" smtClean="0">
                <a:solidFill>
                  <a:srgbClr val="0000FF"/>
                </a:solidFill>
              </a:rPr>
              <a:t>n nắp; các chất dễ cháy nh</a:t>
            </a:r>
            <a:r>
              <a:rPr lang="vi-VN" sz="2800" b="1" i="1" smtClean="0">
                <a:solidFill>
                  <a:srgbClr val="0000FF"/>
                </a:solidFill>
              </a:rPr>
              <a:t>ư</a:t>
            </a:r>
            <a:r>
              <a:rPr lang="en-US" sz="2800" b="1" i="1" smtClean="0">
                <a:solidFill>
                  <a:srgbClr val="0000FF"/>
                </a:solidFill>
              </a:rPr>
              <a:t> củi khô, can dầu hoả… </a:t>
            </a:r>
            <a:r>
              <a:rPr lang="vi-VN" sz="2800" b="1" i="1" smtClean="0">
                <a:solidFill>
                  <a:srgbClr val="0000FF"/>
                </a:solidFill>
              </a:rPr>
              <a:t>đư</a:t>
            </a:r>
            <a:r>
              <a:rPr lang="en-US" sz="2800" b="1" i="1" smtClean="0">
                <a:solidFill>
                  <a:srgbClr val="0000FF"/>
                </a:solidFill>
              </a:rPr>
              <a:t>ợc </a:t>
            </a:r>
            <a:r>
              <a:rPr lang="vi-VN" sz="2800" b="1" i="1" smtClean="0">
                <a:solidFill>
                  <a:srgbClr val="0000FF"/>
                </a:solidFill>
              </a:rPr>
              <a:t>đ</a:t>
            </a:r>
            <a:r>
              <a:rPr lang="en-US" sz="2800" b="1" i="1" smtClean="0">
                <a:solidFill>
                  <a:srgbClr val="0000FF"/>
                </a:solidFill>
              </a:rPr>
              <a:t>ể xa bếp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7" grpId="0"/>
      <p:bldP spid="79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Electric_Burner__Electric_Stov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0"/>
            <a:ext cx="3124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Electric_Ov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3124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PHO198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3962400"/>
            <a:ext cx="3886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181600" y="4724400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FF0000"/>
                </a:solidFill>
                <a:sym typeface="Wingdings" pitchFamily="2" charset="2"/>
              </a:rPr>
              <a:t> </a:t>
            </a:r>
            <a:r>
              <a:rPr lang="en-US" sz="2000">
                <a:solidFill>
                  <a:srgbClr val="FF0000"/>
                </a:solidFill>
              </a:rPr>
              <a:t>Đun nấu trên bếp ga mà quên không tắt bếp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91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sym typeface="Wingdings" pitchFamily="2" charset="2"/>
              </a:rPr>
              <a:t></a:t>
            </a:r>
            <a:r>
              <a:rPr lang="en-US"/>
              <a:t>  </a:t>
            </a:r>
            <a:r>
              <a:rPr lang="en-US">
                <a:solidFill>
                  <a:srgbClr val="FF0000"/>
                </a:solidFill>
              </a:rPr>
              <a:t>Dùng các </a:t>
            </a:r>
            <a:r>
              <a:rPr lang="vi-VN">
                <a:solidFill>
                  <a:srgbClr val="FF0000"/>
                </a:solidFill>
              </a:rPr>
              <a:t>đ</a:t>
            </a:r>
            <a:r>
              <a:rPr lang="en-US">
                <a:solidFill>
                  <a:srgbClr val="FF0000"/>
                </a:solidFill>
              </a:rPr>
              <a:t>ồ  bằng </a:t>
            </a:r>
            <a:r>
              <a:rPr lang="vi-VN">
                <a:solidFill>
                  <a:srgbClr val="FF0000"/>
                </a:solidFill>
              </a:rPr>
              <a:t>đ</a:t>
            </a:r>
            <a:r>
              <a:rPr lang="en-US">
                <a:solidFill>
                  <a:srgbClr val="FF0000"/>
                </a:solidFill>
              </a:rPr>
              <a:t>iện mà quên không ngắt nguồn </a:t>
            </a:r>
            <a:r>
              <a:rPr lang="vi-VN">
                <a:solidFill>
                  <a:srgbClr val="FF0000"/>
                </a:solidFill>
              </a:rPr>
              <a:t>đ</a:t>
            </a:r>
            <a:r>
              <a:rPr lang="en-US">
                <a:solidFill>
                  <a:srgbClr val="FF0000"/>
                </a:solidFill>
              </a:rPr>
              <a:t>iện khi không sử dụng</a:t>
            </a:r>
          </a:p>
        </p:txBody>
      </p:sp>
      <p:pic>
        <p:nvPicPr>
          <p:cNvPr id="13322" name="Picture 10" descr="prep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8600"/>
            <a:ext cx="2895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  <p:bldP spid="133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0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1524000" y="1524000"/>
            <a:ext cx="58674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6600"/>
                </a:solidFill>
              </a:rPr>
              <a:t>- Nguyên nhân gây ra cháy: </a:t>
            </a:r>
            <a:r>
              <a:rPr lang="en-US" sz="2400">
                <a:solidFill>
                  <a:srgbClr val="0000FF"/>
                </a:solidFill>
              </a:rPr>
              <a:t>Do con ng</a:t>
            </a:r>
            <a:r>
              <a:rPr lang="vi-VN" sz="2400">
                <a:solidFill>
                  <a:srgbClr val="0000FF"/>
                </a:solidFill>
              </a:rPr>
              <a:t>ư</a:t>
            </a:r>
            <a:r>
              <a:rPr lang="en-US" sz="2400">
                <a:solidFill>
                  <a:srgbClr val="0000FF"/>
                </a:solidFill>
              </a:rPr>
              <a:t>ời không cẩn thận khi </a:t>
            </a:r>
            <a:r>
              <a:rPr lang="vi-VN" sz="2400">
                <a:solidFill>
                  <a:srgbClr val="0000FF"/>
                </a:solidFill>
              </a:rPr>
              <a:t>đ</a:t>
            </a:r>
            <a:r>
              <a:rPr lang="en-US" sz="2400">
                <a:solidFill>
                  <a:srgbClr val="0000FF"/>
                </a:solidFill>
              </a:rPr>
              <a:t>ể những vật dễ cháy gần nguồn lửa, nguồn nhiệt hoặc do quên tắt nguồn lửa, nguồn nhiệt sau khi sử dụng.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AutoShape 4"/>
          <p:cNvSpPr>
            <a:spLocks noChangeArrowheads="1"/>
          </p:cNvSpPr>
          <p:nvPr/>
        </p:nvSpPr>
        <p:spPr bwMode="auto">
          <a:xfrm>
            <a:off x="381000" y="1143000"/>
            <a:ext cx="3886200" cy="1600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96261" name="WordArt 5"/>
          <p:cNvSpPr>
            <a:spLocks noChangeArrowheads="1" noChangeShapeType="1" noTextEdit="1"/>
          </p:cNvSpPr>
          <p:nvPr/>
        </p:nvSpPr>
        <p:spPr bwMode="auto">
          <a:xfrm>
            <a:off x="533400" y="1295400"/>
            <a:ext cx="3505200" cy="10096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200" kern="10">
                <a:ln w="9525">
                  <a:noFill/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Động não</a:t>
            </a:r>
          </a:p>
        </p:txBody>
      </p:sp>
      <p:sp>
        <p:nvSpPr>
          <p:cNvPr id="96262" name="AutoShape 6"/>
          <p:cNvSpPr>
            <a:spLocks noChangeArrowheads="1"/>
          </p:cNvSpPr>
          <p:nvPr/>
        </p:nvSpPr>
        <p:spPr bwMode="auto">
          <a:xfrm>
            <a:off x="2743200" y="3429000"/>
            <a:ext cx="4572000" cy="3048000"/>
          </a:xfrm>
          <a:prstGeom prst="wedgeRoundRectCallout">
            <a:avLst>
              <a:gd name="adj1" fmla="val -68648"/>
              <a:gd name="adj2" fmla="val -8088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>
                <a:solidFill>
                  <a:srgbClr val="0000FF"/>
                </a:solidFill>
              </a:rPr>
              <a:t>Cái gì có thể gây cháy bất ngờ ở nhà bạn?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  <p:bldP spid="96261" grpId="0" animBg="1"/>
      <p:bldP spid="962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eaLnBrk="1" hangingPunct="1"/>
            <a:endParaRPr lang="en-US" sz="2800" smtClean="0"/>
          </a:p>
        </p:txBody>
      </p:sp>
      <p:sp>
        <p:nvSpPr>
          <p:cNvPr id="128004" name="AutoShape 4"/>
          <p:cNvSpPr>
            <a:spLocks noChangeArrowheads="1"/>
          </p:cNvSpPr>
          <p:nvPr/>
        </p:nvSpPr>
        <p:spPr bwMode="auto">
          <a:xfrm>
            <a:off x="266700" y="1371600"/>
            <a:ext cx="4191000" cy="1676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       </a:t>
            </a:r>
            <a:r>
              <a:rPr lang="en-US" sz="2400" i="1">
                <a:solidFill>
                  <a:srgbClr val="0000FF"/>
                </a:solidFill>
              </a:rPr>
              <a:t>Nhóm 1:</a:t>
            </a:r>
          </a:p>
          <a:p>
            <a:r>
              <a:rPr lang="en-US" sz="2400"/>
              <a:t>Bạn sẽ làm gì khi thấy diêm</a:t>
            </a:r>
          </a:p>
          <a:p>
            <a:r>
              <a:rPr lang="en-US" sz="2400"/>
              <a:t> hay bật lửa vứt lung tung </a:t>
            </a:r>
          </a:p>
          <a:p>
            <a:r>
              <a:rPr lang="en-US" sz="2400"/>
              <a:t>trong nhà mình</a:t>
            </a:r>
          </a:p>
        </p:txBody>
      </p:sp>
      <p:sp>
        <p:nvSpPr>
          <p:cNvPr id="128005" name="AutoShape 5"/>
          <p:cNvSpPr>
            <a:spLocks noChangeArrowheads="1"/>
          </p:cNvSpPr>
          <p:nvPr/>
        </p:nvSpPr>
        <p:spPr bwMode="auto">
          <a:xfrm>
            <a:off x="155575" y="4572000"/>
            <a:ext cx="426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         </a:t>
            </a:r>
            <a:r>
              <a:rPr lang="en-US" sz="2400" i="1">
                <a:solidFill>
                  <a:srgbClr val="0000FF"/>
                </a:solidFill>
              </a:rPr>
              <a:t>Nhóm 3:</a:t>
            </a:r>
          </a:p>
          <a:p>
            <a:r>
              <a:rPr lang="en-US" sz="2400"/>
              <a:t>Nhà bạn ở thành phố, nhà </a:t>
            </a:r>
          </a:p>
          <a:p>
            <a:r>
              <a:rPr lang="en-US" sz="2400"/>
              <a:t>bạn bị cháy do nổ bình ga,</a:t>
            </a:r>
          </a:p>
          <a:p>
            <a:r>
              <a:rPr lang="en-US" sz="2400"/>
              <a:t>bạn sẽ làm gì?</a:t>
            </a:r>
          </a:p>
        </p:txBody>
      </p:sp>
      <p:sp>
        <p:nvSpPr>
          <p:cNvPr id="128006" name="AutoShape 6"/>
          <p:cNvSpPr>
            <a:spLocks noChangeArrowheads="1"/>
          </p:cNvSpPr>
          <p:nvPr/>
        </p:nvSpPr>
        <p:spPr bwMode="auto">
          <a:xfrm>
            <a:off x="4813300" y="4495800"/>
            <a:ext cx="3886200" cy="1981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       </a:t>
            </a:r>
            <a:r>
              <a:rPr lang="en-US" sz="2400" i="1">
                <a:solidFill>
                  <a:srgbClr val="0000FF"/>
                </a:solidFill>
              </a:rPr>
              <a:t>Nhóm 4:</a:t>
            </a:r>
          </a:p>
          <a:p>
            <a:r>
              <a:rPr lang="en-US" sz="2400"/>
              <a:t>Nhà bạn ở nông thôn, nhà</a:t>
            </a:r>
          </a:p>
          <a:p>
            <a:r>
              <a:rPr lang="en-US" sz="2400"/>
              <a:t>bạn bị cháy do </a:t>
            </a:r>
            <a:r>
              <a:rPr lang="vi-VN" sz="2400"/>
              <a:t>đ</a:t>
            </a:r>
            <a:r>
              <a:rPr lang="en-US" sz="2400"/>
              <a:t>un nấu</a:t>
            </a:r>
          </a:p>
          <a:p>
            <a:r>
              <a:rPr lang="en-US" sz="2400"/>
              <a:t>không cẩn thận, bạn sẽ</a:t>
            </a:r>
          </a:p>
          <a:p>
            <a:r>
              <a:rPr lang="en-US" sz="2400"/>
              <a:t> làm gì?</a:t>
            </a:r>
          </a:p>
        </p:txBody>
      </p:sp>
      <p:sp>
        <p:nvSpPr>
          <p:cNvPr id="128007" name="AutoShape 7"/>
          <p:cNvSpPr>
            <a:spLocks noChangeArrowheads="1"/>
          </p:cNvSpPr>
          <p:nvPr/>
        </p:nvSpPr>
        <p:spPr bwMode="auto">
          <a:xfrm>
            <a:off x="4781550" y="1371600"/>
            <a:ext cx="3962400" cy="1752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      </a:t>
            </a:r>
            <a:r>
              <a:rPr lang="en-US" sz="2400" i="1">
                <a:solidFill>
                  <a:srgbClr val="0000FF"/>
                </a:solidFill>
              </a:rPr>
              <a:t>Nhóm 2:</a:t>
            </a:r>
          </a:p>
          <a:p>
            <a:r>
              <a:rPr lang="en-US" sz="2400"/>
              <a:t>Những thứ dễ bắt lửa nh</a:t>
            </a:r>
            <a:r>
              <a:rPr lang="vi-VN" sz="2400"/>
              <a:t>ư</a:t>
            </a:r>
            <a:r>
              <a:rPr lang="en-US" sz="2400"/>
              <a:t>:</a:t>
            </a:r>
          </a:p>
          <a:p>
            <a:r>
              <a:rPr lang="en-US" sz="2400"/>
              <a:t> x</a:t>
            </a:r>
            <a:r>
              <a:rPr lang="vi-VN" sz="2400"/>
              <a:t>ă</a:t>
            </a:r>
            <a:r>
              <a:rPr lang="en-US" sz="2400"/>
              <a:t>ng, dầu hoả nên </a:t>
            </a:r>
            <a:r>
              <a:rPr lang="vi-VN" sz="2400"/>
              <a:t>đư</a:t>
            </a:r>
            <a:r>
              <a:rPr lang="en-US" sz="2400"/>
              <a:t>ợc </a:t>
            </a:r>
          </a:p>
          <a:p>
            <a:r>
              <a:rPr lang="en-US" sz="2400"/>
              <a:t>cất giữ ở </a:t>
            </a:r>
            <a:r>
              <a:rPr lang="vi-VN" sz="2400"/>
              <a:t>đ</a:t>
            </a:r>
            <a:r>
              <a:rPr lang="en-US" sz="2400"/>
              <a:t>âu trong nhà?</a:t>
            </a:r>
          </a:p>
        </p:txBody>
      </p:sp>
      <p:sp>
        <p:nvSpPr>
          <p:cNvPr id="128008" name="Line 8"/>
          <p:cNvSpPr>
            <a:spLocks noChangeShapeType="1"/>
          </p:cNvSpPr>
          <p:nvPr/>
        </p:nvSpPr>
        <p:spPr bwMode="auto">
          <a:xfrm flipV="1">
            <a:off x="5791200" y="31242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09" name="Line 9"/>
          <p:cNvSpPr>
            <a:spLocks noChangeShapeType="1"/>
          </p:cNvSpPr>
          <p:nvPr/>
        </p:nvSpPr>
        <p:spPr bwMode="auto">
          <a:xfrm>
            <a:off x="5791200" y="4038600"/>
            <a:ext cx="914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10" name="Line 10"/>
          <p:cNvSpPr>
            <a:spLocks noChangeShapeType="1"/>
          </p:cNvSpPr>
          <p:nvPr/>
        </p:nvSpPr>
        <p:spPr bwMode="auto">
          <a:xfrm flipH="1">
            <a:off x="2438400" y="4038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11" name="Line 11"/>
          <p:cNvSpPr>
            <a:spLocks noChangeShapeType="1"/>
          </p:cNvSpPr>
          <p:nvPr/>
        </p:nvSpPr>
        <p:spPr bwMode="auto">
          <a:xfrm flipH="1" flipV="1">
            <a:off x="2438400" y="3048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8012" name="AutoShape 12"/>
          <p:cNvSpPr>
            <a:spLocks noChangeArrowheads="1"/>
          </p:cNvSpPr>
          <p:nvPr/>
        </p:nvSpPr>
        <p:spPr bwMode="auto">
          <a:xfrm>
            <a:off x="2590800" y="3124200"/>
            <a:ext cx="3733800" cy="1524000"/>
          </a:xfrm>
          <a:prstGeom prst="cloudCallout">
            <a:avLst>
              <a:gd name="adj1" fmla="val -34611"/>
              <a:gd name="adj2" fmla="val 8750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i="1">
                <a:solidFill>
                  <a:schemeClr val="bg1"/>
                </a:solidFill>
              </a:rPr>
              <a:t>Thảo luận và </a:t>
            </a:r>
            <a:r>
              <a:rPr lang="vi-VN" sz="3200" i="1">
                <a:solidFill>
                  <a:schemeClr val="bg1"/>
                </a:solidFill>
              </a:rPr>
              <a:t>đ</a:t>
            </a:r>
            <a:r>
              <a:rPr lang="en-US" sz="3200" i="1">
                <a:solidFill>
                  <a:schemeClr val="bg1"/>
                </a:solidFill>
              </a:rPr>
              <a:t>óng vai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80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4" grpId="0" animBg="1"/>
      <p:bldP spid="128005" grpId="0" animBg="1"/>
      <p:bldP spid="128006" grpId="0" animBg="1"/>
      <p:bldP spid="128007" grpId="0" animBg="1"/>
      <p:bldP spid="128008" grpId="0" animBg="1"/>
      <p:bldP spid="128009" grpId="0" animBg="1"/>
      <p:bldP spid="128010" grpId="0" animBg="1"/>
      <p:bldP spid="128011" grpId="0" animBg="1"/>
      <p:bldP spid="1280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715000" y="4419600"/>
            <a:ext cx="3048000" cy="2003425"/>
            <a:chOff x="1632" y="2064"/>
            <a:chExt cx="1920" cy="1262"/>
          </a:xfrm>
        </p:grpSpPr>
        <p:sp>
          <p:nvSpPr>
            <p:cNvPr id="10247" name="Text Box 6"/>
            <p:cNvSpPr txBox="1">
              <a:spLocks noChangeArrowheads="1"/>
            </p:cNvSpPr>
            <p:nvPr/>
          </p:nvSpPr>
          <p:spPr bwMode="auto">
            <a:xfrm>
              <a:off x="1632" y="2880"/>
              <a:ext cx="19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i="1">
                  <a:solidFill>
                    <a:schemeClr val="accent2"/>
                  </a:solidFill>
                </a:rPr>
                <a:t>Bạn </a:t>
              </a:r>
              <a:r>
                <a:rPr lang="vi-VN" sz="2000" b="1" i="1">
                  <a:solidFill>
                    <a:schemeClr val="accent2"/>
                  </a:solidFill>
                </a:rPr>
                <a:t>đư</a:t>
              </a:r>
              <a:r>
                <a:rPr lang="en-US" sz="2000" b="1" i="1">
                  <a:solidFill>
                    <a:schemeClr val="accent2"/>
                  </a:solidFill>
                </a:rPr>
                <a:t>ợc một bông hoa </a:t>
              </a:r>
              <a:r>
                <a:rPr lang="vi-VN" sz="2000" b="1" i="1">
                  <a:solidFill>
                    <a:schemeClr val="accent2"/>
                  </a:solidFill>
                </a:rPr>
                <a:t>đ</a:t>
              </a:r>
              <a:r>
                <a:rPr lang="en-US" sz="2000" b="1" i="1">
                  <a:solidFill>
                    <a:schemeClr val="accent2"/>
                  </a:solidFill>
                </a:rPr>
                <a:t>iểm th</a:t>
              </a:r>
              <a:r>
                <a:rPr lang="vi-VN" sz="2000" b="1" i="1">
                  <a:solidFill>
                    <a:schemeClr val="accent2"/>
                  </a:solidFill>
                </a:rPr>
                <a:t>ư</a:t>
              </a:r>
              <a:r>
                <a:rPr lang="en-US" sz="2000" b="1" i="1">
                  <a:solidFill>
                    <a:schemeClr val="accent2"/>
                  </a:solidFill>
                </a:rPr>
                <a:t>ởng</a:t>
              </a:r>
            </a:p>
          </p:txBody>
        </p:sp>
        <p:pic>
          <p:nvPicPr>
            <p:cNvPr id="10248" name="Picture 7" descr="nature%20(54)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" y="2064"/>
              <a:ext cx="1104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81000" y="304800"/>
            <a:ext cx="3048000" cy="2003425"/>
            <a:chOff x="1632" y="2064"/>
            <a:chExt cx="1920" cy="1262"/>
          </a:xfrm>
        </p:grpSpPr>
        <p:sp>
          <p:nvSpPr>
            <p:cNvPr id="10245" name="Text Box 9"/>
            <p:cNvSpPr txBox="1">
              <a:spLocks noChangeArrowheads="1"/>
            </p:cNvSpPr>
            <p:nvPr/>
          </p:nvSpPr>
          <p:spPr bwMode="auto">
            <a:xfrm>
              <a:off x="1632" y="2880"/>
              <a:ext cx="19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000" b="1" i="1">
                  <a:solidFill>
                    <a:srgbClr val="FF0000"/>
                  </a:solidFill>
                </a:rPr>
                <a:t>Bạn </a:t>
              </a:r>
              <a:r>
                <a:rPr lang="vi-VN" sz="2000" b="1" i="1">
                  <a:solidFill>
                    <a:srgbClr val="FF0000"/>
                  </a:solidFill>
                </a:rPr>
                <a:t>đư</a:t>
              </a:r>
              <a:r>
                <a:rPr lang="en-US" sz="2000" b="1" i="1">
                  <a:solidFill>
                    <a:srgbClr val="FF0000"/>
                  </a:solidFill>
                </a:rPr>
                <a:t>ợc một bông hoa </a:t>
              </a:r>
              <a:r>
                <a:rPr lang="vi-VN" sz="2000" b="1" i="1">
                  <a:solidFill>
                    <a:srgbClr val="FF0000"/>
                  </a:solidFill>
                </a:rPr>
                <a:t>đ</a:t>
              </a:r>
              <a:r>
                <a:rPr lang="en-US" sz="2000" b="1" i="1">
                  <a:solidFill>
                    <a:srgbClr val="FF0000"/>
                  </a:solidFill>
                </a:rPr>
                <a:t>iểm th</a:t>
              </a:r>
              <a:r>
                <a:rPr lang="vi-VN" sz="2000" b="1" i="1">
                  <a:solidFill>
                    <a:srgbClr val="FF0000"/>
                  </a:solidFill>
                </a:rPr>
                <a:t>ư</a:t>
              </a:r>
              <a:r>
                <a:rPr lang="en-US" sz="2000" b="1" i="1">
                  <a:solidFill>
                    <a:srgbClr val="FF0000"/>
                  </a:solidFill>
                </a:rPr>
                <a:t>ởng</a:t>
              </a:r>
            </a:p>
          </p:txBody>
        </p:sp>
        <p:pic>
          <p:nvPicPr>
            <p:cNvPr id="10246" name="Picture 10" descr="nature%20(54)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12" y="2064"/>
              <a:ext cx="1104" cy="9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27" name="WordArt 11"/>
          <p:cNvSpPr>
            <a:spLocks noChangeArrowheads="1" noChangeShapeType="1" noTextEdit="1"/>
          </p:cNvSpPr>
          <p:nvPr/>
        </p:nvSpPr>
        <p:spPr bwMode="auto">
          <a:xfrm rot="-550262">
            <a:off x="1524000" y="2362200"/>
            <a:ext cx="6172200" cy="2667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5537"/>
              </a:avLst>
            </a:prstTxWarp>
            <a:scene3d>
              <a:camera prst="legacyObliqueTopLeft"/>
              <a:lightRig rig="legacyFlat3" dir="t"/>
            </a:scene3d>
            <a:sp3d extrusionH="430200" prstMaterial="legacyMatte">
              <a:extrusionClr>
                <a:srgbClr val="ECF96F"/>
              </a:extrusionClr>
            </a:sp3d>
          </a:bodyPr>
          <a:lstStyle/>
          <a:p>
            <a:pPr algn="ctr"/>
            <a:r>
              <a:rPr lang="vi-VN" sz="3200" kern="10">
                <a:ln w="9525">
                  <a:round/>
                  <a:headEnd/>
                  <a:tailEnd/>
                </a:ln>
                <a:solidFill>
                  <a:srgbClr val="ECF96F"/>
                </a:solidFill>
                <a:latin typeface="Arial"/>
                <a:cs typeface="Arial"/>
              </a:rPr>
              <a:t>Khởi động</a:t>
            </a:r>
            <a:endParaRPr lang="en-US" sz="3200" kern="10">
              <a:ln w="9525">
                <a:round/>
                <a:headEnd/>
                <a:tailEnd/>
              </a:ln>
              <a:solidFill>
                <a:srgbClr val="ECF96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" fill="hold"/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7" grpId="0" animBg="1"/>
      <p:bldP spid="137227" grpId="1" animBg="1"/>
      <p:bldP spid="13722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457200" y="533400"/>
            <a:ext cx="8305800" cy="5638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5400"/>
              <a:t>              </a:t>
            </a:r>
            <a:r>
              <a:rPr lang="en-US" sz="5400" i="1">
                <a:solidFill>
                  <a:srgbClr val="0000FF"/>
                </a:solidFill>
              </a:rPr>
              <a:t>Nhóm 1:</a:t>
            </a:r>
          </a:p>
          <a:p>
            <a:r>
              <a:rPr lang="en-US" sz="5400"/>
              <a:t>Em sẽ làm gì khi thấy </a:t>
            </a:r>
          </a:p>
          <a:p>
            <a:r>
              <a:rPr lang="en-US" sz="5400"/>
              <a:t>diêm hay bật lửa vứt lung</a:t>
            </a:r>
          </a:p>
          <a:p>
            <a:r>
              <a:rPr lang="en-US" sz="5400"/>
              <a:t> tung trong nhà mình</a:t>
            </a:r>
          </a:p>
        </p:txBody>
      </p:sp>
      <p:sp>
        <p:nvSpPr>
          <p:cNvPr id="93189" name="AutoShape 5"/>
          <p:cNvSpPr>
            <a:spLocks noChangeArrowheads="1"/>
          </p:cNvSpPr>
          <p:nvPr/>
        </p:nvSpPr>
        <p:spPr bwMode="auto">
          <a:xfrm>
            <a:off x="533400" y="609600"/>
            <a:ext cx="7543800" cy="5257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      </a:t>
            </a:r>
            <a:r>
              <a:rPr lang="en-US" sz="4800" i="1">
                <a:solidFill>
                  <a:srgbClr val="0000FF"/>
                </a:solidFill>
              </a:rPr>
              <a:t>Nhóm 2:</a:t>
            </a:r>
          </a:p>
          <a:p>
            <a:r>
              <a:rPr lang="en-US" sz="4800"/>
              <a:t>Những thứ dễ bắt lửa nh</a:t>
            </a:r>
            <a:r>
              <a:rPr lang="vi-VN" sz="4800"/>
              <a:t>ư</a:t>
            </a:r>
            <a:r>
              <a:rPr lang="en-US" sz="4800"/>
              <a:t>:</a:t>
            </a:r>
          </a:p>
          <a:p>
            <a:r>
              <a:rPr lang="en-US" sz="4800"/>
              <a:t> x</a:t>
            </a:r>
            <a:r>
              <a:rPr lang="vi-VN" sz="4800"/>
              <a:t>ă</a:t>
            </a:r>
            <a:r>
              <a:rPr lang="en-US" sz="4800"/>
              <a:t>ng, dầu hoả nên </a:t>
            </a:r>
            <a:r>
              <a:rPr lang="vi-VN" sz="4800"/>
              <a:t>đư</a:t>
            </a:r>
            <a:r>
              <a:rPr lang="en-US" sz="4800"/>
              <a:t>ợc </a:t>
            </a:r>
          </a:p>
          <a:p>
            <a:r>
              <a:rPr lang="en-US" sz="4800"/>
              <a:t>cất giữ ở </a:t>
            </a:r>
            <a:r>
              <a:rPr lang="vi-VN" sz="4800"/>
              <a:t>đ</a:t>
            </a:r>
            <a:r>
              <a:rPr lang="en-US" sz="4800"/>
              <a:t>âu trong nhà?</a:t>
            </a:r>
          </a:p>
        </p:txBody>
      </p:sp>
      <p:sp>
        <p:nvSpPr>
          <p:cNvPr id="93190" name="AutoShape 6"/>
          <p:cNvSpPr>
            <a:spLocks noChangeArrowheads="1"/>
          </p:cNvSpPr>
          <p:nvPr/>
        </p:nvSpPr>
        <p:spPr bwMode="auto">
          <a:xfrm>
            <a:off x="762000" y="990600"/>
            <a:ext cx="7086600" cy="45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         </a:t>
            </a:r>
            <a:r>
              <a:rPr lang="en-US" sz="4400" i="1">
                <a:solidFill>
                  <a:srgbClr val="0000FF"/>
                </a:solidFill>
              </a:rPr>
              <a:t>Nhóm 3:</a:t>
            </a:r>
          </a:p>
          <a:p>
            <a:r>
              <a:rPr lang="en-US" sz="4400"/>
              <a:t>Nhà bạn ở thành phố, nhà</a:t>
            </a:r>
          </a:p>
          <a:p>
            <a:r>
              <a:rPr lang="en-US" sz="4400"/>
              <a:t>bạn bị cháy do nổ bình ga,</a:t>
            </a:r>
          </a:p>
          <a:p>
            <a:r>
              <a:rPr lang="en-US" sz="4400"/>
              <a:t>bạn sẽ làm gì?</a:t>
            </a:r>
          </a:p>
        </p:txBody>
      </p:sp>
      <p:sp>
        <p:nvSpPr>
          <p:cNvPr id="93192" name="AutoShape 8"/>
          <p:cNvSpPr>
            <a:spLocks noChangeArrowheads="1"/>
          </p:cNvSpPr>
          <p:nvPr/>
        </p:nvSpPr>
        <p:spPr bwMode="auto">
          <a:xfrm>
            <a:off x="990600" y="990600"/>
            <a:ext cx="7086600" cy="45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/>
              <a:t>            </a:t>
            </a:r>
            <a:r>
              <a:rPr lang="en-US" sz="4400" i="1">
                <a:solidFill>
                  <a:srgbClr val="0000FF"/>
                </a:solidFill>
              </a:rPr>
              <a:t>Nhóm 4:</a:t>
            </a:r>
          </a:p>
          <a:p>
            <a:r>
              <a:rPr lang="en-US" sz="4400"/>
              <a:t>Nhà bạn ở nông thôn, nhà</a:t>
            </a:r>
          </a:p>
          <a:p>
            <a:r>
              <a:rPr lang="en-US" sz="4400"/>
              <a:t>bạn bị cháy do </a:t>
            </a:r>
            <a:r>
              <a:rPr lang="vi-VN" sz="4400"/>
              <a:t>đ</a:t>
            </a:r>
            <a:r>
              <a:rPr lang="en-US" sz="4400"/>
              <a:t>un nấu</a:t>
            </a:r>
          </a:p>
          <a:p>
            <a:r>
              <a:rPr lang="en-US" sz="4400"/>
              <a:t>không cẩn thận, bạn sẽ</a:t>
            </a:r>
          </a:p>
          <a:p>
            <a:r>
              <a:rPr lang="en-US" sz="4400"/>
              <a:t>làm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8" grpId="0" animBg="1"/>
      <p:bldP spid="93188" grpId="1" animBg="1"/>
      <p:bldP spid="93189" grpId="0" animBg="1"/>
      <p:bldP spid="93189" grpId="1" animBg="1"/>
      <p:bldP spid="93190" grpId="0" animBg="1"/>
      <p:bldP spid="93190" grpId="1" animBg="1"/>
      <p:bldP spid="93192" grpId="0" animBg="1"/>
      <p:bldP spid="9319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219200" y="2057400"/>
            <a:ext cx="716280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    </a:t>
            </a:r>
            <a:r>
              <a:rPr lang="en-US" sz="4000" b="1">
                <a:solidFill>
                  <a:srgbClr val="FF0000"/>
                </a:solidFill>
              </a:rPr>
              <a:t>Cách tốt nhất để phòng cháy khi đun nấu là không để những thứ dễ cháy ở gần bếp. Khi đun nấu phải trông coi cẩn thận và nhớ tắt bếp sau khi sử dụng xong.</a:t>
            </a: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838200" y="1905000"/>
            <a:ext cx="7772400" cy="39624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600"/>
          </a:p>
        </p:txBody>
      </p:sp>
      <p:sp>
        <p:nvSpPr>
          <p:cNvPr id="29700" name="WordArt 6"/>
          <p:cNvSpPr>
            <a:spLocks noChangeArrowheads="1" noChangeShapeType="1" noTextEdit="1"/>
          </p:cNvSpPr>
          <p:nvPr/>
        </p:nvSpPr>
        <p:spPr bwMode="auto">
          <a:xfrm>
            <a:off x="2438400" y="685800"/>
            <a:ext cx="3886200" cy="895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KẾT LUẬN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  <p:bldP spid="41987" grpId="1"/>
      <p:bldP spid="41987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WordArt 4"/>
          <p:cNvSpPr>
            <a:spLocks noChangeArrowheads="1" noChangeShapeType="1" noTextEdit="1"/>
          </p:cNvSpPr>
          <p:nvPr/>
        </p:nvSpPr>
        <p:spPr bwMode="auto">
          <a:xfrm>
            <a:off x="1676400" y="609600"/>
            <a:ext cx="6172200" cy="1304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FFFF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Arial"/>
                <a:cs typeface="Arial"/>
              </a:rPr>
              <a:t>Trò chơi</a:t>
            </a:r>
            <a:endParaRPr lang="en-US" sz="3600" kern="10">
              <a:ln w="9525">
                <a:solidFill>
                  <a:srgbClr val="00FFFF"/>
                </a:solidFill>
                <a:round/>
                <a:headEnd/>
                <a:tailEnd/>
              </a:ln>
              <a:solidFill>
                <a:srgbClr val="FF00FF"/>
              </a:solidFill>
              <a:latin typeface="Arial"/>
              <a:cs typeface="Arial"/>
            </a:endParaRPr>
          </a:p>
        </p:txBody>
      </p:sp>
      <p:sp>
        <p:nvSpPr>
          <p:cNvPr id="134149" name="WordArt 5"/>
          <p:cNvSpPr>
            <a:spLocks noChangeArrowheads="1" noChangeShapeType="1" noTextEdit="1"/>
          </p:cNvSpPr>
          <p:nvPr/>
        </p:nvSpPr>
        <p:spPr bwMode="auto">
          <a:xfrm>
            <a:off x="1600200" y="2667000"/>
            <a:ext cx="6858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Ai nhanh? Ai đúng?</a:t>
            </a:r>
            <a:endParaRPr lang="en-US" sz="36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pic>
        <p:nvPicPr>
          <p:cNvPr id="30724" name="Picture 7" descr="Mother Pushing Swin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" y="4343400"/>
            <a:ext cx="2057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8" descr="kids teeter totter clear 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62600" y="4800600"/>
            <a:ext cx="30480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9" descr="young girl cheerleader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724400"/>
            <a:ext cx="1371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4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8" grpId="0" animBg="1"/>
      <p:bldP spid="134149" grpId="0" animBg="1"/>
      <p:bldP spid="134149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name="ShockwaveFlash1" r:id="rId2" imgW="8458200" imgH="60199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0" y="1676400"/>
            <a:ext cx="9144000" cy="3276600"/>
          </a:xfrm>
          <a:prstGeom prst="star32">
            <a:avLst>
              <a:gd name="adj" fmla="val 37500"/>
            </a:avLst>
          </a:prstGeom>
          <a:solidFill>
            <a:srgbClr val="ECF9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800" b="1" i="1">
                <a:solidFill>
                  <a:srgbClr val="FF0000"/>
                </a:solidFill>
              </a:rPr>
              <a:t>Chúc mừng chiến thắng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xit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2" dur="2000"/>
                                        <p:tgtEl>
                                          <p:spTgt spid="138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4" grpId="0" animBg="1"/>
      <p:bldP spid="138244" grpId="1" animBg="1"/>
      <p:bldP spid="138244" grpId="2" animBg="1"/>
      <p:bldP spid="138244" grpId="3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914400" y="533400"/>
            <a:ext cx="7315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0000FF"/>
                </a:solidFill>
              </a:rPr>
              <a:t>Tự nhiên và xã hội: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990600" y="2133600"/>
            <a:ext cx="6858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</a:rPr>
              <a:t>Phòng cháy khi ở nhà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381000" y="3657600"/>
            <a:ext cx="8534400" cy="2819400"/>
          </a:xfrm>
          <a:prstGeom prst="rect">
            <a:avLst/>
          </a:prstGeom>
          <a:solidFill>
            <a:srgbClr val="ECF96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200">
                <a:solidFill>
                  <a:srgbClr val="FF0000"/>
                </a:solidFill>
              </a:rPr>
              <a:t>Cách tốt nhất để phòng cháy khi đun nấu </a:t>
            </a:r>
          </a:p>
          <a:p>
            <a:r>
              <a:rPr lang="en-US" sz="3200">
                <a:solidFill>
                  <a:srgbClr val="FF0000"/>
                </a:solidFill>
              </a:rPr>
              <a:t>là không để  những  thứ dễ  cháy ở  gần </a:t>
            </a:r>
          </a:p>
          <a:p>
            <a:r>
              <a:rPr lang="en-US" sz="3200">
                <a:solidFill>
                  <a:srgbClr val="FF0000"/>
                </a:solidFill>
              </a:rPr>
              <a:t>bếp. Khi đun nấu phải trông coi cẩn thận </a:t>
            </a:r>
          </a:p>
          <a:p>
            <a:r>
              <a:rPr lang="en-US" sz="3200">
                <a:solidFill>
                  <a:srgbClr val="FF0000"/>
                </a:solidFill>
              </a:rPr>
              <a:t>và nhớ tắt bếp sau khi sử dụng xong.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1066800" y="1752600"/>
            <a:ext cx="70866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FF"/>
                </a:solidFill>
              </a:rPr>
              <a:t>Các em nhớ thực hiện tốt việc phòng cháy khi ở nhà và tuyên truyền cho mọi ng</a:t>
            </a:r>
            <a:r>
              <a:rPr lang="vi-VN" sz="3200" b="1">
                <a:solidFill>
                  <a:srgbClr val="0000FF"/>
                </a:solidFill>
              </a:rPr>
              <a:t>ư</a:t>
            </a:r>
            <a:r>
              <a:rPr lang="en-US" sz="3200" b="1">
                <a:solidFill>
                  <a:srgbClr val="0000FF"/>
                </a:solidFill>
              </a:rPr>
              <a:t>ời trong gia </a:t>
            </a:r>
            <a:r>
              <a:rPr lang="vi-VN" sz="3200" b="1">
                <a:solidFill>
                  <a:srgbClr val="0000FF"/>
                </a:solidFill>
              </a:rPr>
              <a:t>đ</a:t>
            </a:r>
            <a:r>
              <a:rPr lang="en-US" sz="3200" b="1">
                <a:solidFill>
                  <a:srgbClr val="0000FF"/>
                </a:solidFill>
              </a:rPr>
              <a:t>ình cùng thực hiện</a:t>
            </a:r>
            <a:endParaRPr lang="en-US" sz="3200" b="1" i="1">
              <a:solidFill>
                <a:srgbClr val="FF00FF"/>
              </a:solidFill>
            </a:endParaRPr>
          </a:p>
        </p:txBody>
      </p:sp>
      <p:pic>
        <p:nvPicPr>
          <p:cNvPr id="33796" name="Picture 5" descr="F93025D75BE708CA420BFD4448F862E8132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5253038"/>
            <a:ext cx="2438400" cy="160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6" descr="hom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4419600"/>
            <a:ext cx="2743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126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/>
      <p:bldP spid="11264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h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472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2821" name="Text Box 5"/>
          <p:cNvSpPr txBox="1">
            <a:spLocks noChangeArrowheads="1"/>
          </p:cNvSpPr>
          <p:nvPr/>
        </p:nvSpPr>
        <p:spPr bwMode="auto">
          <a:xfrm>
            <a:off x="457200" y="990600"/>
            <a:ext cx="838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0000FF"/>
                </a:solidFill>
              </a:rPr>
              <a:t>Về nhà ôn lại bài và chuẩn bị bài sau:</a:t>
            </a:r>
            <a:r>
              <a:rPr lang="en-US" sz="3600" b="1"/>
              <a:t> </a:t>
            </a:r>
            <a:r>
              <a:rPr lang="en-US" sz="3600" b="1" i="1">
                <a:solidFill>
                  <a:srgbClr val="FF00FF"/>
                </a:solidFill>
              </a:rPr>
              <a:t>Một số hoạt động ở trường</a:t>
            </a:r>
          </a:p>
        </p:txBody>
      </p:sp>
      <p:pic>
        <p:nvPicPr>
          <p:cNvPr id="34820" name="Picture 6" descr="gardg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791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7" descr="dl_tree18.gif (6813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4419600"/>
            <a:ext cx="64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dl_tree18.gif (6813 bytes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572000"/>
            <a:ext cx="64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1" grpId="0"/>
      <p:bldP spid="16282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8001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i="1">
                <a:solidFill>
                  <a:srgbClr val="FF0000"/>
                </a:solidFill>
              </a:rPr>
              <a:t>TIẾT HỌC KẾT THÚC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autoRev="1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autoRev="1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autoRev="1" fill="hold"/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36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  <p:bldP spid="136196" grpId="1"/>
      <p:bldP spid="136196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AutoShape 2"/>
          <p:cNvSpPr>
            <a:spLocks noChangeArrowheads="1"/>
          </p:cNvSpPr>
          <p:nvPr/>
        </p:nvSpPr>
        <p:spPr bwMode="auto">
          <a:xfrm>
            <a:off x="533400" y="304800"/>
            <a:ext cx="8610600" cy="6248400"/>
          </a:xfrm>
          <a:prstGeom prst="irregularSeal1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i="1">
                <a:solidFill>
                  <a:srgbClr val="0000FF"/>
                </a:solidFill>
              </a:rPr>
              <a:t>Hãy </a:t>
            </a:r>
            <a:r>
              <a:rPr lang="vi-VN" sz="3200" b="1" i="1">
                <a:solidFill>
                  <a:srgbClr val="0000FF"/>
                </a:solidFill>
              </a:rPr>
              <a:t>đ</a:t>
            </a:r>
            <a:r>
              <a:rPr lang="en-US" sz="3200" b="1" i="1">
                <a:solidFill>
                  <a:srgbClr val="0000FF"/>
                </a:solidFill>
              </a:rPr>
              <a:t>ọc</a:t>
            </a:r>
          </a:p>
          <a:p>
            <a:pPr algn="ctr"/>
            <a:r>
              <a:rPr lang="en-US" sz="3200" b="1" i="1">
                <a:solidFill>
                  <a:srgbClr val="0000FF"/>
                </a:solidFill>
              </a:rPr>
              <a:t>một số thông tin s</a:t>
            </a:r>
            <a:r>
              <a:rPr lang="vi-VN" sz="3200" b="1" i="1">
                <a:solidFill>
                  <a:srgbClr val="0000FF"/>
                </a:solidFill>
              </a:rPr>
              <a:t>ư</a:t>
            </a:r>
            <a:r>
              <a:rPr lang="en-US" sz="3200" b="1" i="1">
                <a:solidFill>
                  <a:srgbClr val="0000FF"/>
                </a:solidFill>
              </a:rPr>
              <a:t>u tầm </a:t>
            </a:r>
            <a:r>
              <a:rPr lang="vi-VN" sz="3200" b="1" i="1">
                <a:solidFill>
                  <a:srgbClr val="0000FF"/>
                </a:solidFill>
              </a:rPr>
              <a:t>đư</a:t>
            </a:r>
            <a:r>
              <a:rPr lang="en-US" sz="3200" b="1" i="1">
                <a:solidFill>
                  <a:srgbClr val="0000FF"/>
                </a:solidFill>
              </a:rPr>
              <a:t>ợc</a:t>
            </a:r>
          </a:p>
          <a:p>
            <a:pPr algn="ctr"/>
            <a:r>
              <a:rPr lang="en-US" sz="3200" b="1" i="1">
                <a:solidFill>
                  <a:srgbClr val="0000FF"/>
                </a:solidFill>
              </a:rPr>
              <a:t>về các vụ cháy!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44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6" grpId="0" animBg="1"/>
      <p:bldP spid="144386" grpId="1" animBg="1"/>
      <p:bldP spid="144386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 descr="a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4525" y="1676400"/>
            <a:ext cx="4648200" cy="487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5411" name="Picture 3" descr="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1676400"/>
            <a:ext cx="4343400" cy="4876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609600" y="685800"/>
            <a:ext cx="7620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400"/>
              <a:t>Vụ cháy Trung tâm Th</a:t>
            </a:r>
            <a:r>
              <a:rPr lang="vi-VN" sz="2400"/>
              <a:t>ươ</a:t>
            </a:r>
            <a:r>
              <a:rPr lang="en-US" sz="2400"/>
              <a:t>ng mại Quốc tế </a:t>
            </a:r>
          </a:p>
          <a:p>
            <a:pPr algn="ctr">
              <a:spcBef>
                <a:spcPct val="50000"/>
              </a:spcBef>
            </a:pPr>
            <a:r>
              <a:rPr lang="en-US" sz="2400"/>
              <a:t>Thành phố Hồ Chí Minh ngày 29 – 10 - 2002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304800" y="57150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Vụ hoả hoạn làm chết 60 ng</a:t>
            </a:r>
            <a:r>
              <a:rPr lang="vi-VN" sz="2400">
                <a:solidFill>
                  <a:srgbClr val="FF0000"/>
                </a:solidFill>
              </a:rPr>
              <a:t>ư</a:t>
            </a:r>
            <a:r>
              <a:rPr lang="en-US" sz="2400">
                <a:solidFill>
                  <a:srgbClr val="FF0000"/>
                </a:solidFill>
              </a:rPr>
              <a:t>ời, làm 70 ng</a:t>
            </a:r>
            <a:r>
              <a:rPr lang="vi-VN" sz="2400">
                <a:solidFill>
                  <a:srgbClr val="FF0000"/>
                </a:solidFill>
              </a:rPr>
              <a:t>ư</a:t>
            </a:r>
            <a:r>
              <a:rPr lang="en-US" sz="2400">
                <a:solidFill>
                  <a:srgbClr val="FF0000"/>
                </a:solidFill>
              </a:rPr>
              <a:t>ời khác bị th</a:t>
            </a:r>
            <a:r>
              <a:rPr lang="vi-VN" sz="2400">
                <a:solidFill>
                  <a:srgbClr val="FF0000"/>
                </a:solidFill>
              </a:rPr>
              <a:t>ươ</a:t>
            </a:r>
            <a:r>
              <a:rPr lang="en-US" sz="2400">
                <a:solidFill>
                  <a:srgbClr val="FF0000"/>
                </a:solidFill>
              </a:rPr>
              <a:t>ng. Thiệt hại tài sản h</a:t>
            </a:r>
            <a:r>
              <a:rPr lang="vi-VN" sz="2400">
                <a:solidFill>
                  <a:srgbClr val="FF0000"/>
                </a:solidFill>
              </a:rPr>
              <a:t>ơ</a:t>
            </a:r>
            <a:r>
              <a:rPr lang="en-US" sz="2400">
                <a:solidFill>
                  <a:srgbClr val="FF0000"/>
                </a:solidFill>
              </a:rPr>
              <a:t>n 32 tỉ </a:t>
            </a:r>
            <a:r>
              <a:rPr lang="vi-VN" sz="2400">
                <a:solidFill>
                  <a:srgbClr val="FF0000"/>
                </a:solidFill>
              </a:rPr>
              <a:t>đ</a:t>
            </a:r>
            <a:r>
              <a:rPr lang="en-US" sz="2400">
                <a:solidFill>
                  <a:srgbClr val="FF0000"/>
                </a:solidFill>
              </a:rPr>
              <a:t>ồng.</a:t>
            </a:r>
            <a:endParaRPr lang="en-US"/>
          </a:p>
        </p:txBody>
      </p:sp>
      <p:pic>
        <p:nvPicPr>
          <p:cNvPr id="146435" name="Picture 3" descr="ya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95800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6436" name="Picture 4" descr="a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04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6437" name="Picture 5" descr="cháy trung tâm thương mại quốc tếTP HC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4572000" cy="2514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6438" name="Picture 6" descr="ch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124200"/>
            <a:ext cx="4495800" cy="2514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6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6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6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609600" y="9906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Vụ cháy chợ Lớn Quy Nh</a:t>
            </a:r>
            <a:r>
              <a:rPr lang="vi-VN" sz="2400"/>
              <a:t>ơ</a:t>
            </a:r>
            <a:r>
              <a:rPr lang="en-US" sz="2400"/>
              <a:t>n ngày 16 – 12 - 2006</a:t>
            </a:r>
          </a:p>
        </p:txBody>
      </p:sp>
      <p:pic>
        <p:nvPicPr>
          <p:cNvPr id="149507" name="add vao bai.wmv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752600"/>
            <a:ext cx="4800600" cy="510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9508" name="Picture 4" descr="cháy chợ Quy nhơn 20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752600"/>
            <a:ext cx="4267200" cy="5105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9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495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507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9507"/>
                </p:tgtEl>
              </p:cMediaNode>
            </p:video>
          </p:childTnLst>
        </p:cTn>
      </p:par>
    </p:tnLst>
    <p:bldLst>
      <p:bldP spid="1495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 descr="small_826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627563" cy="48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0531" name="Picture 3" descr="small_826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6200" y="0"/>
            <a:ext cx="4419600" cy="4800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317500" y="5121275"/>
            <a:ext cx="845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>
                <a:solidFill>
                  <a:srgbClr val="FF0000"/>
                </a:solidFill>
                <a:ea typeface="MS PGothic" pitchFamily="34" charset="-128"/>
              </a:rPr>
              <a:t>Tổng thiệt hại của vụ cháy này trên 120 tỷ </a:t>
            </a:r>
            <a:r>
              <a:rPr lang="vi-VN" altLang="ja-JP" sz="2000">
                <a:solidFill>
                  <a:srgbClr val="FF0000"/>
                </a:solidFill>
                <a:ea typeface="MS PGothic" pitchFamily="34" charset="-128"/>
              </a:rPr>
              <a:t>đ</a:t>
            </a:r>
            <a:r>
              <a:rPr lang="en-US" altLang="ja-JP" sz="2000">
                <a:solidFill>
                  <a:srgbClr val="FF0000"/>
                </a:solidFill>
                <a:ea typeface="MS PGothic" pitchFamily="34" charset="-128"/>
              </a:rPr>
              <a:t>ồng (thiệt hại về hàng hoá)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1425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/>
              </a:rPr>
              <a:t>Vụ cháy lớn tại toà nhà trung tâm Thành phố london</a:t>
            </a:r>
          </a:p>
        </p:txBody>
      </p:sp>
      <p:pic>
        <p:nvPicPr>
          <p:cNvPr id="147459" name="Picture 3" descr="cháy lớn tại toà nhà trung tâm TP London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524000"/>
            <a:ext cx="4191000" cy="4800600"/>
          </a:xfrm>
          <a:noFill/>
          <a:ln>
            <a:solidFill>
              <a:srgbClr val="FF0000"/>
            </a:solidFill>
          </a:ln>
        </p:spPr>
      </p:pic>
      <p:pic>
        <p:nvPicPr>
          <p:cNvPr id="147460" name="Picture 4" descr="090319151648-242-494"/>
          <p:cNvPicPr>
            <a:picLocks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0"/>
            <a:ext cx="4572000" cy="4800600"/>
          </a:xfr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7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latin typeface="Arial"/>
              </a:rPr>
              <a:t>Vụ nổ đường ống gas gây cháy tại Matxcơva ngày 10/5/2009</a:t>
            </a:r>
          </a:p>
        </p:txBody>
      </p:sp>
      <p:pic>
        <p:nvPicPr>
          <p:cNvPr id="148483" name="Picture 3" descr="vụ nổ ga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600200"/>
            <a:ext cx="4495800" cy="5257800"/>
          </a:xfrm>
          <a:noFill/>
        </p:spPr>
      </p:pic>
      <p:pic>
        <p:nvPicPr>
          <p:cNvPr id="148484" name="Picture 4" descr="vụ nổ ga tai ng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600200"/>
            <a:ext cx="4572000" cy="5257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8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6&quot;/&gt;&lt;property id=&quot;20307&quot; value=&quot;262&quot;/&gt;&lt;/object&gt;&lt;object type=&quot;3&quot; unique_id=&quot;10009&quot;&gt;&lt;property id=&quot;20148&quot; value=&quot;5&quot;/&gt;&lt;property id=&quot;20300&quot; value=&quot;Slide 8&quot;/&gt;&lt;property id=&quot;20307&quot; value=&quot;265&quot;/&gt;&lt;/object&gt;&lt;object type=&quot;3&quot; unique_id=&quot;10010&quot;&gt;&lt;property id=&quot;20148&quot; value=&quot;5&quot;/&gt;&lt;property id=&quot;20300&quot; value=&quot;Slide 4&quot;/&gt;&lt;property id=&quot;20307&quot; value=&quot;261&quot;/&gt;&lt;/object&gt;&lt;object type=&quot;3&quot; unique_id=&quot;10025&quot;&gt;&lt;property id=&quot;20148&quot; value=&quot;5&quot;/&gt;&lt;property id=&quot;20300&quot; value=&quot;Slide 24&quot;/&gt;&lt;property id=&quot;20307&quot; value=&quot;279&quot;/&gt;&lt;/object&gt;&lt;object type=&quot;3&quot; unique_id=&quot;10074&quot;&gt;&lt;property id=&quot;20148&quot; value=&quot;5&quot;/&gt;&lt;property id=&quot;20300&quot; value=&quot;Slide 1&quot;/&gt;&lt;property id=&quot;20307&quot; value=&quot;288&quot;/&gt;&lt;/object&gt;&lt;object type=&quot;3&quot; unique_id=&quot;10075&quot;&gt;&lt;property id=&quot;20148&quot; value=&quot;5&quot;/&gt;&lt;property id=&quot;20300&quot; value=&quot;Slide 16&quot;/&gt;&lt;property id=&quot;20307&quot; value=&quot;287&quot;/&gt;&lt;/object&gt;&lt;object type=&quot;3&quot; unique_id=&quot;10078&quot;&gt;&lt;property id=&quot;20148&quot; value=&quot;5&quot;/&gt;&lt;property id=&quot;20300&quot; value=&quot;Slide 20&quot;/&gt;&lt;property id=&quot;20307&quot; value=&quot;286&quot;/&gt;&lt;/object&gt;&lt;object type=&quot;3&quot; unique_id=&quot;10862&quot;&gt;&lt;property id=&quot;20148&quot; value=&quot;5&quot;/&gt;&lt;property id=&quot;20300&quot; value=&quot;Slide 5 - &amp;quot;Ho¹t ®éng 1: Quan s¸t- Th¶o luËn&amp;quot;&quot;/&gt;&lt;property id=&quot;20307&quot; value=&quot;295&quot;/&gt;&lt;/object&gt;&lt;object type=&quot;3&quot; unique_id=&quot;10863&quot;&gt;&lt;property id=&quot;20148&quot; value=&quot;5&quot;/&gt;&lt;property id=&quot;20300&quot; value=&quot;Slide 7&quot;/&gt;&lt;property id=&quot;20307&quot; value=&quot;312&quot;/&gt;&lt;/object&gt;&lt;object type=&quot;3&quot; unique_id=&quot;10864&quot;&gt;&lt;property id=&quot;20148&quot; value=&quot;5&quot;/&gt;&lt;property id=&quot;20300&quot; value=&quot;Slide 9&quot;/&gt;&lt;property id=&quot;20307&quot; value=&quot;310&quot;/&gt;&lt;/object&gt;&lt;object type=&quot;3&quot; unique_id=&quot;10865&quot;&gt;&lt;property id=&quot;20148&quot; value=&quot;5&quot;/&gt;&lt;property id=&quot;20300&quot; value=&quot;Slide 10&quot;/&gt;&lt;property id=&quot;20307&quot; value=&quot;311&quot;/&gt;&lt;/object&gt;&lt;object type=&quot;3&quot; unique_id=&quot;10866&quot;&gt;&lt;property id=&quot;20148&quot; value=&quot;5&quot;/&gt;&lt;property id=&quot;20300&quot; value=&quot;Slide 11 - &amp;quot;Vô ch¸y lín t¹i toµ nhµ trung t©m Thµnh phè london&amp;quot;&quot;/&gt;&lt;property id=&quot;20307&quot; value=&quot;309&quot;/&gt;&lt;/object&gt;&lt;object type=&quot;3&quot; unique_id=&quot;11286&quot;&gt;&lt;property id=&quot;20148&quot; value=&quot;5&quot;/&gt;&lt;property id=&quot;20300&quot; value=&quot;Slide 12 - &amp;quot;Vụ nổ đường ống gas gây cháy tai Matxcơva ngày 10/5/2009&amp;quot;&quot;/&gt;&lt;property id=&quot;20307&quot; value=&quot;315&quot;/&gt;&lt;/object&gt;&lt;object type=&quot;3&quot; unique_id=&quot;11287&quot;&gt;&lt;property id=&quot;20148&quot; value=&quot;5&quot;/&gt;&lt;property id=&quot;20300&quot; value=&quot;Slide 14&quot;/&gt;&lt;property id=&quot;20307&quot; value=&quot;316&quot;/&gt;&lt;/object&gt;&lt;object type=&quot;3&quot; unique_id=&quot;11413&quot;&gt;&lt;property id=&quot;20148&quot; value=&quot;5&quot;/&gt;&lt;property id=&quot;20300&quot; value=&quot;Slide 17&quot;/&gt;&lt;property id=&quot;20307&quot; value=&quot;320&quot;/&gt;&lt;/object&gt;&lt;object type=&quot;3&quot; unique_id=&quot;11415&quot;&gt;&lt;property id=&quot;20148&quot; value=&quot;5&quot;/&gt;&lt;property id=&quot;20300&quot; value=&quot;Slide 19&quot;/&gt;&lt;property id=&quot;20307&quot; value=&quot;319&quot;/&gt;&lt;/object&gt;&lt;object type=&quot;3&quot; unique_id=&quot;11550&quot;&gt;&lt;property id=&quot;20148&quot; value=&quot;5&quot;/&gt;&lt;property id=&quot;20300&quot; value=&quot;Slide 21&quot;/&gt;&lt;property id=&quot;20307&quot; value=&quot;321&quot;/&gt;&lt;/object&gt;&lt;object type=&quot;3&quot; unique_id=&quot;11551&quot;&gt;&lt;property id=&quot;20148&quot; value=&quot;5&quot;/&gt;&lt;property id=&quot;20300&quot; value=&quot;Slide 22&quot;/&gt;&lt;property id=&quot;20307&quot; value=&quot;323&quot;/&gt;&lt;/object&gt;&lt;object type=&quot;3&quot; unique_id=&quot;11552&quot;&gt;&lt;property id=&quot;20148&quot; value=&quot;5&quot;/&gt;&lt;property id=&quot;20300&quot; value=&quot;Slide 23&quot;/&gt;&lt;property id=&quot;20307&quot; value=&quot;324&quot;/&gt;&lt;/object&gt;&lt;object type=&quot;3&quot; unique_id=&quot;11673&quot;&gt;&lt;property id=&quot;20148&quot; value=&quot;5&quot;/&gt;&lt;property id=&quot;20300&quot; value=&quot;Slide 2 - &amp;quot;&amp;#x0D;&amp;#x0A;Thø  hai  ngµy  26  th¸ng 10 n¨m 2009&amp;#x0D;&amp;#x0A;              Tù nhiªn vµ x· héi:&amp;#x0D;&amp;#x0A;&amp;quot;&quot;/&gt;&lt;property id=&quot;20307&quot; value=&quot;325&quot;/&gt;&lt;/object&gt;&lt;object type=&quot;3&quot; unique_id=&quot;11674&quot;&gt;&lt;property id=&quot;20148&quot; value=&quot;5&quot;/&gt;&lt;property id=&quot;20300&quot; value=&quot;Slide 18 - &amp;quot;Ho¹t ®éng 2: &amp;quot;&quot;/&gt;&lt;property id=&quot;20307&quot; value=&quot;327&quot;/&gt;&lt;/object&gt;&lt;object type=&quot;3&quot; unique_id=&quot;11699&quot;&gt;&lt;property id=&quot;20148&quot; value=&quot;5&quot;/&gt;&lt;property id=&quot;20300&quot; value=&quot;Slide 15 - &amp;quot;Vụ cháy rừng HyLạp ngày 29/8/2009&amp;quot;&quot;/&gt;&lt;property id=&quot;20307&quot; value=&quot;328&quot;/&gt;&lt;/object&gt;&lt;object type=&quot;3&quot; unique_id=&quot;11800&quot;&gt;&lt;property id=&quot;20148&quot; value=&quot;5&quot;/&gt;&lt;property id=&quot;20300&quot; value=&quot;Slide 13&quot;/&gt;&lt;property id=&quot;20307&quot; value=&quot;32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Fireworks">
  <a:themeElements>
    <a:clrScheme name="Fireworks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1621</TotalTime>
  <Words>772</Words>
  <Application>Microsoft Office PowerPoint</Application>
  <PresentationFormat>On-screen Show (4:3)</PresentationFormat>
  <Paragraphs>87</Paragraphs>
  <Slides>28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Tahoma</vt:lpstr>
      <vt:lpstr>Wingdings</vt:lpstr>
      <vt:lpstr>Comic Sans MS</vt:lpstr>
      <vt:lpstr>Arial Black</vt:lpstr>
      <vt:lpstr>Times New Roman</vt:lpstr>
      <vt:lpstr>MS PGothic</vt:lpstr>
      <vt:lpstr>Default Design</vt:lpstr>
      <vt:lpstr>Ocean</vt:lpstr>
      <vt:lpstr>Crayons</vt:lpstr>
      <vt:lpstr>Fireworks</vt:lpstr>
      <vt:lpstr>Slide 1</vt:lpstr>
      <vt:lpstr>Slide 2</vt:lpstr>
      <vt:lpstr>Slide 3</vt:lpstr>
      <vt:lpstr>Slide 4</vt:lpstr>
      <vt:lpstr>Slide 5</vt:lpstr>
      <vt:lpstr>Slide 6</vt:lpstr>
      <vt:lpstr>Slide 7</vt:lpstr>
      <vt:lpstr>Vụ cháy lớn tại toà nhà trung tâm Thành phố london</vt:lpstr>
      <vt:lpstr>Vụ nổ đường ống gas gây cháy tại Matxcơva ngày 10/5/2009</vt:lpstr>
      <vt:lpstr>Vụ cháy rừng HyLạp ngày 29/8/2009</vt:lpstr>
      <vt:lpstr>Slide 11</vt:lpstr>
      <vt:lpstr>Slide 12</vt:lpstr>
      <vt:lpstr>Quan sát- Thảo luận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Tran Thi Thanh Ha</dc:creator>
  <cp:lastModifiedBy>CSTeam</cp:lastModifiedBy>
  <cp:revision>72</cp:revision>
  <dcterms:created xsi:type="dcterms:W3CDTF">2007-11-24T15:06:29Z</dcterms:created>
  <dcterms:modified xsi:type="dcterms:W3CDTF">2016-06-29T10:35:09Z</dcterms:modified>
</cp:coreProperties>
</file>