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4" r:id="rId2"/>
    <p:sldId id="303" r:id="rId3"/>
    <p:sldId id="259" r:id="rId4"/>
    <p:sldId id="256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1" r:id="rId32"/>
    <p:sldId id="300" r:id="rId33"/>
    <p:sldId id="301" r:id="rId34"/>
    <p:sldId id="302" r:id="rId35"/>
    <p:sldId id="298" r:id="rId36"/>
    <p:sldId id="30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40D00-5BC9-4041-9DC9-A48DC21926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8B410-628B-4B89-ADEC-59AF9D4B7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6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AAB6F2-98B0-4ACF-8D38-2ABA057D219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27F984-A9C5-4A59-A9C8-1C4AABBB97D6}" type="slidenum">
              <a:rPr lang="en-US" altLang="vi-VN"/>
              <a:pPr/>
              <a:t>2</a:t>
            </a:fld>
            <a:endParaRPr lang="en-US" altLang="vi-VN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B97DC6-4E05-40C4-AC99-B968CAD16256}" type="slidenum">
              <a:rPr lang="en-US" smtClean="0"/>
              <a:pPr eaLnBrk="1" hangingPunct="1"/>
              <a:t>36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audio" Target="file:///C:\Users\My%20PC\Downloads\dung-1.mp3" TargetMode="External"/><Relationship Id="rId7" Type="http://schemas.openxmlformats.org/officeDocument/2006/relationships/image" Target="../media/image8.gif"/><Relationship Id="rId12" Type="http://schemas.openxmlformats.org/officeDocument/2006/relationships/image" Target="../media/image13.png"/><Relationship Id="rId2" Type="http://schemas.openxmlformats.org/officeDocument/2006/relationships/audio" Target="file:///D:\GI&#193;O%20&#193;N%20&amp;%20T&#431;%20LI&#7878;U%20TIN%20H&#7884;C\KH&#7888;I%203\CV%20Hinh%20chu%20nhat\01%20India%20Music.wma" TargetMode="External"/><Relationship Id="rId1" Type="http://schemas.openxmlformats.org/officeDocument/2006/relationships/audio" Target="file:///D:\Dalat\04%20Track%204.wma" TargetMode="External"/><Relationship Id="rId6" Type="http://schemas.openxmlformats.org/officeDocument/2006/relationships/image" Target="../media/image7.gif"/><Relationship Id="rId11" Type="http://schemas.openxmlformats.org/officeDocument/2006/relationships/image" Target="../media/image12.gif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11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20.xml"/><Relationship Id="rId18" Type="http://schemas.openxmlformats.org/officeDocument/2006/relationships/slide" Target="slide33.xml"/><Relationship Id="rId3" Type="http://schemas.openxmlformats.org/officeDocument/2006/relationships/slide" Target="slide18.xml"/><Relationship Id="rId7" Type="http://schemas.openxmlformats.org/officeDocument/2006/relationships/slide" Target="slide4.xml"/><Relationship Id="rId12" Type="http://schemas.openxmlformats.org/officeDocument/2006/relationships/slide" Target="slide22.xml"/><Relationship Id="rId17" Type="http://schemas.openxmlformats.org/officeDocument/2006/relationships/slide" Target="slide31.xml"/><Relationship Id="rId2" Type="http://schemas.openxmlformats.org/officeDocument/2006/relationships/image" Target="../media/image14.jpeg"/><Relationship Id="rId16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24.xml"/><Relationship Id="rId15" Type="http://schemas.openxmlformats.org/officeDocument/2006/relationships/slide" Target="slide28.xml"/><Relationship Id="rId10" Type="http://schemas.openxmlformats.org/officeDocument/2006/relationships/slide" Target="slide12.xml"/><Relationship Id="rId19" Type="http://schemas.openxmlformats.org/officeDocument/2006/relationships/image" Target="../media/image15.jpeg"/><Relationship Id="rId4" Type="http://schemas.openxmlformats.org/officeDocument/2006/relationships/slide" Target="slide16.xml"/><Relationship Id="rId9" Type="http://schemas.openxmlformats.org/officeDocument/2006/relationships/slide" Target="slide14.xml"/><Relationship Id="rId14" Type="http://schemas.openxmlformats.org/officeDocument/2006/relationships/slide" Target="slide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56511">
            <a:off x="7710488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292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62200" y="321945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66584">
            <a:off x="7624763" y="52705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419850" y="323850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WordArt 13"/>
          <p:cNvSpPr>
            <a:spLocks noChangeArrowheads="1" noChangeShapeType="1" noTextEdit="1"/>
          </p:cNvSpPr>
          <p:nvPr/>
        </p:nvSpPr>
        <p:spPr bwMode="auto">
          <a:xfrm>
            <a:off x="1143000" y="2057400"/>
            <a:ext cx="7162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TIẾNG VIỆT</a:t>
            </a:r>
            <a:endParaRPr lang="en-US" sz="3600" b="1" kern="10" dirty="0"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LỚP 3</a:t>
            </a:r>
          </a:p>
        </p:txBody>
      </p:sp>
    </p:spTree>
    <p:extLst>
      <p:ext uri="{BB962C8B-B14F-4D97-AF65-F5344CB8AC3E}">
        <p14:creationId xmlns:p14="http://schemas.microsoft.com/office/powerpoint/2010/main" val="903975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Vẽ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hương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88 -89.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bằng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rgbClr val="000099"/>
                </a:solidFill>
              </a:rPr>
              <a:t> a/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b/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giỏi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c/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yêu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nhà</a:t>
            </a:r>
            <a:r>
              <a:rPr lang="en-US" sz="3600" b="1" i="1" dirty="0" smtClean="0">
                <a:solidFill>
                  <a:srgbClr val="000099"/>
                </a:solidFill>
              </a:rPr>
              <a:t> ở,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gạo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lá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Tổ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quốc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ấy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mát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ngắt</a:t>
            </a:r>
            <a:r>
              <a:rPr lang="en-US" sz="3600" b="1" i="1" dirty="0" smtClean="0">
                <a:solidFill>
                  <a:srgbClr val="000099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tươi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thắm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chót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  <a:endParaRPr lang="vi-VN" sz="36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 c</a:t>
            </a:r>
            <a:r>
              <a:rPr lang="en-US" sz="3600" b="1" dirty="0" smtClean="0">
                <a:solidFill>
                  <a:srgbClr val="000099"/>
                </a:solidFill>
              </a:rPr>
              <a:t>/ </a:t>
            </a:r>
            <a:r>
              <a:rPr lang="en-US" sz="3600" b="1" dirty="0" err="1" smtClean="0">
                <a:solidFill>
                  <a:srgbClr val="000099"/>
                </a:solidFill>
              </a:rPr>
              <a:t>Vì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bạn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nhỏ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yêu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quê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Nắng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phương</a:t>
            </a:r>
            <a:r>
              <a:rPr lang="en-US" dirty="0" smtClean="0">
                <a:solidFill>
                  <a:srgbClr val="FF0000"/>
                </a:solidFill>
              </a:rPr>
              <a:t> Nam”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94-95.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Uyên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đâu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đọc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ước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Phương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4.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5. </a:t>
            </a:r>
            <a:r>
              <a:rPr lang="vi-VN" dirty="0" smtClean="0">
                <a:solidFill>
                  <a:srgbClr val="000099"/>
                </a:solidFill>
              </a:rPr>
              <a:t> Chọn </a:t>
            </a:r>
            <a:r>
              <a:rPr lang="en-US" dirty="0" err="1" smtClean="0">
                <a:solidFill>
                  <a:srgbClr val="000099"/>
                </a:solidFill>
              </a:rPr>
              <a:t>thêm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 a.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năm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b.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c.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Uyên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28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Nghe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đọc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tặng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ngoài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4.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chở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 </a:t>
            </a:r>
            <a:r>
              <a:rPr lang="en-US" sz="3600" dirty="0" err="1" smtClean="0">
                <a:solidFill>
                  <a:srgbClr val="000099"/>
                </a:solidFill>
              </a:rPr>
              <a:t>đến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đông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rét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buốt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5. </a:t>
            </a:r>
            <a:r>
              <a:rPr lang="vi-VN" sz="3600" dirty="0" smtClean="0">
                <a:solidFill>
                  <a:srgbClr val="000099"/>
                </a:solidFill>
              </a:rPr>
              <a:t> Chọn </a:t>
            </a:r>
            <a:r>
              <a:rPr lang="en-US" sz="3600" dirty="0" err="1" smtClean="0">
                <a:solidFill>
                  <a:srgbClr val="000099"/>
                </a:solidFill>
              </a:rPr>
              <a:t>thêm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truyện </a:t>
            </a:r>
            <a:r>
              <a:rPr lang="en-US" sz="3600" dirty="0" smtClean="0">
                <a:solidFill>
                  <a:srgbClr val="000099"/>
                </a:solidFill>
              </a:rPr>
              <a:t>: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    b. </a:t>
            </a:r>
            <a:r>
              <a:rPr lang="en-US" sz="3600" dirty="0" err="1" smtClean="0">
                <a:solidFill>
                  <a:srgbClr val="000099"/>
                </a:solidFill>
              </a:rPr>
              <a:t>Tình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Cảnh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đẹp</a:t>
            </a:r>
            <a:r>
              <a:rPr lang="en-US" sz="4000" dirty="0" smtClean="0">
                <a:solidFill>
                  <a:srgbClr val="FF0000"/>
                </a:solidFill>
              </a:rPr>
              <a:t> non </a:t>
            </a:r>
            <a:r>
              <a:rPr lang="en-US" sz="4000" dirty="0" err="1" smtClean="0">
                <a:solidFill>
                  <a:srgbClr val="FF0000"/>
                </a:solidFill>
              </a:rPr>
              <a:t>sông</a:t>
            </a:r>
            <a:r>
              <a:rPr lang="en-US" sz="4000" dirty="0" smtClean="0">
                <a:solidFill>
                  <a:srgbClr val="FF0000"/>
                </a:solidFill>
              </a:rPr>
              <a:t>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97-98.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nào</a:t>
            </a:r>
            <a:r>
              <a:rPr lang="en-US" sz="4000" dirty="0" smtClean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ai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Lạng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Sơn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Nội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Nghệ</a:t>
            </a:r>
            <a:r>
              <a:rPr lang="en-US" sz="4000" dirty="0" smtClean="0">
                <a:solidFill>
                  <a:srgbClr val="000099"/>
                </a:solidFill>
              </a:rPr>
              <a:t> An-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Tĩnh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Thừa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thiên</a:t>
            </a:r>
            <a:r>
              <a:rPr lang="en-US" sz="4000" dirty="0" smtClean="0">
                <a:solidFill>
                  <a:srgbClr val="000099"/>
                </a:solidFill>
              </a:rPr>
              <a:t> –</a:t>
            </a:r>
            <a:r>
              <a:rPr lang="en-US" sz="4000" dirty="0" err="1" smtClean="0">
                <a:solidFill>
                  <a:srgbClr val="000099"/>
                </a:solidFill>
              </a:rPr>
              <a:t>Huế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Nẵng</a:t>
            </a:r>
            <a:r>
              <a:rPr lang="en-US" sz="4000" dirty="0" smtClean="0">
                <a:solidFill>
                  <a:srgbClr val="000099"/>
                </a:solidFill>
              </a:rPr>
              <a:t>; </a:t>
            </a:r>
            <a:r>
              <a:rPr lang="en-US" sz="4000" dirty="0" err="1" smtClean="0">
                <a:solidFill>
                  <a:srgbClr val="000099"/>
                </a:solidFill>
              </a:rPr>
              <a:t>Thành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phố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Hồ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Chí</a:t>
            </a:r>
            <a:r>
              <a:rPr lang="en-US" sz="4000" dirty="0" smtClean="0">
                <a:solidFill>
                  <a:srgbClr val="000099"/>
                </a:solidFill>
              </a:rPr>
              <a:t> Minh, </a:t>
            </a:r>
            <a:r>
              <a:rPr lang="en-US" sz="4000" dirty="0" err="1" smtClean="0">
                <a:solidFill>
                  <a:srgbClr val="000099"/>
                </a:solidFill>
              </a:rPr>
              <a:t>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Nai</a:t>
            </a:r>
            <a:r>
              <a:rPr lang="en-US" sz="4000" dirty="0" smtClean="0">
                <a:solidFill>
                  <a:srgbClr val="000099"/>
                </a:solidFill>
              </a:rPr>
              <a:t>; Long An - </a:t>
            </a:r>
            <a:r>
              <a:rPr lang="en-US" sz="4000" dirty="0" err="1" smtClean="0">
                <a:solidFill>
                  <a:srgbClr val="000099"/>
                </a:solidFill>
              </a:rPr>
              <a:t>Tiền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Giang-Đồng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Tháp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( HS </a:t>
            </a:r>
            <a:r>
              <a:rPr lang="en-US" sz="4000" dirty="0" err="1" smtClean="0">
                <a:solidFill>
                  <a:srgbClr val="000099"/>
                </a:solidFill>
              </a:rPr>
              <a:t>tự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nêu</a:t>
            </a:r>
            <a:r>
              <a:rPr lang="en-US" sz="40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cha </a:t>
            </a:r>
            <a:r>
              <a:rPr lang="en-US" sz="4000" dirty="0" err="1" smtClean="0">
                <a:solidFill>
                  <a:srgbClr val="000099"/>
                </a:solidFill>
              </a:rPr>
              <a:t>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từ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đời</a:t>
            </a:r>
            <a:r>
              <a:rPr lang="en-US" sz="4000" dirty="0" smtClean="0">
                <a:solidFill>
                  <a:srgbClr val="000099"/>
                </a:solidFill>
              </a:rPr>
              <a:t> nay 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Tây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103- 104.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3366"/>
                </a:solidFill>
              </a:rPr>
              <a:t>1.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được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tỉnh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cử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đâu</a:t>
            </a:r>
            <a:r>
              <a:rPr lang="en-US" sz="3600" dirty="0" smtClean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3366"/>
                </a:solidFill>
              </a:rPr>
              <a:t>	2. Ở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về</a:t>
            </a:r>
            <a:r>
              <a:rPr lang="en-US" sz="3600" dirty="0" smtClean="0">
                <a:solidFill>
                  <a:srgbClr val="003366"/>
                </a:solidFill>
              </a:rPr>
              <a:t> ,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kể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biết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en-US" sz="3600" dirty="0" smtClean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3. </a:t>
            </a:r>
            <a:r>
              <a:rPr lang="en-US" sz="3600" dirty="0" smtClean="0">
                <a:solidFill>
                  <a:srgbClr val="003366"/>
                </a:solidFill>
              </a:rPr>
              <a:t>Chi </a:t>
            </a:r>
            <a:r>
              <a:rPr lang="en-US" sz="3600" dirty="0" err="1" smtClean="0">
                <a:solidFill>
                  <a:srgbClr val="003366"/>
                </a:solidFill>
              </a:rPr>
              <a:t>tiết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nào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thấy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rất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khâm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phục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thành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tích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4.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tặng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xem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vật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đó</a:t>
            </a:r>
            <a:r>
              <a:rPr lang="en-US" sz="3600" dirty="0" smtClean="0">
                <a:solidFill>
                  <a:srgbClr val="003366"/>
                </a:solidFill>
              </a:rPr>
              <a:t>, </a:t>
            </a:r>
            <a:r>
              <a:rPr lang="en-US" sz="3600" dirty="0" err="1" smtClean="0">
                <a:solidFill>
                  <a:srgbClr val="003366"/>
                </a:solidFill>
              </a:rPr>
              <a:t>thái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độ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mọi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người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sao</a:t>
            </a:r>
            <a:r>
              <a:rPr lang="en-US" sz="3600" dirty="0" smtClean="0">
                <a:solidFill>
                  <a:srgbClr val="003366"/>
                </a:solidFill>
              </a:rPr>
              <a:t> ?</a:t>
            </a:r>
            <a:endParaRPr lang="vi-VN" sz="3600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3366"/>
                </a:solidFill>
              </a:rPr>
              <a:t>1.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được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tỉnh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cử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dự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đua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3366"/>
                </a:solidFill>
              </a:rPr>
              <a:t>	2. Ở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,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biết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đất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nước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mình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mạnh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đoàn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đánh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giặc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giỏi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3. </a:t>
            </a:r>
            <a:r>
              <a:rPr lang="en-US" dirty="0" smtClean="0">
                <a:solidFill>
                  <a:srgbClr val="003366"/>
                </a:solidFill>
              </a:rPr>
              <a:t>Chi </a:t>
            </a:r>
            <a:r>
              <a:rPr lang="en-US" dirty="0" err="1" smtClean="0">
                <a:solidFill>
                  <a:srgbClr val="003366"/>
                </a:solidFill>
              </a:rPr>
              <a:t>tiết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thấy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khâm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phục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vi-VN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sau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nghe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chiến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đấu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nhiều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chạy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lên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đặt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trên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vai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kênh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khắp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nhà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4.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tặng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ảnh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vác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cuốc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quần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áo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bằng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lụa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có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thêu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chữ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huân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chương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Núp.Khi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xem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những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đó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thái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tôn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trọng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coi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như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thiêng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liêng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charset="0"/>
              </a:rPr>
              <a:t>vc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29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pic>
        <p:nvPicPr>
          <p:cNvPr id="21508" name="Picture 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529263"/>
            <a:ext cx="1371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50292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5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51816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7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1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6019800"/>
            <a:ext cx="498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2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5242719" y="5730081"/>
            <a:ext cx="5730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3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4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3248690">
            <a:off x="6877050" y="6296025"/>
            <a:ext cx="542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5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1966119" y="6223794"/>
            <a:ext cx="57308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Picture 16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461168" y="4415632"/>
            <a:ext cx="754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17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85125" y="4419600"/>
            <a:ext cx="784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6" name="WordArt 22"/>
          <p:cNvSpPr>
            <a:spLocks noChangeArrowheads="1" noChangeShapeType="1" noTextEdit="1"/>
          </p:cNvSpPr>
          <p:nvPr/>
        </p:nvSpPr>
        <p:spPr bwMode="auto">
          <a:xfrm>
            <a:off x="1803400" y="3605213"/>
            <a:ext cx="5638800" cy="1273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36"/>
              </a:avLst>
            </a:prstTxWarp>
          </a:bodyPr>
          <a:lstStyle/>
          <a:p>
            <a:pPr algn="ctr"/>
            <a:endParaRPr lang="en-US" sz="2800" b="1" i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31770" name="04 Track 4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5638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1" name="01 India Music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6096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30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5400000">
            <a:off x="-3200400" y="3200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31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5524500" y="3238500"/>
            <a:ext cx="685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WordArt 6"/>
          <p:cNvSpPr>
            <a:spLocks noChangeArrowheads="1" noChangeShapeType="1" noTextEdit="1"/>
          </p:cNvSpPr>
          <p:nvPr/>
        </p:nvSpPr>
        <p:spPr bwMode="auto">
          <a:xfrm>
            <a:off x="692150" y="2293938"/>
            <a:ext cx="8077200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7269"/>
                <a:gd name="adj2" fmla="val 0"/>
              </a:avLst>
            </a:prstTxWarp>
            <a:scene3d>
              <a:camera prst="legacyObliqueBottomLeft"/>
              <a:lightRig rig="legacyHarsh3" dir="t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Calibri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635125" y="3516313"/>
            <a:ext cx="2286000" cy="1905000"/>
            <a:chOff x="336" y="-288"/>
            <a:chExt cx="624" cy="576"/>
          </a:xfrm>
        </p:grpSpPr>
        <p:pic>
          <p:nvPicPr>
            <p:cNvPr id="21538" name="Picture 52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9" name="Picture 53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0" name="Picture 54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1" name="Picture 55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2" name="Picture 56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dung-1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443913" y="6384925"/>
            <a:ext cx="48736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1" y="914400"/>
            <a:ext cx="82454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mph" presetSubtype="0" repeatCount="indefinite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254646" fill="hold"/>
                                        <p:tgtEl>
                                          <p:spTgt spid="31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0"/>
                </p:tgtEl>
              </p:cMediaNode>
            </p:audio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1"/>
                </p:tgtEl>
              </p:cMediaNode>
            </p:audio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31766" grpId="0" animBg="1"/>
      <p:bldP spid="31766" grpId="1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2.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thăm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thân</a:t>
            </a:r>
            <a:r>
              <a:rPr lang="en-US" sz="2800" dirty="0" smtClean="0"/>
              <a:t>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mà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quý</a:t>
            </a:r>
            <a:r>
              <a:rPr lang="en-US" sz="2800" dirty="0" smtClean="0"/>
              <a:t> </a:t>
            </a:r>
            <a:r>
              <a:rPr lang="en-US" sz="2800" dirty="0" err="1" smtClean="0"/>
              <a:t>mến</a:t>
            </a:r>
            <a:r>
              <a:rPr lang="en-US" sz="2800" dirty="0" smtClean="0"/>
              <a:t> ( </a:t>
            </a:r>
            <a:r>
              <a:rPr lang="en-US" sz="2800" dirty="0" err="1" smtClean="0"/>
              <a:t>ông</a:t>
            </a:r>
            <a:r>
              <a:rPr lang="en-US" sz="2800" dirty="0" smtClean="0"/>
              <a:t>, </a:t>
            </a:r>
            <a:r>
              <a:rPr lang="en-US" sz="2800" dirty="0" err="1" smtClean="0"/>
              <a:t>bà</a:t>
            </a:r>
            <a:r>
              <a:rPr lang="en-US" sz="2800" dirty="0" smtClean="0"/>
              <a:t>, </a:t>
            </a:r>
            <a:r>
              <a:rPr lang="en-US" sz="2800" dirty="0" err="1" smtClean="0"/>
              <a:t>cô</a:t>
            </a:r>
            <a:r>
              <a:rPr lang="en-US" sz="2800" dirty="0" smtClean="0"/>
              <a:t>, </a:t>
            </a:r>
            <a:r>
              <a:rPr lang="en-US" sz="2800" dirty="0" err="1" smtClean="0"/>
              <a:t>bác</a:t>
            </a:r>
            <a:r>
              <a:rPr lang="en-US" sz="2800" dirty="0" smtClean="0"/>
              <a:t>, </a:t>
            </a:r>
            <a:r>
              <a:rPr lang="en-US" sz="2800" dirty="0" err="1" smtClean="0"/>
              <a:t>cô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cũ</a:t>
            </a:r>
            <a:r>
              <a:rPr lang="en-US" sz="2800" dirty="0" smtClean="0"/>
              <a:t>, b </a:t>
            </a:r>
            <a:r>
              <a:rPr lang="en-US" sz="2800" dirty="0" err="1" smtClean="0"/>
              <a:t>ạn</a:t>
            </a:r>
            <a:r>
              <a:rPr lang="en-US" sz="2800" dirty="0" smtClean="0"/>
              <a:t> </a:t>
            </a:r>
            <a:r>
              <a:rPr lang="en-US" sz="2800" dirty="0" err="1" smtClean="0"/>
              <a:t>cũ</a:t>
            </a:r>
            <a:r>
              <a:rPr lang="en-US" sz="2800" dirty="0" smtClean="0"/>
              <a:t> …)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7200" y="1676400"/>
            <a:ext cx="8153400" cy="4876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57200" y="1981200"/>
            <a:ext cx="83820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Dựa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theo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mẫu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bài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tập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đọc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Thư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gửi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bà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em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hãy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viết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một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bức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thư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ngắn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cho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người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thân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Dòng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đầu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: </a:t>
            </a:r>
            <a:r>
              <a:rPr lang="en-US" sz="2800" dirty="0" err="1">
                <a:latin typeface="Arial" charset="0"/>
              </a:rPr>
              <a:t>nơi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gửi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ngày</a:t>
            </a:r>
            <a:r>
              <a:rPr lang="en-US" sz="2800" dirty="0">
                <a:latin typeface="Arial" charset="0"/>
              </a:rPr>
              <a:t>…</a:t>
            </a:r>
            <a:r>
              <a:rPr lang="en-US" sz="2800" dirty="0" err="1">
                <a:latin typeface="Arial" charset="0"/>
              </a:rPr>
              <a:t>tháng</a:t>
            </a:r>
            <a:r>
              <a:rPr lang="en-US" sz="2800" dirty="0">
                <a:latin typeface="Arial" charset="0"/>
              </a:rPr>
              <a:t>…</a:t>
            </a:r>
            <a:r>
              <a:rPr lang="en-US" sz="2800" dirty="0" err="1">
                <a:latin typeface="Arial" charset="0"/>
              </a:rPr>
              <a:t>năm</a:t>
            </a:r>
            <a:r>
              <a:rPr lang="en-US" sz="2800" dirty="0">
                <a:latin typeface="Arial" charset="0"/>
              </a:rPr>
              <a:t>…..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xưng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hô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với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nhận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( </a:t>
            </a:r>
            <a:r>
              <a:rPr lang="en-US" sz="2800" dirty="0" err="1">
                <a:latin typeface="Arial" charset="0"/>
              </a:rPr>
              <a:t>Ông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bà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chú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bác</a:t>
            </a:r>
            <a:r>
              <a:rPr lang="en-US" sz="2800" dirty="0">
                <a:latin typeface="Arial" charset="0"/>
              </a:rPr>
              <a:t>…)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Nột</a:t>
            </a:r>
            <a:r>
              <a:rPr lang="en-US" sz="2800" dirty="0">
                <a:latin typeface="Arial" charset="0"/>
              </a:rPr>
              <a:t> dung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(4-5 </a:t>
            </a:r>
            <a:r>
              <a:rPr lang="en-US" sz="2800" dirty="0" err="1">
                <a:latin typeface="Arial" charset="0"/>
              </a:rPr>
              <a:t>dòng</a:t>
            </a:r>
            <a:r>
              <a:rPr lang="en-US" sz="2800" dirty="0">
                <a:latin typeface="Arial" charset="0"/>
              </a:rPr>
              <a:t>) : </a:t>
            </a:r>
            <a:r>
              <a:rPr lang="en-US" sz="2800" dirty="0" err="1">
                <a:latin typeface="Arial" charset="0"/>
              </a:rPr>
              <a:t>Thăm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hỏi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báo</a:t>
            </a:r>
            <a:r>
              <a:rPr lang="en-US" sz="2800" dirty="0">
                <a:latin typeface="Arial" charset="0"/>
              </a:rPr>
              <a:t> tin </a:t>
            </a:r>
            <a:r>
              <a:rPr lang="en-US" sz="2800" dirty="0" err="1">
                <a:latin typeface="Arial" charset="0"/>
              </a:rPr>
              <a:t>cho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nhận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. </a:t>
            </a: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chúc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và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hứa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hẹn</a:t>
            </a:r>
            <a:r>
              <a:rPr lang="en-US" sz="2800" dirty="0">
                <a:latin typeface="Arial" charset="0"/>
              </a:rPr>
              <a:t>…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- </a:t>
            </a:r>
            <a:r>
              <a:rPr lang="en-US" sz="2800" dirty="0" err="1">
                <a:latin typeface="Arial" charset="0"/>
              </a:rPr>
              <a:t>Cuối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: </a:t>
            </a: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chào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chữ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kí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và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tên</a:t>
            </a:r>
            <a:r>
              <a:rPr lang="en-US" sz="2800" dirty="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0" y="228600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Thủ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Đức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tháng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2012</a:t>
            </a: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!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Lâu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gặp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Dạo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này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 ?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nay,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3.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đầu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đã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ạ !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nghỉ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thường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bố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mẹ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chỉ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dạy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cố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gắng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rèn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luyện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	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hướng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dẫn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rất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tình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đọc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ạ, 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Tuấn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chuyển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trường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nhắc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hoài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nay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chủ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nhiệm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mấy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?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hứa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với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thật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vui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nào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rảnh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kể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nghe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hơn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việc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mạnh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trò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nhé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! 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chóng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hè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.                                              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2400" dirty="0"/>
              <a:t>                                                                       </a:t>
            </a:r>
            <a:r>
              <a:rPr lang="en-US" sz="2400" dirty="0" err="1" smtClean="0"/>
              <a:t>Học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 </a:t>
            </a:r>
            <a:r>
              <a:rPr lang="en-US" sz="2400" dirty="0" err="1" smtClean="0"/>
              <a:t>cô</a:t>
            </a:r>
            <a:endParaRPr lang="en-US" sz="2400" dirty="0"/>
          </a:p>
          <a:p>
            <a:pPr>
              <a:defRPr/>
            </a:pPr>
            <a:r>
              <a:rPr lang="en-US" sz="2400" b="1" dirty="0"/>
              <a:t>					</a:t>
            </a:r>
            <a:r>
              <a:rPr lang="en-US" sz="2400" b="1" dirty="0" smtClean="0"/>
              <a:t>             </a:t>
            </a:r>
            <a:r>
              <a:rPr lang="en-US" sz="2400" b="1" dirty="0" err="1" smtClean="0"/>
              <a:t>Đức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>
              <a:defRPr/>
            </a:pPr>
            <a:r>
              <a:rPr lang="en-US" sz="2400" dirty="0"/>
              <a:t>			</a:t>
            </a:r>
            <a:r>
              <a:rPr lang="en-US" sz="2400" dirty="0" smtClean="0"/>
              <a:t>                          </a:t>
            </a:r>
            <a:r>
              <a:rPr lang="en-US" sz="2400" dirty="0" err="1" smtClean="0"/>
              <a:t>Luyện</a:t>
            </a:r>
            <a:r>
              <a:rPr lang="en-US" sz="2400" dirty="0" smtClean="0"/>
              <a:t> </a:t>
            </a:r>
            <a:r>
              <a:rPr lang="en-US" sz="2400" dirty="0" err="1" smtClean="0"/>
              <a:t>Xuân</a:t>
            </a:r>
            <a:r>
              <a:rPr lang="en-US" sz="2400" dirty="0" smtClean="0"/>
              <a:t> Minh </a:t>
            </a:r>
            <a:r>
              <a:rPr lang="en-US" sz="2400" dirty="0" err="1" smtClean="0"/>
              <a:t>Đức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0" y="228600"/>
            <a:ext cx="57912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Ngọc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Lâm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29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tháng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2021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!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Lâu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gặp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Dạo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này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 ?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nay,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đang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3.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đầu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đã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ạ !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nghỉ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thường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bố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mẹ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chỉ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dạy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cố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gắng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rèn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luyện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	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hướng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dẫn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rất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tình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đọc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ạ, 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Tuấn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chuyển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trường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nhắc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hoài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nay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chủ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nhiệm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mấy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?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hứa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với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thật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vui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nào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rảnh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kể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nghe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hơn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việc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mạnh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trò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nhé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! 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chóng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hè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.                                              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en-US" dirty="0"/>
              <a:t>                                                                      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 </a:t>
            </a:r>
            <a:r>
              <a:rPr lang="en-US" dirty="0" err="1" smtClean="0"/>
              <a:t>cô</a:t>
            </a:r>
            <a:r>
              <a:rPr lang="en-US" b="1" dirty="0"/>
              <a:t>					</a:t>
            </a:r>
            <a:r>
              <a:rPr lang="en-US" b="1" dirty="0" smtClean="0"/>
              <a:t>                                     				</a:t>
            </a:r>
            <a:r>
              <a:rPr lang="en-US" b="1" dirty="0" err="1" smtClean="0"/>
              <a:t>Đức</a:t>
            </a:r>
            <a:r>
              <a:rPr lang="en-US" b="1" dirty="0" smtClean="0"/>
              <a:t> </a:t>
            </a:r>
            <a:endParaRPr lang="en-US" b="1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</a:t>
            </a:r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Minh </a:t>
            </a:r>
            <a:r>
              <a:rPr lang="en-US" dirty="0" err="1" smtClean="0"/>
              <a:t>Đức</a:t>
            </a:r>
            <a:endParaRPr lang="en-US" dirty="0"/>
          </a:p>
        </p:txBody>
      </p:sp>
      <p:sp>
        <p:nvSpPr>
          <p:cNvPr id="3" name="Text Box 27"/>
          <p:cNvSpPr txBox="1">
            <a:spLocks noChangeArrowheads="1"/>
          </p:cNvSpPr>
          <p:nvPr/>
        </p:nvSpPr>
        <p:spPr bwMode="auto">
          <a:xfrm>
            <a:off x="6781800" y="685800"/>
            <a:ext cx="2362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00FF"/>
                </a:solidFill>
              </a:rPr>
              <a:t>Lời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xưng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hô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với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người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nhận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thư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 flipH="1">
            <a:off x="5791200" y="381000"/>
            <a:ext cx="8382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6858000" y="2667000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FF"/>
                </a:solidFill>
              </a:rPr>
              <a:t>Nội</a:t>
            </a:r>
            <a:r>
              <a:rPr lang="en-US" sz="2400" dirty="0">
                <a:solidFill>
                  <a:srgbClr val="FF00FF"/>
                </a:solidFill>
              </a:rPr>
              <a:t> dung </a:t>
            </a:r>
            <a:r>
              <a:rPr lang="en-US" sz="2400" dirty="0" err="1">
                <a:solidFill>
                  <a:srgbClr val="FF00FF"/>
                </a:solidFill>
              </a:rPr>
              <a:t>thư</a:t>
            </a:r>
            <a:endParaRPr lang="en-US" sz="2400" dirty="0">
              <a:solidFill>
                <a:srgbClr val="FF00FF"/>
              </a:solidFill>
            </a:endParaRPr>
          </a:p>
        </p:txBody>
      </p:sp>
      <p:sp>
        <p:nvSpPr>
          <p:cNvPr id="7" name="AutoShape 29"/>
          <p:cNvSpPr>
            <a:spLocks/>
          </p:cNvSpPr>
          <p:nvPr/>
        </p:nvSpPr>
        <p:spPr bwMode="auto">
          <a:xfrm>
            <a:off x="6096000" y="990600"/>
            <a:ext cx="457200" cy="3810000"/>
          </a:xfrm>
          <a:prstGeom prst="rightBrace">
            <a:avLst>
              <a:gd name="adj1" fmla="val 52778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sz="1800">
              <a:cs typeface="Arial" charset="0"/>
            </a:endParaRP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6705600" y="55626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FF"/>
                </a:solidFill>
              </a:rPr>
              <a:t>Cuối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thư</a:t>
            </a:r>
            <a:endParaRPr lang="en-US" sz="2400" dirty="0">
              <a:solidFill>
                <a:srgbClr val="FF00FF"/>
              </a:solidFill>
            </a:endParaRPr>
          </a:p>
        </p:txBody>
      </p:sp>
      <p:sp>
        <p:nvSpPr>
          <p:cNvPr id="9" name="AutoShape 36"/>
          <p:cNvSpPr>
            <a:spLocks/>
          </p:cNvSpPr>
          <p:nvPr/>
        </p:nvSpPr>
        <p:spPr bwMode="auto">
          <a:xfrm>
            <a:off x="6096000" y="5334000"/>
            <a:ext cx="228600" cy="838200"/>
          </a:xfrm>
          <a:prstGeom prst="rightBrace">
            <a:avLst>
              <a:gd name="adj1" fmla="val 22222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6781800" y="0"/>
            <a:ext cx="2362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FF00FF"/>
                </a:solidFill>
              </a:rPr>
              <a:t>Địa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điểm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ngày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tháng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năm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viết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thư</a:t>
            </a:r>
            <a:endParaRPr lang="en-US" sz="2000" dirty="0">
              <a:solidFill>
                <a:srgbClr val="FF00FF"/>
              </a:solidFill>
            </a:endParaRPr>
          </a:p>
        </p:txBody>
      </p:sp>
      <p:sp>
        <p:nvSpPr>
          <p:cNvPr id="11" name="Line 28"/>
          <p:cNvSpPr>
            <a:spLocks noChangeShapeType="1"/>
          </p:cNvSpPr>
          <p:nvPr/>
        </p:nvSpPr>
        <p:spPr bwMode="auto">
          <a:xfrm flipH="1" flipV="1">
            <a:off x="2971800" y="685800"/>
            <a:ext cx="388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Action Button: Beginning 11">
            <a:hlinkClick r:id="rId2" action="ppaction://hlinksldjump" highlightClick="1"/>
          </p:cNvPr>
          <p:cNvSpPr/>
          <p:nvPr/>
        </p:nvSpPr>
        <p:spPr>
          <a:xfrm>
            <a:off x="0" y="6477000"/>
            <a:ext cx="1219200" cy="381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953000"/>
            <a:ext cx="41148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3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62800" y="44196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934200" y="-2286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28600" y="46482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133600" y="7620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304800" y="2133600"/>
            <a:ext cx="8458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1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Cảm ơn các thầy, cô giáo !</a:t>
            </a:r>
          </a:p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Cảm ơn các em!</a:t>
            </a:r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9200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xảy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Thuyên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Đồng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ngạc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nhiên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sao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Chuyện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xảy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ra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làm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ngạc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</a:t>
            </a:r>
            <a:r>
              <a:rPr lang="en-US" sz="3200" dirty="0" err="1" smtClean="0">
                <a:solidFill>
                  <a:srgbClr val="000066"/>
                </a:solidFill>
              </a:rPr>
              <a:t>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có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giọng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nói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gợi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cho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nhớ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đến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người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mẹ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thân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thương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quê</a:t>
            </a:r>
            <a:r>
              <a:rPr lang="en-US" sz="3200" dirty="0" smtClean="0">
                <a:solidFill>
                  <a:srgbClr val="000066"/>
                </a:solidFill>
              </a:rPr>
              <a:t> ở </a:t>
            </a:r>
            <a:r>
              <a:rPr lang="en-US" sz="3200" dirty="0" err="1" smtClean="0">
                <a:solidFill>
                  <a:srgbClr val="000066"/>
                </a:solidFill>
              </a:rPr>
              <a:t>miền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Trung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 smtClean="0">
                <a:solidFill>
                  <a:srgbClr val="000066"/>
                </a:solidFill>
              </a:rPr>
              <a:t>, </a:t>
            </a:r>
            <a:r>
              <a:rPr lang="en-US" sz="3200" dirty="0" err="1" smtClean="0">
                <a:solidFill>
                  <a:srgbClr val="000066"/>
                </a:solidFill>
              </a:rPr>
              <a:t>mắt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rớm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lệ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Thư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gửi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 81-82.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ai</a:t>
            </a:r>
            <a:r>
              <a:rPr lang="en-US" sz="3600" dirty="0" smtClean="0">
                <a:solidFill>
                  <a:srgbClr val="000066"/>
                </a:solidFill>
              </a:rPr>
              <a:t>?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ở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Hải</a:t>
            </a:r>
            <a:r>
              <a:rPr lang="en-US" sz="3600" b="1" i="1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Phòng</a:t>
            </a:r>
            <a:r>
              <a:rPr lang="en-US" sz="3600" b="1" i="1" dirty="0" smtClean="0">
                <a:solidFill>
                  <a:srgbClr val="000066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ngày</a:t>
            </a:r>
            <a:r>
              <a:rPr lang="en-US" sz="3600" b="1" i="1" dirty="0" smtClean="0">
                <a:solidFill>
                  <a:srgbClr val="000066"/>
                </a:solidFill>
              </a:rPr>
              <a:t> 6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tháng</a:t>
            </a:r>
            <a:r>
              <a:rPr lang="en-US" sz="3600" b="1" i="1" dirty="0" smtClean="0">
                <a:solidFill>
                  <a:srgbClr val="000066"/>
                </a:solidFill>
              </a:rPr>
              <a:t> 11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năm</a:t>
            </a:r>
            <a:r>
              <a:rPr lang="en-US" sz="3600" b="1" i="1" dirty="0" smtClean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có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không</a:t>
            </a:r>
            <a:r>
              <a:rPr lang="en-US" sz="3600" dirty="0" smtClean="0">
                <a:solidFill>
                  <a:srgbClr val="000066"/>
                </a:solidFill>
              </a:rPr>
              <a:t> ạ?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lớp</a:t>
            </a:r>
            <a:r>
              <a:rPr lang="en-US" sz="3600" dirty="0" smtClean="0">
                <a:solidFill>
                  <a:srgbClr val="000066"/>
                </a:solidFill>
              </a:rPr>
              <a:t> 3,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8 </a:t>
            </a:r>
            <a:r>
              <a:rPr lang="en-US" sz="3600" dirty="0" err="1" smtClean="0">
                <a:solidFill>
                  <a:srgbClr val="000066"/>
                </a:solidFill>
              </a:rPr>
              <a:t>điểm</a:t>
            </a:r>
            <a:r>
              <a:rPr lang="en-US" sz="3600" dirty="0" smtClean="0">
                <a:solidFill>
                  <a:srgbClr val="000066"/>
                </a:solidFill>
              </a:rPr>
              <a:t> 10,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bố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mẹ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ngày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nghỉ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kỉ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niệm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ngoái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thả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đê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Tuấn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cổ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tích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dưới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ánh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trăng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rất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yêu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quý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.</a:t>
            </a:r>
            <a:endParaRPr lang="vi-VN" sz="3600" dirty="0" smtClean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quý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84 -85.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tiệc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tặng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Viên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cởi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đế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rồi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nước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Tổ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quốc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sản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500</Words>
  <Application>Microsoft Office PowerPoint</Application>
  <PresentationFormat>On-screen Show (4:3)</PresentationFormat>
  <Paragraphs>225</Paragraphs>
  <Slides>36</Slides>
  <Notes>3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Hãy viết thư thăm một người thân hoặc một người mà em quý mến ( ông, bà, cô, bác, cô giáo cũ, b ạn cũ …) 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Windows User</cp:lastModifiedBy>
  <cp:revision>68</cp:revision>
  <dcterms:created xsi:type="dcterms:W3CDTF">2012-11-26T07:18:10Z</dcterms:created>
  <dcterms:modified xsi:type="dcterms:W3CDTF">2021-12-24T04:00:16Z</dcterms:modified>
</cp:coreProperties>
</file>