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FFFF"/>
    <a:srgbClr val="FFFF00"/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1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AF6D2-03E5-49EA-95BF-428339287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677B3-EAE0-457C-A993-3ABE1C957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A3B4D-2838-4512-83F0-DACDF7CFB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6F6DD-EC80-41C4-BB61-1032B71ED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9319B-02F9-4E51-9E8C-9F9472749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95E86-0BDE-4788-AF17-7AFBA8D06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58E62-EAD1-4F5C-B9B4-EAA0E0E61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8E57E-9C90-4D3A-A305-57481D09D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11F27-5A1F-4327-9689-F3B246DD7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EC6B9-05BB-4630-BC7D-502B5C9AD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38E8E-2462-41A9-B7C1-8D3416022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13BE1-B459-43A6-8F51-EC5C8598E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FA4570-E6D1-4B90-9C4B-B76FAB67C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audio" Target="../media/audio2.wav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PINE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20638"/>
            <a:ext cx="9144000" cy="6867526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9"/>
          <p:cNvSpPr>
            <a:spLocks noChangeArrowheads="1" noChangeShapeType="1" noTextEdit="1"/>
          </p:cNvSpPr>
          <p:nvPr/>
        </p:nvSpPr>
        <p:spPr bwMode="auto">
          <a:xfrm>
            <a:off x="381000" y="0"/>
            <a:ext cx="8763000" cy="86868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0109477"/>
                <a:gd name="adj2" fmla="val 5954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NHIỆT LIỆT CHÀO MỪNG CÁC THẦY CÔ GIÁO VỀ DỰ GIỜ THĂM LỚP 3E </a:t>
            </a:r>
          </a:p>
        </p:txBody>
      </p:sp>
      <p:pic>
        <p:nvPicPr>
          <p:cNvPr id="2052" name="Picture 14" descr="blumen-pflanzen08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828800"/>
            <a:ext cx="40862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3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4876800"/>
            <a:ext cx="20002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4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4762" y="4271962"/>
            <a:ext cx="25908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4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47638" y="4278312"/>
            <a:ext cx="25908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4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47638" y="4278312"/>
            <a:ext cx="25908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2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81069" y="118269"/>
            <a:ext cx="1981200" cy="174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2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3175"/>
            <a:ext cx="198120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963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0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28600" y="76200"/>
            <a:ext cx="8915400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4800" b="1" u="sng">
                <a:solidFill>
                  <a:srgbClr val="3333FF"/>
                </a:solidFill>
              </a:rPr>
              <a:t>HƯỚNG DẪN LÀM BÀI TẬP :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839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      </a:t>
            </a:r>
            <a:r>
              <a:rPr lang="en-US" sz="4000" b="1">
                <a:solidFill>
                  <a:srgbClr val="000000"/>
                </a:solidFill>
              </a:rPr>
              <a:t>Bài tập :( 2b )</a:t>
            </a:r>
            <a:r>
              <a:rPr lang="en-US" sz="4000" b="1"/>
              <a:t> </a:t>
            </a:r>
            <a:r>
              <a:rPr lang="en-US" sz="4000" b="1">
                <a:solidFill>
                  <a:srgbClr val="00FF00"/>
                </a:solidFill>
              </a:rPr>
              <a:t>Em chọn từ nào trong ngoặc đơn để điền vào chỗ trống ?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8839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- </a:t>
            </a:r>
            <a:r>
              <a:rPr lang="en-US" sz="3200">
                <a:solidFill>
                  <a:srgbClr val="FFFF00"/>
                </a:solidFill>
              </a:rPr>
              <a:t>( bão , bảo )</a:t>
            </a:r>
            <a:r>
              <a:rPr lang="en-US" sz="3200"/>
              <a:t> : Mọi người …  nhau dọn dẹp đường làng sau cơn ….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/>
              <a:t> </a:t>
            </a:r>
            <a:r>
              <a:rPr lang="en-US" sz="3200">
                <a:solidFill>
                  <a:srgbClr val="FFFF00"/>
                </a:solidFill>
              </a:rPr>
              <a:t>( vẽ , vẻ )</a:t>
            </a:r>
            <a:r>
              <a:rPr lang="en-US" sz="3200"/>
              <a:t> : Em  … mấy bạn … mặt tươi vui đang trò chuyện .            </a:t>
            </a:r>
          </a:p>
          <a:p>
            <a:pPr>
              <a:spcBef>
                <a:spcPct val="50000"/>
              </a:spcBef>
            </a:pPr>
            <a:r>
              <a:rPr lang="en-US" sz="3200"/>
              <a:t>- </a:t>
            </a:r>
            <a:r>
              <a:rPr lang="en-US" sz="3200">
                <a:solidFill>
                  <a:srgbClr val="FFFF00"/>
                </a:solidFill>
              </a:rPr>
              <a:t>( sữa , sửa )</a:t>
            </a:r>
            <a:r>
              <a:rPr lang="en-US" sz="3200"/>
              <a:t> : Mẹ cho em bé uống  …  rồi … soạn đi làm .</a:t>
            </a:r>
            <a:r>
              <a:rPr lang="en-US"/>
              <a:t> </a:t>
            </a:r>
            <a:r>
              <a:rPr lang="en-US" sz="3200"/>
              <a:t> </a:t>
            </a:r>
          </a:p>
        </p:txBody>
      </p:sp>
      <p:pic>
        <p:nvPicPr>
          <p:cNvPr id="12294" name="Picture 6" descr="đ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68580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962400" y="3221038"/>
            <a:ext cx="99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bão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876800" y="2728913"/>
            <a:ext cx="99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bảo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276600" y="3962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vẽ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562600" y="3962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vẻ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6705600" y="5160963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sữa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8077200" y="5126038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sửa</a:t>
            </a: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9" grpId="0"/>
      <p:bldP spid="12300" grpId="0"/>
      <p:bldP spid="12301" grpId="0"/>
      <p:bldP spid="12304" grpId="0"/>
      <p:bldP spid="12305" grpId="0"/>
      <p:bldP spid="123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A035"/>
          <p:cNvPicPr>
            <a:picLocks noChangeAspect="1" noChangeArrowheads="1"/>
          </p:cNvPicPr>
          <p:nvPr/>
        </p:nvPicPr>
        <p:blipFill>
          <a:blip r:embed="rId3"/>
          <a:srcRect l="28099"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smtClean="0">
                <a:solidFill>
                  <a:schemeClr val="accent2"/>
                </a:solidFill>
              </a:rPr>
              <a:t>     </a:t>
            </a:r>
            <a:r>
              <a:rPr lang="en-US" b="1" u="sng" smtClean="0">
                <a:solidFill>
                  <a:srgbClr val="0000FF"/>
                </a:solidFill>
              </a:rPr>
              <a:t>CỦNG CỐ,DẶN DÒ</a:t>
            </a:r>
            <a:r>
              <a:rPr lang="en-US" b="1" smtClean="0">
                <a:solidFill>
                  <a:srgbClr val="0000FF"/>
                </a:solidFill>
              </a:rPr>
              <a:t> :</a:t>
            </a:r>
            <a:r>
              <a:rPr lang="en-US" smtClean="0"/>
              <a:t>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8600" y="1981200"/>
            <a:ext cx="8915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>
                <a:solidFill>
                  <a:srgbClr val="00FFFF"/>
                </a:solidFill>
              </a:rPr>
              <a:t>- Những em viết sai chính tả về nhà phải viết lại bài cho đúng . </a:t>
            </a:r>
          </a:p>
        </p:txBody>
      </p:sp>
      <p:pic>
        <p:nvPicPr>
          <p:cNvPr id="13317" name="Picture 5" descr="hinh d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81000"/>
            <a:ext cx="876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2" name="WordArt 18"/>
          <p:cNvSpPr>
            <a:spLocks noChangeArrowheads="1" noChangeShapeType="1" noTextEdit="1"/>
          </p:cNvSpPr>
          <p:nvPr/>
        </p:nvSpPr>
        <p:spPr bwMode="auto">
          <a:xfrm>
            <a:off x="1676400" y="1143000"/>
            <a:ext cx="6553200" cy="2057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NHIỀU SỨC KHỎE       </a:t>
            </a:r>
          </a:p>
        </p:txBody>
      </p:sp>
      <p:sp>
        <p:nvSpPr>
          <p:cNvPr id="31763" name="WordArt 19"/>
          <p:cNvSpPr>
            <a:spLocks noChangeArrowheads="1" noChangeShapeType="1" noTextEdit="1"/>
          </p:cNvSpPr>
          <p:nvPr/>
        </p:nvSpPr>
        <p:spPr bwMode="auto">
          <a:xfrm>
            <a:off x="1828800" y="3719513"/>
            <a:ext cx="5819775" cy="1752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pt-BR" sz="3600" kern="1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HỌC GIỎI</a:t>
            </a:r>
            <a:endParaRPr lang="en-US" sz="3600" kern="10"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381000" y="2438400"/>
            <a:ext cx="609600" cy="1981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533" name="Rectangle 21"/>
          <p:cNvSpPr>
            <a:spLocks noChangeArrowheads="1"/>
          </p:cNvSpPr>
          <p:nvPr/>
        </p:nvSpPr>
        <p:spPr bwMode="auto">
          <a:xfrm>
            <a:off x="8458200" y="2438400"/>
            <a:ext cx="381000" cy="19812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76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2" grpId="0" animBg="1"/>
      <p:bldP spid="317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0"/>
            <a:ext cx="3352800" cy="8382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6000" b="1" u="sng" smtClean="0">
                <a:solidFill>
                  <a:srgbClr val="FFFF00"/>
                </a:solidFill>
              </a:rPr>
              <a:t>B</a:t>
            </a:r>
            <a:r>
              <a:rPr lang="en-US" sz="4800" b="1" u="sng" smtClean="0">
                <a:solidFill>
                  <a:srgbClr val="FFFF00"/>
                </a:solidFill>
              </a:rPr>
              <a:t>ÀI MỚI :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66800" y="1219200"/>
            <a:ext cx="5562600" cy="76200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 b="1" u="sng">
                <a:solidFill>
                  <a:srgbClr val="FF0000"/>
                </a:solidFill>
              </a:rPr>
              <a:t>GIỚI THIỆU BÀI :</a:t>
            </a:r>
            <a:r>
              <a:rPr lang="en-US" sz="2800" b="1" u="sng"/>
              <a:t>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352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FF00"/>
                </a:solidFill>
              </a:rPr>
              <a:t>      </a:t>
            </a:r>
            <a:r>
              <a:rPr lang="en-US" sz="4800">
                <a:solidFill>
                  <a:srgbClr val="00FF00"/>
                </a:solidFill>
              </a:rPr>
              <a:t>1 . Nghe - viết đúng đoạn 3 trong bài “</a:t>
            </a:r>
            <a:r>
              <a:rPr lang="en-US" sz="4800">
                <a:solidFill>
                  <a:srgbClr val="0000FF"/>
                </a:solidFill>
              </a:rPr>
              <a:t>Đôi bạn</a:t>
            </a:r>
            <a:r>
              <a:rPr lang="en-US"/>
              <a:t> </a:t>
            </a:r>
            <a:r>
              <a:rPr lang="en-US" sz="4800">
                <a:solidFill>
                  <a:srgbClr val="00FF00"/>
                </a:solidFill>
              </a:rPr>
              <a:t> ” </a:t>
            </a:r>
          </a:p>
          <a:p>
            <a:pPr eaLnBrk="0" hangingPunct="0">
              <a:spcBef>
                <a:spcPct val="50000"/>
              </a:spcBef>
            </a:pPr>
            <a:r>
              <a:rPr lang="en-US" sz="5400">
                <a:solidFill>
                  <a:srgbClr val="00FF00"/>
                </a:solidFill>
              </a:rPr>
              <a:t>   </a:t>
            </a:r>
            <a:r>
              <a:rPr lang="en-US" sz="4800">
                <a:solidFill>
                  <a:srgbClr val="00FF00"/>
                </a:solidFill>
              </a:rPr>
              <a:t>2 . Làm đúng bài tập phân biệt </a:t>
            </a:r>
            <a:r>
              <a:rPr lang="en-US" sz="4800">
                <a:solidFill>
                  <a:srgbClr val="0000FF"/>
                </a:solidFill>
              </a:rPr>
              <a:t>dấu hỏi /dấu ngã</a:t>
            </a:r>
          </a:p>
        </p:txBody>
      </p:sp>
    </p:spTree>
    <p:extLst>
      <p:ext uri="{BB962C8B-B14F-4D97-AF65-F5344CB8AC3E}">
        <p14:creationId xmlns:p14="http://schemas.microsoft.com/office/powerpoint/2010/main" val="433921947"/>
      </p:ext>
    </p:extLst>
  </p:cSld>
  <p:clrMapOvr>
    <a:masterClrMapping/>
  </p:clrMapOvr>
  <p:transition spd="slow">
    <p:strips dir="r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219200"/>
            <a:ext cx="83820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b="1" smtClean="0">
                <a:solidFill>
                  <a:srgbClr val="0000FF"/>
                </a:solidFill>
              </a:rPr>
              <a:t>Chính tả ( nghe - viết )</a:t>
            </a:r>
          </a:p>
        </p:txBody>
      </p:sp>
      <p:sp>
        <p:nvSpPr>
          <p:cNvPr id="4099" name="Text Box 3" descr="Bouquet"/>
          <p:cNvSpPr txBox="1">
            <a:spLocks noChangeArrowheads="1"/>
          </p:cNvSpPr>
          <p:nvPr/>
        </p:nvSpPr>
        <p:spPr bwMode="auto">
          <a:xfrm>
            <a:off x="0" y="24384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000" b="1">
                <a:solidFill>
                  <a:srgbClr val="FF0066"/>
                </a:solidFill>
              </a:rPr>
              <a:t> </a:t>
            </a:r>
            <a:endParaRPr lang="en-US" b="1"/>
          </a:p>
        </p:txBody>
      </p:sp>
      <p:pic>
        <p:nvPicPr>
          <p:cNvPr id="5124" name="Picture 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648200"/>
            <a:ext cx="2133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914400" y="2362200"/>
            <a:ext cx="75438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107763" dir="13500000" algn="ctr" rotWithShape="0">
                    <a:srgbClr val="FF00FF">
                      <a:alpha val="50000"/>
                    </a:srgbClr>
                  </a:outerShdw>
                </a:effectLst>
                <a:latin typeface="Arial"/>
                <a:cs typeface="Arial"/>
              </a:rPr>
              <a:t>Đôi bạn 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048000" y="5410200"/>
            <a:ext cx="358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CCEC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>
                <a:solidFill>
                  <a:srgbClr val="3333FF"/>
                </a:solidFill>
              </a:rPr>
              <a:t>TRANG 132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191000" y="51054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Tập 1 </a:t>
            </a:r>
          </a:p>
        </p:txBody>
      </p:sp>
    </p:spTree>
  </p:cSld>
  <p:clrMapOvr>
    <a:masterClrMapping/>
  </p:clrMapOvr>
  <p:transition spd="slow">
    <p:cover dir="l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7" grpId="0"/>
      <p:bldP spid="5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b="1" u="sng" smtClean="0">
                <a:solidFill>
                  <a:srgbClr val="000000"/>
                </a:solidFill>
              </a:rPr>
              <a:t>Nhận xét bài viết :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91440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smtClean="0">
                <a:solidFill>
                  <a:srgbClr val="0000FF"/>
                </a:solidFill>
              </a:rPr>
              <a:t>-Trong bài những chữ nào được viết hoa 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smtClean="0"/>
              <a:t>    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1143000"/>
            <a:ext cx="91440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400">
                <a:solidFill>
                  <a:srgbClr val="0000FF"/>
                </a:solidFill>
              </a:rPr>
              <a:t>-Đoạn viết gồm có mấy câu ?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295400" y="2057400"/>
            <a:ext cx="403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sz="4400" u="sng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Trả lời</a:t>
            </a:r>
            <a:r>
              <a:rPr 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6 câu</a:t>
            </a:r>
            <a:r>
              <a:rPr 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57200" y="4648200"/>
            <a:ext cx="86868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440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 </a:t>
            </a:r>
            <a:r>
              <a:rPr lang="en-US" sz="4400" u="sng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Trả lời</a:t>
            </a:r>
            <a:r>
              <a:rPr 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</a:t>
            </a:r>
            <a:r>
              <a:rPr lang="en-US" sz="4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Những chữ</a:t>
            </a:r>
            <a:r>
              <a:rPr lang="en-US" sz="16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4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đầu đoạn văn , sau dấu chấm</a:t>
            </a:r>
            <a:r>
              <a:rPr lang="en-US" sz="4000">
                <a:solidFill>
                  <a:srgbClr val="CC0000"/>
                </a:solidFill>
                <a:latin typeface="Arial"/>
              </a:rPr>
              <a:t> ,</a:t>
            </a:r>
            <a:r>
              <a:rPr lang="en-US" sz="4400">
                <a:solidFill>
                  <a:srgbClr val="CC0000"/>
                </a:solidFill>
                <a:latin typeface="Arial"/>
              </a:rPr>
              <a:t>tên riêng chỉ người</a:t>
            </a:r>
            <a:r>
              <a:rPr lang="en-US" sz="1600">
                <a:solidFill>
                  <a:srgbClr val="CC0000"/>
                </a:solidFill>
                <a:latin typeface="Arial"/>
              </a:rPr>
              <a:t> </a:t>
            </a:r>
          </a:p>
        </p:txBody>
      </p:sp>
      <p:pic>
        <p:nvPicPr>
          <p:cNvPr id="6152" name="Picture 8" descr="đ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90500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9" descr="đ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49580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 build="p"/>
      <p:bldP spid="6149" grpId="0"/>
      <p:bldP spid="6150" grpId="0"/>
      <p:bldP spid="61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001"/>
          <p:cNvPicPr>
            <a:picLocks noChangeAspect="1" noChangeArrowheads="1"/>
          </p:cNvPicPr>
          <p:nvPr/>
        </p:nvPicPr>
        <p:blipFill>
          <a:blip r:embed="rId3"/>
          <a:srcRect b="14844"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algn="l" eaLnBrk="1" hangingPunct="1"/>
            <a:r>
              <a:rPr lang="en-US" sz="4800" b="1" smtClean="0">
                <a:solidFill>
                  <a:srgbClr val="00FF00"/>
                </a:solidFill>
              </a:rPr>
              <a:t>       </a:t>
            </a:r>
            <a:r>
              <a:rPr lang="en-US" b="1" u="sng" smtClean="0">
                <a:solidFill>
                  <a:srgbClr val="00FF00"/>
                </a:solidFill>
              </a:rPr>
              <a:t>Đọc phân tích từ viết dễ sai</a:t>
            </a:r>
            <a:r>
              <a:rPr lang="en-US" b="1" smtClean="0">
                <a:solidFill>
                  <a:srgbClr val="00FF00"/>
                </a:solidFill>
              </a:rPr>
              <a:t> :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38163" y="2824163"/>
            <a:ext cx="4156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6000">
                <a:solidFill>
                  <a:srgbClr val="FFFF00"/>
                </a:solidFill>
              </a:rPr>
              <a:t>- sẵn lòng</a:t>
            </a:r>
            <a:r>
              <a:rPr lang="en-US"/>
              <a:t>  </a:t>
            </a:r>
            <a:r>
              <a:rPr lang="en-US" sz="6000">
                <a:solidFill>
                  <a:srgbClr val="FFFF00"/>
                </a:solidFill>
              </a:rPr>
              <a:t> 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33400" y="5414963"/>
            <a:ext cx="4110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6000">
                <a:solidFill>
                  <a:srgbClr val="FFFF00"/>
                </a:solidFill>
              </a:rPr>
              <a:t>- ngần ngại</a:t>
            </a:r>
            <a:r>
              <a:rPr lang="en-US"/>
              <a:t> 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33400" y="4191000"/>
            <a:ext cx="441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6000">
                <a:solidFill>
                  <a:srgbClr val="FFFF00"/>
                </a:solidFill>
              </a:rPr>
              <a:t>- cứu người</a:t>
            </a:r>
            <a:r>
              <a:rPr lang="en-US"/>
              <a:t> 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33400" y="1604963"/>
            <a:ext cx="29003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6000">
                <a:solidFill>
                  <a:srgbClr val="FFFF00"/>
                </a:solidFill>
              </a:rPr>
              <a:t>- xảy ra</a:t>
            </a:r>
            <a:r>
              <a:rPr lang="en-US"/>
              <a:t>  </a:t>
            </a:r>
          </a:p>
        </p:txBody>
      </p:sp>
      <p:pic>
        <p:nvPicPr>
          <p:cNvPr id="7176" name="Picture 9" descr="red_rose_h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13467">
            <a:off x="5699125" y="2590800"/>
            <a:ext cx="2835275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7" name="Group 10"/>
          <p:cNvGrpSpPr>
            <a:grpSpLocks/>
          </p:cNvGrpSpPr>
          <p:nvPr/>
        </p:nvGrpSpPr>
        <p:grpSpPr bwMode="auto">
          <a:xfrm>
            <a:off x="5181600" y="1295400"/>
            <a:ext cx="3962400" cy="3200400"/>
            <a:chOff x="2928" y="816"/>
            <a:chExt cx="2832" cy="2016"/>
          </a:xfrm>
        </p:grpSpPr>
        <p:pic>
          <p:nvPicPr>
            <p:cNvPr id="7179" name="Picture 11" descr="tiger_flap_mc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3537568">
              <a:off x="2952" y="2088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12" descr="tiger_flap_mc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9019805">
              <a:off x="3792" y="816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3" descr="tiger_flap_mc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-5896190">
              <a:off x="5016" y="1656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178" name="Picture 14" descr="chuong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28600"/>
            <a:ext cx="9382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A001"/>
          <p:cNvPicPr>
            <a:picLocks noChangeAspect="1" noChangeArrowheads="1"/>
          </p:cNvPicPr>
          <p:nvPr/>
        </p:nvPicPr>
        <p:blipFill>
          <a:blip r:embed="rId3"/>
          <a:srcRect b="14844"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/>
            <a:r>
              <a:rPr lang="en-US" sz="5400" b="1" u="sng" smtClean="0">
                <a:solidFill>
                  <a:srgbClr val="00FF00"/>
                </a:solidFill>
              </a:rPr>
              <a:t>Hướng dẫn viết bảng con :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38163" y="2819400"/>
            <a:ext cx="4191000" cy="1016000"/>
          </a:xfrm>
          <a:prstGeom prst="rect">
            <a:avLst/>
          </a:prstGeom>
          <a:noFill/>
          <a:ln w="9525">
            <a:pattFill prst="wdDnDiag">
              <a:fgClr>
                <a:srgbClr val="00FF00"/>
              </a:fgClr>
              <a:bgClr>
                <a:srgbClr val="FF3399"/>
              </a:bgClr>
            </a:patt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5400">
                <a:solidFill>
                  <a:srgbClr val="FFFF00"/>
                </a:solidFill>
              </a:rPr>
              <a:t>- cứu người</a:t>
            </a:r>
            <a:r>
              <a:rPr lang="en-US"/>
              <a:t>  </a:t>
            </a:r>
            <a:r>
              <a:rPr lang="en-US" sz="6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33400" y="5491163"/>
            <a:ext cx="3730625" cy="923925"/>
          </a:xfrm>
          <a:prstGeom prst="rect">
            <a:avLst/>
          </a:prstGeom>
          <a:noFill/>
          <a:ln w="9525">
            <a:pattFill prst="wdDnDiag">
              <a:fgClr>
                <a:srgbClr val="00FF00"/>
              </a:fgClr>
              <a:bgClr>
                <a:srgbClr val="FF3399"/>
              </a:bgClr>
            </a:patt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5400">
                <a:solidFill>
                  <a:srgbClr val="FFFF00"/>
                </a:solidFill>
              </a:rPr>
              <a:t>- ngần ngại</a:t>
            </a:r>
            <a:r>
              <a:rPr lang="en-US"/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33400" y="4191000"/>
            <a:ext cx="4114800" cy="923925"/>
          </a:xfrm>
          <a:prstGeom prst="rect">
            <a:avLst/>
          </a:prstGeom>
          <a:noFill/>
          <a:ln w="9525">
            <a:pattFill prst="wdDnDiag">
              <a:fgClr>
                <a:srgbClr val="00FF00"/>
              </a:fgClr>
              <a:bgClr>
                <a:srgbClr val="FF3399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5400">
                <a:solidFill>
                  <a:srgbClr val="FFFF00"/>
                </a:solidFill>
              </a:rPr>
              <a:t>- sẵn lòng</a:t>
            </a:r>
            <a:r>
              <a:rPr lang="en-US"/>
              <a:t> 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33400" y="1681163"/>
            <a:ext cx="2524125" cy="923925"/>
          </a:xfrm>
          <a:prstGeom prst="rect">
            <a:avLst/>
          </a:prstGeom>
          <a:noFill/>
          <a:ln w="9525">
            <a:pattFill prst="wdDnDiag">
              <a:fgClr>
                <a:srgbClr val="00FF00"/>
              </a:fgClr>
              <a:bgClr>
                <a:srgbClr val="FF3399"/>
              </a:bgClr>
            </a:patt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5400">
                <a:solidFill>
                  <a:srgbClr val="FFFF00"/>
                </a:solidFill>
              </a:rPr>
              <a:t>- xảy ra</a:t>
            </a:r>
          </a:p>
        </p:txBody>
      </p:sp>
      <p:pic>
        <p:nvPicPr>
          <p:cNvPr id="8200" name="Picture 8" descr="tiger_flap_mc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537568">
            <a:off x="4610100" y="33147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 descr="red_rose_h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713467">
            <a:off x="5591175" y="2590800"/>
            <a:ext cx="2943225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4724400" y="1295400"/>
            <a:ext cx="4495800" cy="3200400"/>
            <a:chOff x="2928" y="816"/>
            <a:chExt cx="2832" cy="2016"/>
          </a:xfrm>
        </p:grpSpPr>
        <p:pic>
          <p:nvPicPr>
            <p:cNvPr id="8203" name="Picture 11" descr="tiger_flap_mc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3537568">
              <a:off x="2952" y="2088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4" name="Picture 12" descr="tiger_flap_mc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9019805">
              <a:off x="3792" y="816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13" descr="tiger_flap_mc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5896190">
              <a:off x="5016" y="1656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comb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7" grpId="0" animBg="1"/>
      <p:bldP spid="8198" grpId="0" animBg="1"/>
      <p:bldP spid="81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0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43000"/>
          </a:xfrm>
          <a:solidFill>
            <a:schemeClr val="hlink"/>
          </a:solidFill>
          <a:ln>
            <a:solidFill>
              <a:srgbClr val="66CCFF"/>
            </a:solidFill>
          </a:ln>
        </p:spPr>
        <p:txBody>
          <a:bodyPr/>
          <a:lstStyle/>
          <a:p>
            <a:pPr eaLnBrk="1" hangingPunct="1"/>
            <a:r>
              <a:rPr lang="en-US" sz="5400" smtClean="0">
                <a:solidFill>
                  <a:srgbClr val="0000FF"/>
                </a:solidFill>
              </a:rPr>
              <a:t>*HS NGHE VIẾT CHÍNH TẢ</a:t>
            </a:r>
            <a:r>
              <a:rPr lang="en-US" sz="400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276600" y="1676400"/>
            <a:ext cx="2819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4400" b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LƯU Ý :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2590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54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Ngồi ngay ngắn ,lưng thẳng</a:t>
            </a:r>
            <a:r>
              <a:rPr lang="en-US" sz="5400">
                <a:solidFill>
                  <a:srgbClr val="FF3300"/>
                </a:solidFill>
                <a:latin typeface="Arial"/>
              </a:rPr>
              <a:t> 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3733800"/>
            <a:ext cx="91440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54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Chữ đầu câu , sau dấu chấm và tên riêng phải viết hoa .</a:t>
            </a:r>
          </a:p>
        </p:txBody>
      </p:sp>
    </p:spTree>
  </p:cSld>
  <p:clrMapOvr>
    <a:masterClrMapping/>
  </p:clrMapOvr>
  <p:transition spd="slow">
    <p:blinds dir="vert"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A0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6172200" y="3048000"/>
          <a:ext cx="5334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164885" imgH="215619" progId="Equation.3">
                  <p:embed/>
                </p:oleObj>
              </mc:Choice>
              <mc:Fallback>
                <p:oleObj name="Equation" r:id="rId5" imgW="164885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048000"/>
                        <a:ext cx="533400" cy="16764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876800" y="4876800"/>
          <a:ext cx="5334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7" imgW="164885" imgH="215619" progId="Equation.3">
                  <p:embed/>
                </p:oleObj>
              </mc:Choice>
              <mc:Fallback>
                <p:oleObj name="Equation" r:id="rId7" imgW="164885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876800"/>
                        <a:ext cx="533400" cy="15240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1295400"/>
          </a:xfrm>
          <a:solidFill>
            <a:srgbClr val="00FFFF"/>
          </a:solidFill>
          <a:ln w="38100" cmpd="dbl">
            <a:solidFill>
              <a:srgbClr val="FF3300"/>
            </a:solidFill>
          </a:ln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* ĐỌC CHO HS DÒ LẠI BÀI</a:t>
            </a:r>
            <a:r>
              <a:rPr lang="en-US" sz="4000" smtClean="0"/>
              <a:t>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715000" y="5334000"/>
            <a:ext cx="1905000" cy="584200"/>
          </a:xfrm>
          <a:prstGeom prst="rect">
            <a:avLst/>
          </a:prstGeom>
          <a:noFill/>
          <a:ln w="76200">
            <a:pattFill prst="lgCheck">
              <a:fgClr>
                <a:srgbClr val="FFFF00"/>
              </a:fgClr>
              <a:bgClr>
                <a:srgbClr val="FF3399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  </a:t>
            </a:r>
            <a:r>
              <a:rPr lang="en-US" sz="3200" b="1">
                <a:solidFill>
                  <a:srgbClr val="0000FF"/>
                </a:solidFill>
              </a:rPr>
              <a:t>1 lỗi</a:t>
            </a:r>
          </a:p>
        </p:txBody>
      </p:sp>
      <p:graphicFrame>
        <p:nvGraphicFramePr>
          <p:cNvPr id="1028" name="Rectangle 7"/>
          <p:cNvGraphicFramePr>
            <a:graphicFrameLocks/>
          </p:cNvGraphicFramePr>
          <p:nvPr/>
        </p:nvGraphicFramePr>
        <p:xfrm>
          <a:off x="685800" y="21336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8" imgW="0" imgH="0" progId="Equation.3">
                  <p:embed/>
                </p:oleObj>
              </mc:Choice>
              <mc:Fallback>
                <p:oleObj name="Equation" r:id="rId8" imgW="0" imgH="0" progId="Equation.3">
                  <p:embed/>
                  <p:pic>
                    <p:nvPicPr>
                      <p:cNvPr id="0" name="Rectangle 7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6096000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934200" y="3505200"/>
            <a:ext cx="1981200" cy="584200"/>
          </a:xfrm>
          <a:prstGeom prst="rect">
            <a:avLst/>
          </a:prstGeom>
          <a:noFill/>
          <a:ln w="76200">
            <a:pattFill prst="solidDmnd">
              <a:fgClr>
                <a:srgbClr val="FFFF00"/>
              </a:fgClr>
              <a:bgClr>
                <a:srgbClr val="3333FF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3399"/>
                </a:solidFill>
              </a:rPr>
              <a:t>nữa lỗi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04800" y="1752600"/>
            <a:ext cx="7851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Hướng dẫn học sinh cách soát lỗi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048000" y="2514600"/>
            <a:ext cx="1709738" cy="584200"/>
          </a:xfrm>
          <a:prstGeom prst="rect">
            <a:avLst/>
          </a:prstGeom>
          <a:solidFill>
            <a:srgbClr val="00FF00"/>
          </a:solidFill>
          <a:ln w="38100">
            <a:pattFill prst="wdDnDiag">
              <a:fgClr>
                <a:srgbClr val="FF3399"/>
              </a:fgClr>
              <a:bgClr>
                <a:srgbClr val="FFFF00"/>
              </a:bgClr>
            </a:patt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200" b="1" u="sng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LƯU Ý :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04800" y="3276600"/>
            <a:ext cx="5486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solidFill>
                  <a:srgbClr val="FF3399"/>
                </a:solidFill>
              </a:rPr>
              <a:t>- Viết hoa tùy tiện</a:t>
            </a:r>
            <a:r>
              <a:rPr lang="en-US" sz="4000">
                <a:solidFill>
                  <a:srgbClr val="FF3399"/>
                </a:solidFill>
              </a:rPr>
              <a:t> 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81000" y="4114800"/>
            <a:ext cx="5060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solidFill>
                  <a:srgbClr val="FF3399"/>
                </a:solidFill>
              </a:rPr>
              <a:t>- Sai dấu trừ nữa lỗi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381000" y="4876800"/>
            <a:ext cx="360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Sai âm , vần 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57200" y="5562600"/>
            <a:ext cx="441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- Thiếu chữ</a:t>
            </a:r>
          </a:p>
        </p:txBody>
      </p:sp>
    </p:spTree>
  </p:cSld>
  <p:clrMapOvr>
    <a:masterClrMapping/>
  </p:clrMapOvr>
  <p:transition spd="slow">
    <p:split dir="in"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3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3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3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3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 animBg="1"/>
      <p:bldP spid="10248" grpId="0" animBg="1"/>
      <p:bldP spid="10249" grpId="0"/>
      <p:bldP spid="10250" grpId="0" animBg="1"/>
      <p:bldP spid="10251" grpId="0"/>
      <p:bldP spid="10252" grpId="0"/>
      <p:bldP spid="10253" grpId="0"/>
      <p:bldP spid="102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0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u="sng" smtClean="0">
                <a:solidFill>
                  <a:srgbClr val="00FF00"/>
                </a:solidFill>
              </a:rPr>
              <a:t>CHẤM , CHỮA BÀI</a:t>
            </a:r>
            <a:r>
              <a:rPr lang="en-US" sz="5400" b="1" smtClean="0">
                <a:solidFill>
                  <a:srgbClr val="00FF00"/>
                </a:solidFill>
              </a:rPr>
              <a:t> :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8610600" cy="11826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5400" smtClean="0">
                <a:solidFill>
                  <a:srgbClr val="0000FF"/>
                </a:solidFill>
              </a:rPr>
              <a:t>Chấm một số bài , nhận xét</a:t>
            </a:r>
            <a:r>
              <a:rPr lang="en-US" sz="4800" smtClean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11269" name="Picture 5" descr="đ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30480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blumen-pflanzen09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71600" y="3654425"/>
            <a:ext cx="6553200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d"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 - &amp;quot;Nhận xét bài viết :&amp;quot;&quot;/&gt;&lt;property id=&quot;20307&quot; value=&quot;260&quot;/&gt;&lt;/object&gt;&lt;object type=&quot;3&quot; unique_id=&quot;10007&quot;&gt;&lt;property id=&quot;20148&quot; value=&quot;5&quot;/&gt;&lt;property id=&quot;20300&quot; value=&quot;Slide 5 - &amp;quot;       Đọc phân tích từ viết dễ sai :&amp;quot;&quot;/&gt;&lt;property id=&quot;20307&quot; value=&quot;261&quot;/&gt;&lt;/object&gt;&lt;object type=&quot;3&quot; unique_id=&quot;10008&quot;&gt;&lt;property id=&quot;20148&quot; value=&quot;5&quot;/&gt;&lt;property id=&quot;20300&quot; value=&quot;Slide 6 - &amp;quot;Hướng dẫn viết bảng con :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*HS NGHE VIẾT CHÍNH TẢ 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* ĐỌC CHO HS DÒ LẠI BÀI 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CHẤM , CHỮA BÀI :&amp;quot;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 - &amp;quot;     CỦNG CỐ,DẶN DÒ : &amp;quot;&quot;/&gt;&lt;property id=&quot;20307&quot; value=&quot;267&quot;/&gt;&lt;/object&gt;&lt;/object&gt;&lt;object type=&quot;8&quot; unique_id=&quot;1002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355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Equation</vt:lpstr>
      <vt:lpstr>PowerPoint Presentation</vt:lpstr>
      <vt:lpstr>PowerPoint Presentation</vt:lpstr>
      <vt:lpstr>PowerPoint Presentation</vt:lpstr>
      <vt:lpstr>Nhận xét bài viết :</vt:lpstr>
      <vt:lpstr>       Đọc phân tích từ viết dễ sai :</vt:lpstr>
      <vt:lpstr>Hướng dẫn viết bảng con :</vt:lpstr>
      <vt:lpstr>*HS NGHE VIẾT CHÍNH TẢ </vt:lpstr>
      <vt:lpstr>* ĐỌC CHO HS DÒ LẠI BÀI </vt:lpstr>
      <vt:lpstr>CHẤM , CHỮA BÀI :</vt:lpstr>
      <vt:lpstr>PowerPoint Presentation</vt:lpstr>
      <vt:lpstr>     CỦNG CỐ,DẶN DÒ : 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Windows User</cp:lastModifiedBy>
  <cp:revision>13</cp:revision>
  <dcterms:created xsi:type="dcterms:W3CDTF">2009-02-02T14:15:01Z</dcterms:created>
  <dcterms:modified xsi:type="dcterms:W3CDTF">2021-12-17T14:00:08Z</dcterms:modified>
</cp:coreProperties>
</file>