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60" r:id="rId5"/>
    <p:sldId id="261" r:id="rId6"/>
    <p:sldId id="266" r:id="rId7"/>
    <p:sldId id="267" r:id="rId8"/>
    <p:sldId id="270" r:id="rId9"/>
  </p:sldIdLst>
  <p:sldSz cx="9144000" cy="6858000" type="screen4x3"/>
  <p:notesSz cx="6858000" cy="9144000"/>
  <p:custDataLst>
    <p:tags r:id="rId11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57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49A44-B4DD-4064-BFF1-3D2741560C31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E57C4-813B-49AD-9387-F28F98B9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4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0A44A-32D8-4BCF-9055-A55B0A68BE1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94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621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714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854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592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376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807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081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057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5384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98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710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ABDB8-CC22-454C-B8C6-ECF7EB9B3ABA}" type="datetimeFigureOut">
              <a:rPr lang="vi-VN" smtClean="0"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152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17140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" y="609600"/>
            <a:ext cx="9067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 </a:t>
            </a:r>
            <a:r>
              <a:rPr lang="en-US" sz="3200" dirty="0" err="1" smtClean="0"/>
              <a:t>Thứ</a:t>
            </a:r>
            <a:r>
              <a:rPr lang="en-US" sz="3200" dirty="0" smtClean="0"/>
              <a:t> </a:t>
            </a:r>
            <a:r>
              <a:rPr lang="en-US" sz="3200" dirty="0" err="1" smtClean="0"/>
              <a:t>ba</a:t>
            </a:r>
            <a:r>
              <a:rPr lang="en-US" sz="3200" dirty="0" smtClean="0"/>
              <a:t> </a:t>
            </a:r>
            <a:r>
              <a:rPr lang="en-US" sz="3200" dirty="0" err="1" smtClean="0"/>
              <a:t>ngày</a:t>
            </a:r>
            <a:r>
              <a:rPr lang="en-US" sz="3200" dirty="0" smtClean="0"/>
              <a:t> 17tháng 12 </a:t>
            </a:r>
            <a:r>
              <a:rPr lang="en-US" sz="3200" dirty="0" err="1" smtClean="0"/>
              <a:t>năm</a:t>
            </a:r>
            <a:r>
              <a:rPr lang="en-US" sz="3200" dirty="0" smtClean="0"/>
              <a:t> 2021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             </a:t>
            </a:r>
            <a:r>
              <a:rPr lang="en-US" sz="3200" dirty="0" err="1" smtClean="0"/>
              <a:t>Toán</a:t>
            </a:r>
            <a:endParaRPr lang="en-US" sz="3200" dirty="0" smtClean="0"/>
          </a:p>
          <a:p>
            <a:r>
              <a:rPr lang="en-US" sz="3200" dirty="0" smtClean="0"/>
              <a:t>                         </a:t>
            </a:r>
            <a:r>
              <a:rPr lang="en-US" sz="3200" dirty="0" err="1" smtClean="0"/>
              <a:t>Bảng</a:t>
            </a:r>
            <a:r>
              <a:rPr lang="en-US" sz="3200" dirty="0" smtClean="0"/>
              <a:t> chia 9( trang 68)</a:t>
            </a:r>
          </a:p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75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576" y="1266165"/>
            <a:ext cx="3578579" cy="5760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8746" y="357499"/>
            <a:ext cx="3505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 BẢNG CHIA 9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8" y="2444131"/>
            <a:ext cx="3578579" cy="576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33" y="3298538"/>
            <a:ext cx="3578579" cy="576064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>
          <a:xfrm>
            <a:off x="5113814" y="1052333"/>
            <a:ext cx="360040" cy="100811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5724128" y="120694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x 1 = 9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159884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9: 9 = 1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111642" y="2444131"/>
            <a:ext cx="384763" cy="1541361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/>
          <p:cNvSpPr txBox="1"/>
          <p:nvPr/>
        </p:nvSpPr>
        <p:spPr>
          <a:xfrm>
            <a:off x="5724128" y="279482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x 2 = 18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3214811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 9 = 2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7" y="4437112"/>
            <a:ext cx="3578579" cy="5760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6" y="5157192"/>
            <a:ext cx="3578579" cy="57606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5" y="5877272"/>
            <a:ext cx="3578579" cy="576064"/>
          </a:xfrm>
          <a:prstGeom prst="rect">
            <a:avLst/>
          </a:prstGeom>
        </p:spPr>
      </p:pic>
      <p:sp>
        <p:nvSpPr>
          <p:cNvPr id="15" name="Right Brace 14"/>
          <p:cNvSpPr/>
          <p:nvPr/>
        </p:nvSpPr>
        <p:spPr>
          <a:xfrm>
            <a:off x="5115578" y="4437112"/>
            <a:ext cx="394738" cy="2117425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TextBox 15"/>
          <p:cNvSpPr txBox="1"/>
          <p:nvPr/>
        </p:nvSpPr>
        <p:spPr>
          <a:xfrm>
            <a:off x="5724128" y="4957137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x 3 = 27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24128" y="547716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: 9 = 3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8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 animBg="1"/>
      <p:bldP spid="10" grpId="0"/>
      <p:bldP spid="11" grpId="0"/>
      <p:bldP spid="15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72268"/>
            <a:ext cx="3382835" cy="5445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63" y="2132856"/>
            <a:ext cx="3382835" cy="5445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62" y="2924944"/>
            <a:ext cx="3382835" cy="5445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3861048"/>
            <a:ext cx="323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3 = 27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6474" y="432271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27 : 9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2522" y="4790279"/>
            <a:ext cx="323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27 : 3 = 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9993" y="91060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1 = 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9993" y="137226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2 = 18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3057" y="183393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3 = 27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93057" y="229559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4 = 36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3057" y="275726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5 = 45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78309" y="32189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6 = 54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9993" y="368059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7 = 63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99993" y="414225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8 = 72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22554" y="460392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9= 81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22554" y="5065588"/>
            <a:ext cx="1777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10 = 90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04248" y="910602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9</a:t>
            </a:r>
            <a:r>
              <a:rPr lang="en-US" sz="2400" b="1" smtClean="0">
                <a:solidFill>
                  <a:srgbClr val="002060"/>
                </a:solidFill>
              </a:rPr>
              <a:t> : 9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04248" y="1372267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18 : 9 =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04248" y="183393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27 : 9 = 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95618" y="2295597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36 : 9 = 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95618" y="275726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45 : 9 = 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95617" y="3238665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54 : 9 = 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04248" y="368059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63 : 9 = 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04248" y="4140219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72 : 9 = 8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15568" y="4604681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81 : 9 = 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15568" y="5066346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90 : 9 = 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1560" y="51049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 CHIA 9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43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39552" y="47667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1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476672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 nhẩm:</a:t>
            </a:r>
            <a:endParaRPr lang="vi-VN" sz="32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611418"/>
              </p:ext>
            </p:extLst>
          </p:nvPr>
        </p:nvGraphicFramePr>
        <p:xfrm>
          <a:off x="251520" y="1397000"/>
          <a:ext cx="8712968" cy="31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1121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18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 : 9 =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9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27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: 9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90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54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36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81 : 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7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8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60195" y="139742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3247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5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247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1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10724" y="1385137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3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0724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99892" y="306895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10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28283" y="138513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28283" y="220486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25751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56376" y="138513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7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41458" y="2204863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25095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6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39552" y="47667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2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476672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 nhẩm:</a:t>
            </a:r>
            <a:endParaRPr lang="vi-VN" sz="32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616732"/>
              </p:ext>
            </p:extLst>
          </p:nvPr>
        </p:nvGraphicFramePr>
        <p:xfrm>
          <a:off x="251520" y="1397000"/>
          <a:ext cx="8712968" cy="31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1121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5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 : 9 =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: 5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6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54 : 9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54 : 6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7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7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8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8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60194" y="1397422"/>
            <a:ext cx="663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45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3247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5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3247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0724" y="1385137"/>
            <a:ext cx="637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54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10724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99892" y="306895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28282" y="1385138"/>
            <a:ext cx="687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63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28283" y="220486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7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5751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6376" y="138513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72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41458" y="2204863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25095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9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2389" y="-8375"/>
            <a:ext cx="1471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sz="32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3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sz="3200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524002" y="2145409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Tóm</a:t>
            </a:r>
            <a:r>
              <a:rPr lang="en-US" sz="2800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tắt</a:t>
            </a:r>
            <a:r>
              <a:rPr lang="en-US" sz="2800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909127" y="3281593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giải</a:t>
            </a:r>
            <a:r>
              <a:rPr lang="en-US" sz="3200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513217" y="3861048"/>
            <a:ext cx="73914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–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lô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- gam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trong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túi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45 : 9 = 5 (kg)</a:t>
            </a:r>
          </a:p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</a:t>
            </a:r>
            <a:r>
              <a:rPr lang="en-US" sz="36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Đáp</a:t>
            </a:r>
            <a:r>
              <a:rPr lang="en-US" sz="36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6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: 5 kg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390" name="Group 6"/>
          <p:cNvGrpSpPr>
            <a:grpSpLocks/>
          </p:cNvGrpSpPr>
          <p:nvPr/>
        </p:nvGrpSpPr>
        <p:grpSpPr bwMode="auto">
          <a:xfrm>
            <a:off x="3124200" y="1326356"/>
            <a:ext cx="5638800" cy="1143000"/>
            <a:chOff x="1680" y="2880"/>
            <a:chExt cx="3552" cy="720"/>
          </a:xfrm>
        </p:grpSpPr>
        <p:grpSp>
          <p:nvGrpSpPr>
            <p:cNvPr id="16395" name="Group 7"/>
            <p:cNvGrpSpPr>
              <a:grpSpLocks/>
            </p:cNvGrpSpPr>
            <p:nvPr/>
          </p:nvGrpSpPr>
          <p:grpSpPr bwMode="auto">
            <a:xfrm>
              <a:off x="1680" y="3456"/>
              <a:ext cx="3552" cy="144"/>
              <a:chOff x="1104" y="3504"/>
              <a:chExt cx="2712" cy="96"/>
            </a:xfrm>
          </p:grpSpPr>
          <p:grpSp>
            <p:nvGrpSpPr>
              <p:cNvPr id="16398" name="Group 8"/>
              <p:cNvGrpSpPr>
                <a:grpSpLocks/>
              </p:cNvGrpSpPr>
              <p:nvPr/>
            </p:nvGrpSpPr>
            <p:grpSpPr bwMode="auto">
              <a:xfrm>
                <a:off x="1104" y="3504"/>
                <a:ext cx="300" cy="96"/>
                <a:chOff x="1104" y="3504"/>
                <a:chExt cx="300" cy="96"/>
              </a:xfrm>
            </p:grpSpPr>
            <p:sp>
              <p:nvSpPr>
                <p:cNvPr id="16431" name="Line 9"/>
                <p:cNvSpPr>
                  <a:spLocks noChangeShapeType="1"/>
                </p:cNvSpPr>
                <p:nvPr/>
              </p:nvSpPr>
              <p:spPr bwMode="auto">
                <a:xfrm>
                  <a:off x="1104" y="355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2" name="Line 10"/>
                <p:cNvSpPr>
                  <a:spLocks noChangeShapeType="1"/>
                </p:cNvSpPr>
                <p:nvPr/>
              </p:nvSpPr>
              <p:spPr bwMode="auto">
                <a:xfrm>
                  <a:off x="14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3" name="Line 11"/>
                <p:cNvSpPr>
                  <a:spLocks noChangeShapeType="1"/>
                </p:cNvSpPr>
                <p:nvPr/>
              </p:nvSpPr>
              <p:spPr bwMode="auto">
                <a:xfrm>
                  <a:off x="11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399" name="Group 12"/>
              <p:cNvGrpSpPr>
                <a:grpSpLocks/>
              </p:cNvGrpSpPr>
              <p:nvPr/>
            </p:nvGrpSpPr>
            <p:grpSpPr bwMode="auto">
              <a:xfrm>
                <a:off x="1404" y="3504"/>
                <a:ext cx="300" cy="96"/>
                <a:chOff x="1104" y="3504"/>
                <a:chExt cx="300" cy="96"/>
              </a:xfrm>
            </p:grpSpPr>
            <p:sp>
              <p:nvSpPr>
                <p:cNvPr id="16428" name="Line 13"/>
                <p:cNvSpPr>
                  <a:spLocks noChangeShapeType="1"/>
                </p:cNvSpPr>
                <p:nvPr/>
              </p:nvSpPr>
              <p:spPr bwMode="auto">
                <a:xfrm>
                  <a:off x="1104" y="355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9" name="Line 14"/>
                <p:cNvSpPr>
                  <a:spLocks noChangeShapeType="1"/>
                </p:cNvSpPr>
                <p:nvPr/>
              </p:nvSpPr>
              <p:spPr bwMode="auto">
                <a:xfrm>
                  <a:off x="14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0" name="Line 15"/>
                <p:cNvSpPr>
                  <a:spLocks noChangeShapeType="1"/>
                </p:cNvSpPr>
                <p:nvPr/>
              </p:nvSpPr>
              <p:spPr bwMode="auto">
                <a:xfrm>
                  <a:off x="11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0" name="Group 16"/>
              <p:cNvGrpSpPr>
                <a:grpSpLocks/>
              </p:cNvGrpSpPr>
              <p:nvPr/>
            </p:nvGrpSpPr>
            <p:grpSpPr bwMode="auto">
              <a:xfrm>
                <a:off x="1704" y="3504"/>
                <a:ext cx="300" cy="96"/>
                <a:chOff x="1104" y="3504"/>
                <a:chExt cx="300" cy="96"/>
              </a:xfrm>
            </p:grpSpPr>
            <p:sp>
              <p:nvSpPr>
                <p:cNvPr id="16425" name="Line 17"/>
                <p:cNvSpPr>
                  <a:spLocks noChangeShapeType="1"/>
                </p:cNvSpPr>
                <p:nvPr/>
              </p:nvSpPr>
              <p:spPr bwMode="auto">
                <a:xfrm>
                  <a:off x="1104" y="355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6" name="Line 18"/>
                <p:cNvSpPr>
                  <a:spLocks noChangeShapeType="1"/>
                </p:cNvSpPr>
                <p:nvPr/>
              </p:nvSpPr>
              <p:spPr bwMode="auto">
                <a:xfrm>
                  <a:off x="14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7" name="Line 19"/>
                <p:cNvSpPr>
                  <a:spLocks noChangeShapeType="1"/>
                </p:cNvSpPr>
                <p:nvPr/>
              </p:nvSpPr>
              <p:spPr bwMode="auto">
                <a:xfrm>
                  <a:off x="11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1" name="Group 20"/>
              <p:cNvGrpSpPr>
                <a:grpSpLocks/>
              </p:cNvGrpSpPr>
              <p:nvPr/>
            </p:nvGrpSpPr>
            <p:grpSpPr bwMode="auto">
              <a:xfrm>
                <a:off x="2004" y="3504"/>
                <a:ext cx="300" cy="96"/>
                <a:chOff x="1104" y="3504"/>
                <a:chExt cx="300" cy="96"/>
              </a:xfrm>
            </p:grpSpPr>
            <p:sp>
              <p:nvSpPr>
                <p:cNvPr id="16422" name="Line 21"/>
                <p:cNvSpPr>
                  <a:spLocks noChangeShapeType="1"/>
                </p:cNvSpPr>
                <p:nvPr/>
              </p:nvSpPr>
              <p:spPr bwMode="auto">
                <a:xfrm>
                  <a:off x="1104" y="355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3" name="Line 22"/>
                <p:cNvSpPr>
                  <a:spLocks noChangeShapeType="1"/>
                </p:cNvSpPr>
                <p:nvPr/>
              </p:nvSpPr>
              <p:spPr bwMode="auto">
                <a:xfrm>
                  <a:off x="14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4" name="Line 23"/>
                <p:cNvSpPr>
                  <a:spLocks noChangeShapeType="1"/>
                </p:cNvSpPr>
                <p:nvPr/>
              </p:nvSpPr>
              <p:spPr bwMode="auto">
                <a:xfrm>
                  <a:off x="11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2" name="Group 24"/>
              <p:cNvGrpSpPr>
                <a:grpSpLocks/>
              </p:cNvGrpSpPr>
              <p:nvPr/>
            </p:nvGrpSpPr>
            <p:grpSpPr bwMode="auto">
              <a:xfrm>
                <a:off x="2316" y="3504"/>
                <a:ext cx="300" cy="96"/>
                <a:chOff x="1104" y="3504"/>
                <a:chExt cx="300" cy="96"/>
              </a:xfrm>
            </p:grpSpPr>
            <p:sp>
              <p:nvSpPr>
                <p:cNvPr id="16419" name="Line 25"/>
                <p:cNvSpPr>
                  <a:spLocks noChangeShapeType="1"/>
                </p:cNvSpPr>
                <p:nvPr/>
              </p:nvSpPr>
              <p:spPr bwMode="auto">
                <a:xfrm>
                  <a:off x="1104" y="355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0" name="Line 26"/>
                <p:cNvSpPr>
                  <a:spLocks noChangeShapeType="1"/>
                </p:cNvSpPr>
                <p:nvPr/>
              </p:nvSpPr>
              <p:spPr bwMode="auto">
                <a:xfrm>
                  <a:off x="14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1" name="Line 27"/>
                <p:cNvSpPr>
                  <a:spLocks noChangeShapeType="1"/>
                </p:cNvSpPr>
                <p:nvPr/>
              </p:nvSpPr>
              <p:spPr bwMode="auto">
                <a:xfrm>
                  <a:off x="11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3" name="Group 28"/>
              <p:cNvGrpSpPr>
                <a:grpSpLocks/>
              </p:cNvGrpSpPr>
              <p:nvPr/>
            </p:nvGrpSpPr>
            <p:grpSpPr bwMode="auto">
              <a:xfrm>
                <a:off x="2616" y="3504"/>
                <a:ext cx="300" cy="96"/>
                <a:chOff x="1104" y="3504"/>
                <a:chExt cx="300" cy="96"/>
              </a:xfrm>
            </p:grpSpPr>
            <p:sp>
              <p:nvSpPr>
                <p:cNvPr id="16416" name="Line 29"/>
                <p:cNvSpPr>
                  <a:spLocks noChangeShapeType="1"/>
                </p:cNvSpPr>
                <p:nvPr/>
              </p:nvSpPr>
              <p:spPr bwMode="auto">
                <a:xfrm>
                  <a:off x="1104" y="355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7" name="Line 30"/>
                <p:cNvSpPr>
                  <a:spLocks noChangeShapeType="1"/>
                </p:cNvSpPr>
                <p:nvPr/>
              </p:nvSpPr>
              <p:spPr bwMode="auto">
                <a:xfrm>
                  <a:off x="14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8" name="Line 31"/>
                <p:cNvSpPr>
                  <a:spLocks noChangeShapeType="1"/>
                </p:cNvSpPr>
                <p:nvPr/>
              </p:nvSpPr>
              <p:spPr bwMode="auto">
                <a:xfrm>
                  <a:off x="11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4" name="Group 32"/>
              <p:cNvGrpSpPr>
                <a:grpSpLocks/>
              </p:cNvGrpSpPr>
              <p:nvPr/>
            </p:nvGrpSpPr>
            <p:grpSpPr bwMode="auto">
              <a:xfrm>
                <a:off x="2916" y="3504"/>
                <a:ext cx="300" cy="96"/>
                <a:chOff x="1104" y="3504"/>
                <a:chExt cx="300" cy="96"/>
              </a:xfrm>
            </p:grpSpPr>
            <p:sp>
              <p:nvSpPr>
                <p:cNvPr id="16413" name="Line 33"/>
                <p:cNvSpPr>
                  <a:spLocks noChangeShapeType="1"/>
                </p:cNvSpPr>
                <p:nvPr/>
              </p:nvSpPr>
              <p:spPr bwMode="auto">
                <a:xfrm>
                  <a:off x="1104" y="355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4" name="Line 34"/>
                <p:cNvSpPr>
                  <a:spLocks noChangeShapeType="1"/>
                </p:cNvSpPr>
                <p:nvPr/>
              </p:nvSpPr>
              <p:spPr bwMode="auto">
                <a:xfrm>
                  <a:off x="14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5" name="Line 35"/>
                <p:cNvSpPr>
                  <a:spLocks noChangeShapeType="1"/>
                </p:cNvSpPr>
                <p:nvPr/>
              </p:nvSpPr>
              <p:spPr bwMode="auto">
                <a:xfrm>
                  <a:off x="11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5" name="Group 36"/>
              <p:cNvGrpSpPr>
                <a:grpSpLocks/>
              </p:cNvGrpSpPr>
              <p:nvPr/>
            </p:nvGrpSpPr>
            <p:grpSpPr bwMode="auto">
              <a:xfrm>
                <a:off x="3216" y="3504"/>
                <a:ext cx="300" cy="96"/>
                <a:chOff x="1104" y="3504"/>
                <a:chExt cx="300" cy="96"/>
              </a:xfrm>
            </p:grpSpPr>
            <p:sp>
              <p:nvSpPr>
                <p:cNvPr id="16410" name="Line 37"/>
                <p:cNvSpPr>
                  <a:spLocks noChangeShapeType="1"/>
                </p:cNvSpPr>
                <p:nvPr/>
              </p:nvSpPr>
              <p:spPr bwMode="auto">
                <a:xfrm>
                  <a:off x="1104" y="355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1" name="Line 38"/>
                <p:cNvSpPr>
                  <a:spLocks noChangeShapeType="1"/>
                </p:cNvSpPr>
                <p:nvPr/>
              </p:nvSpPr>
              <p:spPr bwMode="auto">
                <a:xfrm>
                  <a:off x="14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2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6" name="Group 40"/>
              <p:cNvGrpSpPr>
                <a:grpSpLocks/>
              </p:cNvGrpSpPr>
              <p:nvPr/>
            </p:nvGrpSpPr>
            <p:grpSpPr bwMode="auto">
              <a:xfrm>
                <a:off x="3516" y="3504"/>
                <a:ext cx="300" cy="96"/>
                <a:chOff x="1104" y="3504"/>
                <a:chExt cx="300" cy="96"/>
              </a:xfrm>
            </p:grpSpPr>
            <p:sp>
              <p:nvSpPr>
                <p:cNvPr id="16407" name="Line 41"/>
                <p:cNvSpPr>
                  <a:spLocks noChangeShapeType="1"/>
                </p:cNvSpPr>
                <p:nvPr/>
              </p:nvSpPr>
              <p:spPr bwMode="auto">
                <a:xfrm>
                  <a:off x="1104" y="355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08" name="Line 42"/>
                <p:cNvSpPr>
                  <a:spLocks noChangeShapeType="1"/>
                </p:cNvSpPr>
                <p:nvPr/>
              </p:nvSpPr>
              <p:spPr bwMode="auto">
                <a:xfrm>
                  <a:off x="14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09" name="Line 43"/>
                <p:cNvSpPr>
                  <a:spLocks noChangeShapeType="1"/>
                </p:cNvSpPr>
                <p:nvPr/>
              </p:nvSpPr>
              <p:spPr bwMode="auto">
                <a:xfrm>
                  <a:off x="1104" y="350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6396" name="AutoShape 44"/>
            <p:cNvSpPr>
              <a:spLocks/>
            </p:cNvSpPr>
            <p:nvPr/>
          </p:nvSpPr>
          <p:spPr bwMode="auto">
            <a:xfrm rot="5400000">
              <a:off x="3288" y="1584"/>
              <a:ext cx="336" cy="3504"/>
            </a:xfrm>
            <a:prstGeom prst="leftBrace">
              <a:avLst>
                <a:gd name="adj1" fmla="val 86905"/>
                <a:gd name="adj2" fmla="val 48782"/>
              </a:avLst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397" name="Text Box 45"/>
            <p:cNvSpPr txBox="1">
              <a:spLocks noChangeArrowheads="1"/>
            </p:cNvSpPr>
            <p:nvPr/>
          </p:nvSpPr>
          <p:spPr bwMode="auto">
            <a:xfrm>
              <a:off x="3120" y="2880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anose="02020603050405020304" pitchFamily="18" charset="0"/>
                </a:rPr>
                <a:t> </a:t>
              </a:r>
              <a:r>
                <a:rPr 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45 kg</a:t>
              </a:r>
            </a:p>
          </p:txBody>
        </p:sp>
      </p:grpSp>
      <p:grpSp>
        <p:nvGrpSpPr>
          <p:cNvPr id="16391" name="Group 46"/>
          <p:cNvGrpSpPr>
            <a:grpSpLocks/>
          </p:cNvGrpSpPr>
          <p:nvPr/>
        </p:nvGrpSpPr>
        <p:grpSpPr bwMode="auto">
          <a:xfrm>
            <a:off x="3042605" y="2503143"/>
            <a:ext cx="762000" cy="685800"/>
            <a:chOff x="1632" y="3648"/>
            <a:chExt cx="480" cy="432"/>
          </a:xfrm>
        </p:grpSpPr>
        <p:sp>
          <p:nvSpPr>
            <p:cNvPr id="16393" name="AutoShape 47"/>
            <p:cNvSpPr>
              <a:spLocks/>
            </p:cNvSpPr>
            <p:nvPr/>
          </p:nvSpPr>
          <p:spPr bwMode="auto">
            <a:xfrm rot="-5400000">
              <a:off x="1800" y="3528"/>
              <a:ext cx="144" cy="384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16394" name="Text Box 48"/>
            <p:cNvSpPr txBox="1">
              <a:spLocks noChangeArrowheads="1"/>
            </p:cNvSpPr>
            <p:nvPr/>
          </p:nvSpPr>
          <p:spPr bwMode="auto">
            <a:xfrm>
              <a:off x="1632" y="3792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anose="02020603050405020304" pitchFamily="18" charset="0"/>
                </a:rPr>
                <a:t> </a:t>
              </a:r>
              <a:r>
                <a:rPr 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? kg</a:t>
              </a:r>
            </a:p>
          </p:txBody>
        </p:sp>
      </p:grpSp>
      <p:pic>
        <p:nvPicPr>
          <p:cNvPr id="16392" name="Picture 49" descr="FF1E1E57665942E3A74FF221CEBC426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305300"/>
            <a:ext cx="6858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334448" y="134119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Có</a:t>
            </a:r>
            <a:r>
              <a:rPr lang="en-US" sz="3200" dirty="0" smtClean="0">
                <a:solidFill>
                  <a:srgbClr val="0000FF"/>
                </a:solidFill>
              </a:rPr>
              <a:t> 45kg </a:t>
            </a:r>
            <a:r>
              <a:rPr lang="en-US" sz="3200" dirty="0" err="1" smtClean="0">
                <a:solidFill>
                  <a:srgbClr val="0000FF"/>
                </a:solidFill>
              </a:rPr>
              <a:t>gạo</a:t>
            </a:r>
            <a:r>
              <a:rPr lang="en-US" sz="3200" dirty="0" smtClean="0">
                <a:solidFill>
                  <a:srgbClr val="0000FF"/>
                </a:solidFill>
              </a:rPr>
              <a:t>, chia </a:t>
            </a:r>
            <a:r>
              <a:rPr lang="en-US" sz="3200" dirty="0" err="1" smtClean="0">
                <a:solidFill>
                  <a:srgbClr val="0000FF"/>
                </a:solidFill>
              </a:rPr>
              <a:t>đều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vào</a:t>
            </a:r>
            <a:r>
              <a:rPr lang="en-US" sz="3200" dirty="0" smtClean="0">
                <a:solidFill>
                  <a:srgbClr val="0000FF"/>
                </a:solidFill>
              </a:rPr>
              <a:t> 9 </a:t>
            </a:r>
            <a:r>
              <a:rPr lang="en-US" sz="3200" dirty="0" err="1" smtClean="0">
                <a:solidFill>
                  <a:srgbClr val="0000FF"/>
                </a:solidFill>
              </a:rPr>
              <a:t>túi</a:t>
            </a:r>
            <a:r>
              <a:rPr lang="en-US" sz="3200" dirty="0" smtClean="0">
                <a:solidFill>
                  <a:srgbClr val="0000FF"/>
                </a:solidFill>
              </a:rPr>
              <a:t>. </a:t>
            </a:r>
            <a:r>
              <a:rPr lang="en-US" sz="3200" dirty="0" err="1" smtClean="0">
                <a:solidFill>
                  <a:srgbClr val="0000FF"/>
                </a:solidFill>
              </a:rPr>
              <a:t>Hỏi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mỗi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túi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có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bao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nhiêu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ki</a:t>
            </a:r>
            <a:r>
              <a:rPr lang="en-US" sz="3200" dirty="0" smtClean="0">
                <a:solidFill>
                  <a:srgbClr val="0000FF"/>
                </a:solidFill>
              </a:rPr>
              <a:t> – </a:t>
            </a:r>
            <a:r>
              <a:rPr lang="en-US" sz="3200" dirty="0" err="1" smtClean="0">
                <a:solidFill>
                  <a:srgbClr val="0000FF"/>
                </a:solidFill>
              </a:rPr>
              <a:t>lô</a:t>
            </a:r>
            <a:r>
              <a:rPr lang="en-US" sz="3200" dirty="0" smtClean="0">
                <a:solidFill>
                  <a:srgbClr val="0000FF"/>
                </a:solidFill>
              </a:rPr>
              <a:t> – gam </a:t>
            </a:r>
            <a:r>
              <a:rPr lang="en-US" sz="3200" dirty="0" err="1" smtClean="0">
                <a:solidFill>
                  <a:srgbClr val="0000FF"/>
                </a:solidFill>
              </a:rPr>
              <a:t>gạo</a:t>
            </a:r>
            <a:r>
              <a:rPr lang="en-US" sz="3200" dirty="0" smtClean="0">
                <a:solidFill>
                  <a:srgbClr val="0000FF"/>
                </a:solidFill>
              </a:rPr>
              <a:t>?</a:t>
            </a:r>
            <a:endParaRPr lang="vi-VN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86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04800" y="206375"/>
            <a:ext cx="1471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sz="3200" u="sng">
                <a:solidFill>
                  <a:srgbClr val="0000FF"/>
                </a:solidFill>
                <a:latin typeface="Times New Roman" panose="02020603050405020304" pitchFamily="18" charset="0"/>
              </a:rPr>
              <a:t>Bài 4</a:t>
            </a: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sz="32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52600" y="449263"/>
            <a:ext cx="7010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Có 45 kg gạo chia vào các túi, mỗi túi có 9 kg. Hỏi có bao nhiêu túi gạo?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3300"/>
                </a:solidFill>
                <a:latin typeface="Times New Roman" panose="02020603050405020304" pitchFamily="18" charset="0"/>
              </a:rPr>
              <a:t>Tóm tắt:</a:t>
            </a:r>
            <a:r>
              <a:rPr lang="en-US" sz="28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1600200"/>
            <a:ext cx="3733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Mỗi túi:            9 kg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45 kg   : ...........túi ?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505200" y="3048000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3300"/>
                </a:solidFill>
                <a:latin typeface="Times New Roman" panose="02020603050405020304" pitchFamily="18" charset="0"/>
              </a:rPr>
              <a:t>Bài giải: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752600" y="3878263"/>
            <a:ext cx="5410200" cy="204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Số túi gạo có tất cả là:</a:t>
            </a:r>
          </a:p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45 : 9 = 5 ( túi )</a:t>
            </a:r>
          </a:p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</a:t>
            </a:r>
            <a:r>
              <a:rPr lang="en-US" sz="3200" u="sng">
                <a:solidFill>
                  <a:srgbClr val="0000FF"/>
                </a:solidFill>
                <a:latin typeface="Times New Roman" panose="02020603050405020304" pitchFamily="18" charset="0"/>
              </a:rPr>
              <a:t>Đáp số</a:t>
            </a: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: 5 túi gạo</a:t>
            </a:r>
          </a:p>
        </p:txBody>
      </p:sp>
      <p:pic>
        <p:nvPicPr>
          <p:cNvPr id="17416" name="Picture 8" descr="FF1E1E57665942E3A74FF221CEBC426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57700"/>
            <a:ext cx="6858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991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/>
      <p:bldP spid="27652" grpId="0"/>
      <p:bldP spid="27653" grpId="0"/>
      <p:bldP spid="27654" grpId="0"/>
      <p:bldP spid="276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" y="571501"/>
            <a:ext cx="9144000" cy="5429249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zh-CN" altLang="en-US" sz="1350">
              <a:solidFill>
                <a:prstClr val="white"/>
              </a:solidFill>
              <a:latin typeface="微软雅黑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r="13750"/>
          <a:stretch/>
        </p:blipFill>
        <p:spPr>
          <a:xfrm>
            <a:off x="5016106" y="857251"/>
            <a:ext cx="4127894" cy="1503218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521" y="1728500"/>
            <a:ext cx="4120985" cy="4272251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1610591" y="2900796"/>
            <a:ext cx="75334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altLang="zh-CN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+mn-lt"/>
              </a:rPr>
              <a:t>CHÚC CÁC CON </a:t>
            </a:r>
          </a:p>
          <a:p>
            <a:pPr algn="ctr" defTabSz="685800"/>
            <a:r>
              <a:rPr lang="en-US" altLang="zh-CN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+mn-lt"/>
              </a:rPr>
              <a:t>CHĂM NGOAN – HỌC GIỎI</a:t>
            </a:r>
            <a:endParaRPr lang="zh-CN" altLang="en-US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4485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1587">
        <p14:ripple/>
      </p:transition>
    </mc:Choice>
    <mc:Fallback>
      <p:transition spd="slow" advTm="115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34&quot;&gt;&lt;property id=&quot;20148&quot; value=&quot;5&quot;/&gt;&lt;property id=&quot;20300&quot; value=&quot;Slide 1&quot;/&gt;&lt;property id=&quot;20307&quot; value=&quot;264&quot;/&gt;&lt;/object&gt;&lt;/object&gt;&lt;/object&gt;&lt;/database&gt;"/>
  <p:tag name="ISPRING_RESOURCE_PATHS_HASH_2" val="4692eabfee4bcca999ac6c1db2c7fd05b85784f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443</Words>
  <Application>Microsoft Office PowerPoint</Application>
  <PresentationFormat>On-screen Show (4:3)</PresentationFormat>
  <Paragraphs>124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Microsoft YaHei</vt:lpstr>
      <vt:lpstr>宋体</vt:lpstr>
      <vt:lpstr>Arial</vt:lpstr>
      <vt:lpstr>Calibri</vt:lpstr>
      <vt:lpstr>Times New Roman</vt:lpstr>
      <vt:lpstr>等线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toangl1980@gmail.com</cp:lastModifiedBy>
  <cp:revision>12</cp:revision>
  <dcterms:created xsi:type="dcterms:W3CDTF">2016-12-03T14:41:15Z</dcterms:created>
  <dcterms:modified xsi:type="dcterms:W3CDTF">2021-12-01T15:12:53Z</dcterms:modified>
</cp:coreProperties>
</file>