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0" r:id="rId3"/>
    <p:sldId id="257" r:id="rId4"/>
    <p:sldId id="258" r:id="rId5"/>
    <p:sldId id="262" r:id="rId6"/>
    <p:sldId id="268" r:id="rId7"/>
  </p:sldIdLst>
  <p:sldSz cx="9144000" cy="6858000" type="screen4x3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21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830B4-6B7B-4B75-BF67-4B3F39A0034C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20549-18C2-4BF5-8DB8-163BFD8D8428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5439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2235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817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81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3054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2379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09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2445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895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856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45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431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598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DD565-F9A5-433B-9584-28CFC61053C6}" type="datetimeFigureOut">
              <a:rPr lang="vi-VN" smtClean="0"/>
              <a:pPr/>
              <a:t>03/12/2021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21D3-5F88-434A-A3A0-6A35F653216C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480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609600"/>
            <a:ext cx="906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tư</a:t>
            </a:r>
            <a:r>
              <a:rPr lang="en-US" sz="3200" dirty="0" smtClean="0"/>
              <a:t> </a:t>
            </a:r>
            <a:r>
              <a:rPr lang="en-US" sz="3200" dirty="0" err="1" smtClean="0"/>
              <a:t>ngày</a:t>
            </a:r>
            <a:r>
              <a:rPr lang="en-US" sz="3200" dirty="0" smtClean="0"/>
              <a:t> 18 </a:t>
            </a:r>
            <a:r>
              <a:rPr lang="en-US" sz="3200" dirty="0" err="1" smtClean="0"/>
              <a:t>tháng</a:t>
            </a:r>
            <a:r>
              <a:rPr lang="en-US" sz="3200" dirty="0" smtClean="0"/>
              <a:t> 12 </a:t>
            </a:r>
            <a:r>
              <a:rPr lang="en-US" sz="3200" dirty="0" err="1" smtClean="0"/>
              <a:t>năm</a:t>
            </a:r>
            <a:r>
              <a:rPr lang="en-US" sz="3200" dirty="0" smtClean="0"/>
              <a:t> 2021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          </a:t>
            </a:r>
            <a:r>
              <a:rPr lang="en-US" sz="3200" dirty="0" err="1" smtClean="0"/>
              <a:t>Toán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Chia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hai </a:t>
            </a:r>
            <a:r>
              <a:rPr lang="en-US" sz="3200" dirty="0" err="1" smtClean="0"/>
              <a:t>chữ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cho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một</a:t>
            </a:r>
            <a:r>
              <a:rPr lang="en-US" sz="3200" dirty="0" smtClean="0"/>
              <a:t> </a:t>
            </a:r>
            <a:r>
              <a:rPr lang="en-US" sz="3200" dirty="0" err="1" smtClean="0"/>
              <a:t>chữ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( trang 70)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99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251520" y="256309"/>
            <a:ext cx="8712968" cy="60530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TextBox 1"/>
          <p:cNvSpPr txBox="1"/>
          <p:nvPr/>
        </p:nvSpPr>
        <p:spPr>
          <a:xfrm>
            <a:off x="395536" y="256309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/>
              <a:t>a) 72 : 3 = ?</a:t>
            </a:r>
            <a:endParaRPr lang="vi-VN" sz="2800" b="1"/>
          </a:p>
        </p:txBody>
      </p:sp>
      <p:sp>
        <p:nvSpPr>
          <p:cNvPr id="3" name="TextBox 2"/>
          <p:cNvSpPr txBox="1"/>
          <p:nvPr/>
        </p:nvSpPr>
        <p:spPr>
          <a:xfrm>
            <a:off x="2555776" y="779529"/>
            <a:ext cx="6588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7 chia 3 được 2, viết 2</a:t>
            </a:r>
          </a:p>
          <a:p>
            <a:r>
              <a:rPr lang="en-US" sz="2800" smtClean="0"/>
              <a:t>     2 nhân 3 bằng 6; 7 trừ 6 bằng 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Hạ 2, được 12 ; 12 chia 3 được 4, viết 4.</a:t>
            </a:r>
          </a:p>
          <a:p>
            <a:r>
              <a:rPr lang="en-US" sz="2800" smtClean="0"/>
              <a:t>     4 nhân 3 bằng 12 ; 12 trừ 12 bằng 0.</a:t>
            </a:r>
            <a:endParaRPr lang="vi-VN" sz="2800"/>
          </a:p>
        </p:txBody>
      </p:sp>
      <p:grpSp>
        <p:nvGrpSpPr>
          <p:cNvPr id="13" name="Group 12"/>
          <p:cNvGrpSpPr/>
          <p:nvPr/>
        </p:nvGrpSpPr>
        <p:grpSpPr>
          <a:xfrm>
            <a:off x="755576" y="779529"/>
            <a:ext cx="1656184" cy="955268"/>
            <a:chOff x="755576" y="779529"/>
            <a:chExt cx="1656184" cy="955268"/>
          </a:xfrm>
        </p:grpSpPr>
        <p:sp>
          <p:nvSpPr>
            <p:cNvPr id="4" name="TextBox 3"/>
            <p:cNvSpPr txBox="1"/>
            <p:nvPr/>
          </p:nvSpPr>
          <p:spPr>
            <a:xfrm>
              <a:off x="755576" y="779529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72    3</a:t>
              </a:r>
              <a:endParaRPr lang="vi-VN" sz="280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365422" y="870701"/>
              <a:ext cx="0" cy="8640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365422" y="1302749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55576" y="1196752"/>
            <a:ext cx="828092" cy="1815882"/>
            <a:chOff x="755576" y="1196752"/>
            <a:chExt cx="828092" cy="1815882"/>
          </a:xfrm>
        </p:grpSpPr>
        <p:sp>
          <p:nvSpPr>
            <p:cNvPr id="9" name="TextBox 8"/>
            <p:cNvSpPr txBox="1"/>
            <p:nvPr/>
          </p:nvSpPr>
          <p:spPr>
            <a:xfrm>
              <a:off x="755576" y="1196752"/>
              <a:ext cx="8280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6</a:t>
              </a:r>
            </a:p>
            <a:p>
              <a:r>
                <a:rPr lang="en-US" sz="2800" smtClean="0"/>
                <a:t>12</a:t>
              </a:r>
            </a:p>
            <a:p>
              <a:r>
                <a:rPr lang="en-US" sz="2800" smtClean="0"/>
                <a:t>12</a:t>
              </a:r>
            </a:p>
            <a:p>
              <a:r>
                <a:rPr lang="en-US" sz="2800"/>
                <a:t> </a:t>
              </a:r>
              <a:r>
                <a:rPr lang="en-US" sz="2800" smtClean="0"/>
                <a:t> 0</a:t>
              </a:r>
              <a:endParaRPr lang="vi-VN" sz="2800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755576" y="1687470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55576" y="2492896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1365422" y="1302749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24</a:t>
            </a:r>
            <a:endParaRPr lang="vi-VN" sz="2800"/>
          </a:p>
        </p:txBody>
      </p:sp>
      <p:sp>
        <p:nvSpPr>
          <p:cNvPr id="15" name="TextBox 14"/>
          <p:cNvSpPr txBox="1"/>
          <p:nvPr/>
        </p:nvSpPr>
        <p:spPr>
          <a:xfrm>
            <a:off x="503548" y="301263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b</a:t>
            </a:r>
            <a:r>
              <a:rPr lang="en-US" sz="2800" b="1" smtClean="0"/>
              <a:t>) 65 : 2 = ?</a:t>
            </a:r>
            <a:endParaRPr lang="vi-VN" sz="2800" b="1"/>
          </a:p>
        </p:txBody>
      </p:sp>
      <p:sp>
        <p:nvSpPr>
          <p:cNvPr id="16" name="TextBox 15"/>
          <p:cNvSpPr txBox="1"/>
          <p:nvPr/>
        </p:nvSpPr>
        <p:spPr>
          <a:xfrm>
            <a:off x="2555776" y="3535854"/>
            <a:ext cx="6588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/>
              <a:t>6</a:t>
            </a:r>
            <a:r>
              <a:rPr lang="en-US" sz="2800" smtClean="0"/>
              <a:t> chia 2 được 3, viết 3</a:t>
            </a:r>
          </a:p>
          <a:p>
            <a:r>
              <a:rPr lang="en-US" sz="2800" smtClean="0"/>
              <a:t>     3 nhân 2 bằng 6; 6 trừ 6 bằng 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smtClean="0"/>
              <a:t>Hạ 5; 5 chia 2 được 2, viết 2.</a:t>
            </a:r>
          </a:p>
          <a:p>
            <a:r>
              <a:rPr lang="en-US" sz="2800" smtClean="0"/>
              <a:t>     2 nhân 2 bằng 4 ; 5 trừ 4 bằng 1.</a:t>
            </a:r>
            <a:endParaRPr lang="vi-VN" sz="2800"/>
          </a:p>
        </p:txBody>
      </p:sp>
      <p:sp>
        <p:nvSpPr>
          <p:cNvPr id="17" name="TextBox 16"/>
          <p:cNvSpPr txBox="1"/>
          <p:nvPr/>
        </p:nvSpPr>
        <p:spPr>
          <a:xfrm>
            <a:off x="929089" y="353585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65   2</a:t>
            </a:r>
            <a:endParaRPr lang="vi-VN" sz="2800"/>
          </a:p>
        </p:txBody>
      </p:sp>
      <p:grpSp>
        <p:nvGrpSpPr>
          <p:cNvPr id="18" name="Group 17"/>
          <p:cNvGrpSpPr/>
          <p:nvPr/>
        </p:nvGrpSpPr>
        <p:grpSpPr>
          <a:xfrm>
            <a:off x="893414" y="3518275"/>
            <a:ext cx="1656184" cy="955268"/>
            <a:chOff x="755576" y="779529"/>
            <a:chExt cx="1656184" cy="955268"/>
          </a:xfrm>
        </p:grpSpPr>
        <p:sp>
          <p:nvSpPr>
            <p:cNvPr id="19" name="TextBox 18"/>
            <p:cNvSpPr txBox="1"/>
            <p:nvPr/>
          </p:nvSpPr>
          <p:spPr>
            <a:xfrm>
              <a:off x="755576" y="779529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  </a:t>
              </a:r>
              <a:endParaRPr lang="vi-VN" sz="280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365422" y="870701"/>
              <a:ext cx="0" cy="86409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365422" y="1302749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929089" y="4041495"/>
            <a:ext cx="828092" cy="1815882"/>
            <a:chOff x="755576" y="1196752"/>
            <a:chExt cx="828092" cy="1815882"/>
          </a:xfrm>
        </p:grpSpPr>
        <p:sp>
          <p:nvSpPr>
            <p:cNvPr id="23" name="TextBox 22"/>
            <p:cNvSpPr txBox="1"/>
            <p:nvPr/>
          </p:nvSpPr>
          <p:spPr>
            <a:xfrm>
              <a:off x="755576" y="1196752"/>
              <a:ext cx="8280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smtClean="0"/>
                <a:t>6</a:t>
              </a:r>
            </a:p>
            <a:p>
              <a:r>
                <a:rPr lang="en-US" sz="2800" smtClean="0"/>
                <a:t>0</a:t>
              </a:r>
              <a:r>
                <a:rPr lang="en-US" sz="2800"/>
                <a:t>5</a:t>
              </a:r>
              <a:endParaRPr lang="en-US" sz="2800" smtClean="0"/>
            </a:p>
            <a:p>
              <a:r>
                <a:rPr lang="en-US" sz="2800"/>
                <a:t> </a:t>
              </a:r>
              <a:r>
                <a:rPr lang="en-US" sz="2800" smtClean="0"/>
                <a:t> 4</a:t>
              </a:r>
            </a:p>
            <a:p>
              <a:r>
                <a:rPr lang="en-US" sz="2800"/>
                <a:t> </a:t>
              </a:r>
              <a:r>
                <a:rPr lang="en-US" sz="2800" smtClean="0"/>
                <a:t> 1</a:t>
              </a:r>
              <a:endParaRPr lang="vi-VN" sz="2800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755576" y="1687470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55576" y="2492896"/>
              <a:ext cx="54228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486369" y="4059074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32</a:t>
            </a:r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201791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6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67544" y="332656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57190"/>
              </p:ext>
            </p:extLst>
          </p:nvPr>
        </p:nvGraphicFramePr>
        <p:xfrm>
          <a:off x="251520" y="1397000"/>
          <a:ext cx="8640960" cy="4696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2348148"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a) 84 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 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96    6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90    5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91    7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348148"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b) 68    6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97    3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59    5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32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89    2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7624" y="33265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Tính:</a:t>
            </a:r>
            <a:endParaRPr lang="vi-VN" sz="3200"/>
          </a:p>
        </p:txBody>
      </p:sp>
      <p:cxnSp>
        <p:nvCxnSpPr>
          <p:cNvPr id="6" name="Straight Connector 5"/>
          <p:cNvCxnSpPr/>
          <p:nvPr/>
        </p:nvCxnSpPr>
        <p:spPr>
          <a:xfrm>
            <a:off x="1331640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21377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292080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80312" y="1484784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37758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21377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302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01937" y="4293096"/>
            <a:ext cx="0" cy="9361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337758" y="1952836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121377" y="1973633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292080" y="1973633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80312" y="1979682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31640" y="4761148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121377" y="4761148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257302" y="4761148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401937" y="4729070"/>
            <a:ext cx="56994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610030" y="1844824"/>
            <a:ext cx="867155" cy="2062103"/>
            <a:chOff x="610030" y="1844824"/>
            <a:chExt cx="867155" cy="2062103"/>
          </a:xfrm>
        </p:grpSpPr>
        <p:sp>
          <p:nvSpPr>
            <p:cNvPr id="25" name="TextBox 24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24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24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/>
          <p:nvPr/>
        </p:nvGrpSpPr>
        <p:grpSpPr>
          <a:xfrm>
            <a:off x="2401317" y="1844824"/>
            <a:ext cx="867155" cy="2062103"/>
            <a:chOff x="610030" y="1844824"/>
            <a:chExt cx="867155" cy="2062103"/>
          </a:xfrm>
        </p:grpSpPr>
        <p:sp>
          <p:nvSpPr>
            <p:cNvPr id="30" name="TextBox 29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3</a:t>
              </a:r>
              <a:r>
                <a:rPr lang="en-US" sz="3200">
                  <a:solidFill>
                    <a:srgbClr val="C00000"/>
                  </a:solidFill>
                </a:rPr>
                <a:t>6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36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508971" y="1844823"/>
            <a:ext cx="867155" cy="2062103"/>
            <a:chOff x="610030" y="1844824"/>
            <a:chExt cx="867155" cy="2062103"/>
          </a:xfrm>
        </p:grpSpPr>
        <p:sp>
          <p:nvSpPr>
            <p:cNvPr id="34" name="TextBox 33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solidFill>
                    <a:srgbClr val="C00000"/>
                  </a:solidFill>
                </a:rPr>
                <a:t>5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4</a:t>
              </a:r>
              <a:r>
                <a:rPr lang="en-US" sz="3200">
                  <a:solidFill>
                    <a:srgbClr val="C00000"/>
                  </a:solidFill>
                </a:rPr>
                <a:t>0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40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660232" y="1844823"/>
            <a:ext cx="867155" cy="2062103"/>
            <a:chOff x="610030" y="1844824"/>
            <a:chExt cx="867155" cy="2062103"/>
          </a:xfrm>
        </p:grpSpPr>
        <p:sp>
          <p:nvSpPr>
            <p:cNvPr id="38" name="TextBox 37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7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21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21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0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638834" y="4639184"/>
            <a:ext cx="867155" cy="2062103"/>
            <a:chOff x="610030" y="1844824"/>
            <a:chExt cx="867155" cy="2062103"/>
          </a:xfrm>
        </p:grpSpPr>
        <p:sp>
          <p:nvSpPr>
            <p:cNvPr id="42" name="TextBox 41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0</a:t>
              </a:r>
              <a:r>
                <a:rPr lang="en-US" sz="3200">
                  <a:solidFill>
                    <a:srgbClr val="C00000"/>
                  </a:solidFill>
                </a:rPr>
                <a:t>8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>
                  <a:solidFill>
                    <a:srgbClr val="C00000"/>
                  </a:solidFill>
                </a:rPr>
                <a:t>  </a:t>
              </a:r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2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401316" y="4624436"/>
            <a:ext cx="867155" cy="2062103"/>
            <a:chOff x="610030" y="1844824"/>
            <a:chExt cx="867155" cy="2062103"/>
          </a:xfrm>
        </p:grpSpPr>
        <p:sp>
          <p:nvSpPr>
            <p:cNvPr id="46" name="TextBox 45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solidFill>
                    <a:srgbClr val="C00000"/>
                  </a:solidFill>
                </a:rPr>
                <a:t>9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07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 </a:t>
              </a:r>
              <a:r>
                <a:rPr lang="en-US" sz="3200" smtClean="0">
                  <a:solidFill>
                    <a:srgbClr val="C00000"/>
                  </a:solidFill>
                </a:rPr>
                <a:t>6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  1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/>
          <p:cNvGrpSpPr/>
          <p:nvPr/>
        </p:nvGrpSpPr>
        <p:grpSpPr>
          <a:xfrm>
            <a:off x="4568683" y="4624435"/>
            <a:ext cx="867155" cy="2062103"/>
            <a:chOff x="610030" y="1844824"/>
            <a:chExt cx="867155" cy="2062103"/>
          </a:xfrm>
        </p:grpSpPr>
        <p:sp>
          <p:nvSpPr>
            <p:cNvPr id="50" name="TextBox 49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5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09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 5</a:t>
              </a:r>
              <a:endParaRPr lang="en-US" sz="3200" smtClean="0">
                <a:solidFill>
                  <a:srgbClr val="C00000"/>
                </a:solidFill>
              </a:endParaRPr>
            </a:p>
            <a:p>
              <a:r>
                <a:rPr lang="en-US" sz="3200" smtClean="0">
                  <a:solidFill>
                    <a:srgbClr val="C00000"/>
                  </a:solidFill>
                </a:rPr>
                <a:t>  4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6759680" y="4624435"/>
            <a:ext cx="867155" cy="2062103"/>
            <a:chOff x="610030" y="1844824"/>
            <a:chExt cx="867155" cy="2062103"/>
          </a:xfrm>
        </p:grpSpPr>
        <p:sp>
          <p:nvSpPr>
            <p:cNvPr id="54" name="TextBox 53"/>
            <p:cNvSpPr txBox="1"/>
            <p:nvPr/>
          </p:nvSpPr>
          <p:spPr>
            <a:xfrm>
              <a:off x="610030" y="1844824"/>
              <a:ext cx="867155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solidFill>
                    <a:srgbClr val="C00000"/>
                  </a:solidFill>
                </a:rPr>
                <a:t>8</a:t>
              </a:r>
            </a:p>
            <a:p>
              <a:r>
                <a:rPr lang="en-US" sz="3200" smtClean="0">
                  <a:solidFill>
                    <a:srgbClr val="C00000"/>
                  </a:solidFill>
                </a:rPr>
                <a:t>09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 8</a:t>
              </a:r>
              <a:r>
                <a:rPr lang="en-US" sz="3200" smtClean="0">
                  <a:solidFill>
                    <a:srgbClr val="C00000"/>
                  </a:solidFill>
                </a:rPr>
                <a:t>  </a:t>
              </a:r>
            </a:p>
            <a:p>
              <a:r>
                <a:rPr lang="en-US" sz="3200">
                  <a:solidFill>
                    <a:srgbClr val="C00000"/>
                  </a:solidFill>
                </a:rPr>
                <a:t> </a:t>
              </a:r>
              <a:r>
                <a:rPr lang="en-US" sz="3200" smtClean="0">
                  <a:solidFill>
                    <a:srgbClr val="C00000"/>
                  </a:solidFill>
                </a:rPr>
                <a:t> 1</a:t>
              </a:r>
              <a:endParaRPr lang="vi-VN" sz="3200">
                <a:solidFill>
                  <a:srgbClr val="C00000"/>
                </a:solidFill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617678" y="2420888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610030" y="3356992"/>
              <a:ext cx="569946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337758" y="1952836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28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131840" y="1979682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16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06301" y="1952835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18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82475" y="1952835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13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412809" y="4729070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44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230806" y="4729070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11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121377" y="4761148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32</a:t>
            </a:r>
            <a:endParaRPr lang="vi-VN" sz="3200">
              <a:solidFill>
                <a:srgbClr val="C0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337758" y="4780322"/>
            <a:ext cx="821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C00000"/>
                </a:solidFill>
              </a:rPr>
              <a:t>11</a:t>
            </a:r>
            <a:endParaRPr lang="vi-VN" sz="32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54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34978" y="332656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38200" y="225291"/>
                <a:ext cx="8332958" cy="790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smtClean="0"/>
                  <a:t>Mỗi giờ có 60 phút. Hỏi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3200" b="0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 smtClean="0"/>
                  <a:t>giờ có bao nhiêu phút?</a:t>
                </a:r>
                <a:endParaRPr lang="vi-VN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5291"/>
                <a:ext cx="8332958" cy="790794"/>
              </a:xfrm>
              <a:prstGeom prst="rect">
                <a:avLst/>
              </a:prstGeom>
              <a:blipFill rotWithShape="0">
                <a:blip r:embed="rId2"/>
                <a:stretch>
                  <a:fillRect l="-1903" r="-439" b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86000" y="1581830"/>
                <a:ext cx="8332958" cy="2268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3200" dirty="0" smtClean="0"/>
                  <a:t>Bài giải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3200" dirty="0" smtClean="0"/>
                  <a:t> giờ có số phút là:</a:t>
                </a:r>
              </a:p>
              <a:p>
                <a:pPr algn="ctr"/>
                <a:r>
                  <a:rPr lang="en-US" sz="3200" dirty="0" smtClean="0"/>
                  <a:t>60 : 5 = 12 (phút)</a:t>
                </a:r>
              </a:p>
              <a:p>
                <a:pPr algn="ctr"/>
                <a:r>
                  <a:rPr lang="en-US" sz="3200" dirty="0" smtClean="0"/>
                  <a:t>Đáp số: 12 phút</a:t>
                </a:r>
                <a:endParaRPr lang="vi-VN" sz="3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581830"/>
                <a:ext cx="8332958" cy="2268121"/>
              </a:xfrm>
              <a:prstGeom prst="rect">
                <a:avLst/>
              </a:prstGeom>
              <a:blipFill rotWithShape="0">
                <a:blip r:embed="rId3"/>
                <a:stretch>
                  <a:fillRect t="-3753" b="-7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685800" y="1610585"/>
            <a:ext cx="3048000" cy="2114691"/>
            <a:chOff x="685800" y="1610585"/>
            <a:chExt cx="3048000" cy="2114691"/>
          </a:xfrm>
        </p:grpSpPr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>
              <a:off x="685800" y="1610585"/>
              <a:ext cx="3048000" cy="1947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r>
                <a:rPr lang="en-US" sz="3200" i="1" u="sng" dirty="0" err="1">
                  <a:latin typeface="Times New Roman" panose="02020603050405020304" pitchFamily="18" charset="0"/>
                </a:rPr>
                <a:t>Tóm</a:t>
              </a:r>
              <a:r>
                <a:rPr lang="en-US" sz="3200" i="1" u="sng" dirty="0">
                  <a:latin typeface="Times New Roman" panose="02020603050405020304" pitchFamily="18" charset="0"/>
                </a:rPr>
                <a:t> </a:t>
              </a:r>
              <a:r>
                <a:rPr lang="en-US" sz="3200" i="1" u="sng" dirty="0" err="1">
                  <a:latin typeface="Times New Roman" panose="02020603050405020304" pitchFamily="18" charset="0"/>
                </a:rPr>
                <a:t>tắt</a:t>
              </a:r>
              <a:r>
                <a:rPr lang="en-US" sz="3200" i="1" u="sng" dirty="0">
                  <a:latin typeface="Times New Roman" panose="02020603050405020304" pitchFamily="18" charset="0"/>
                </a:rPr>
                <a:t>:</a:t>
              </a:r>
            </a:p>
            <a:p>
              <a:pPr eaLnBrk="1" hangingPunct="1"/>
              <a:r>
                <a:rPr lang="en-US" sz="3200" dirty="0">
                  <a:latin typeface="Times New Roman" panose="02020603050405020304" pitchFamily="18" charset="0"/>
                </a:rPr>
                <a:t>1 </a:t>
              </a:r>
              <a:r>
                <a:rPr lang="en-US" sz="3200" dirty="0" err="1">
                  <a:latin typeface="Times New Roman" panose="02020603050405020304" pitchFamily="18" charset="0"/>
                </a:rPr>
                <a:t>giờ</a:t>
              </a:r>
              <a:r>
                <a:rPr lang="en-US" sz="3200" dirty="0">
                  <a:latin typeface="Times New Roman" panose="02020603050405020304" pitchFamily="18" charset="0"/>
                </a:rPr>
                <a:t>     : 60 </a:t>
              </a:r>
              <a:r>
                <a:rPr lang="en-US" sz="3200" dirty="0" err="1">
                  <a:latin typeface="Times New Roman" panose="02020603050405020304" pitchFamily="18" charset="0"/>
                </a:rPr>
                <a:t>phút</a:t>
              </a:r>
              <a:endParaRPr lang="en-US" sz="3200" dirty="0">
                <a:latin typeface="Times New Roman" panose="02020603050405020304" pitchFamily="18" charset="0"/>
              </a:endParaRPr>
            </a:p>
            <a:p>
              <a:pPr eaLnBrk="1" hangingPunct="1"/>
              <a:r>
                <a:rPr lang="en-US" sz="3200" dirty="0">
                  <a:latin typeface="Times New Roman" panose="02020603050405020304" pitchFamily="18" charset="0"/>
                </a:rPr>
                <a:t>    </a:t>
              </a:r>
              <a:r>
                <a:rPr lang="en-US" sz="3200" dirty="0" err="1">
                  <a:latin typeface="Times New Roman" panose="02020603050405020304" pitchFamily="18" charset="0"/>
                </a:rPr>
                <a:t>giờ</a:t>
              </a:r>
              <a:r>
                <a:rPr lang="en-US" sz="3200" dirty="0">
                  <a:latin typeface="Times New Roman" panose="02020603050405020304" pitchFamily="18" charset="0"/>
                </a:rPr>
                <a:t>    :....  </a:t>
              </a:r>
              <a:r>
                <a:rPr lang="en-US" sz="3200" dirty="0" err="1">
                  <a:latin typeface="Times New Roman" panose="02020603050405020304" pitchFamily="18" charset="0"/>
                </a:rPr>
                <a:t>phút</a:t>
              </a:r>
              <a:r>
                <a:rPr lang="en-US" sz="3200" dirty="0">
                  <a:latin typeface="Times New Roman" panose="02020603050405020304" pitchFamily="18" charset="0"/>
                </a:rPr>
                <a:t> ?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92988" y="2784693"/>
              <a:ext cx="458638" cy="940583"/>
              <a:chOff x="692988" y="2784693"/>
              <a:chExt cx="458638" cy="940583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769188" y="2784693"/>
                <a:ext cx="3048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1</a:t>
                </a:r>
                <a:endParaRPr lang="en-US" sz="2400" dirty="0"/>
              </a:p>
            </p:txBody>
          </p:sp>
          <p:cxnSp>
            <p:nvCxnSpPr>
              <p:cNvPr id="8" name="Straight Connector 7"/>
              <p:cNvCxnSpPr/>
              <p:nvPr/>
            </p:nvCxnSpPr>
            <p:spPr>
              <a:xfrm>
                <a:off x="692988" y="3242045"/>
                <a:ext cx="45720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770626" y="3263611"/>
                <a:ext cx="381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5</a:t>
                </a:r>
                <a:endParaRPr lang="en-US"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596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1143000" y="222202"/>
            <a:ext cx="8077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3200" b="1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31 m </a:t>
            </a:r>
            <a:r>
              <a:rPr lang="en-US" sz="3200" dirty="0" err="1">
                <a:latin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</a:rPr>
              <a:t>, may </a:t>
            </a:r>
            <a:r>
              <a:rPr lang="en-US" sz="3200" dirty="0" err="1">
                <a:latin typeface="Times New Roman" panose="02020603050405020304" pitchFamily="18" charset="0"/>
              </a:rPr>
              <a:t>mỗi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quần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áo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</a:rPr>
              <a:t> 3m.Hỏi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latin typeface="Times New Roman" panose="02020603050405020304" pitchFamily="18" charset="0"/>
              </a:rPr>
              <a:t>thể</a:t>
            </a:r>
            <a:r>
              <a:rPr lang="en-US" sz="3200" dirty="0">
                <a:latin typeface="Times New Roman" panose="02020603050405020304" pitchFamily="18" charset="0"/>
              </a:rPr>
              <a:t> may </a:t>
            </a:r>
            <a:r>
              <a:rPr 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nhiều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nhất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bộ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quần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áo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</a:p>
          <a:p>
            <a:r>
              <a:rPr lang="en-US" sz="3200" dirty="0" err="1">
                <a:latin typeface="Times New Roman" panose="02020603050405020304" pitchFamily="18" charset="0"/>
              </a:rPr>
              <a:t>còn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thừa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mấy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</a:rPr>
              <a:t> ?</a:t>
            </a:r>
          </a:p>
          <a:p>
            <a:r>
              <a:rPr lang="en-US" sz="3200" b="1" dirty="0">
                <a:latin typeface="Times New Roman" panose="02020603050405020304" pitchFamily="18" charset="0"/>
              </a:rPr>
              <a:t>                            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2286000" y="2133600"/>
            <a:ext cx="6858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2800" b="1">
                <a:solidFill>
                  <a:srgbClr val="FF00FF"/>
                </a:solidFill>
                <a:latin typeface="Times New Roman" panose="02020603050405020304" pitchFamily="18" charset="0"/>
              </a:rPr>
              <a:t>                             </a:t>
            </a:r>
            <a:r>
              <a:rPr lang="en-US" sz="2800" u="sng">
                <a:latin typeface="Times New Roman" panose="02020603050405020304" pitchFamily="18" charset="0"/>
              </a:rPr>
              <a:t>Tóm tắt</a:t>
            </a:r>
          </a:p>
          <a:p>
            <a:pPr eaLnBrk="1" hangingPunct="1"/>
            <a:r>
              <a:rPr lang="en-US" sz="2800">
                <a:latin typeface="Times New Roman" panose="02020603050405020304" pitchFamily="18" charset="0"/>
              </a:rPr>
              <a:t>           3m    : 1 bộ quần áo</a:t>
            </a:r>
          </a:p>
          <a:p>
            <a:pPr eaLnBrk="1" hangingPunct="1"/>
            <a:r>
              <a:rPr lang="en-US" sz="2800">
                <a:latin typeface="Times New Roman" panose="02020603050405020304" pitchFamily="18" charset="0"/>
              </a:rPr>
              <a:t>           31 m : .... Bộ quần áo?.... thừa...m ?</a:t>
            </a:r>
            <a:r>
              <a:rPr lang="en-US" sz="2800" b="1">
                <a:latin typeface="Times New Roman" panose="02020603050405020304" pitchFamily="18" charset="0"/>
              </a:rPr>
              <a:t>                              </a:t>
            </a:r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2057400" y="3962400"/>
            <a:ext cx="6858000" cy="229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sz="2800" b="1">
                <a:solidFill>
                  <a:srgbClr val="FF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u="sng">
                <a:latin typeface="Times New Roman" panose="02020603050405020304" pitchFamily="18" charset="0"/>
              </a:rPr>
              <a:t>Bài giải:</a:t>
            </a:r>
          </a:p>
          <a:p>
            <a:pPr algn="ctr"/>
            <a:r>
              <a:rPr lang="en-US" sz="2800">
                <a:latin typeface="Times New Roman" panose="02020603050405020304" pitchFamily="18" charset="0"/>
              </a:rPr>
              <a:t>Ta có :  31 : 3 = 10 ( dư 1 )</a:t>
            </a:r>
          </a:p>
          <a:p>
            <a:pPr algn="ctr"/>
            <a:r>
              <a:rPr lang="en-US" sz="2800">
                <a:latin typeface="Times New Roman" panose="02020603050405020304" pitchFamily="18" charset="0"/>
              </a:rPr>
              <a:t>   Vậy có 31 m vải may được nhiều nhất 10 </a:t>
            </a:r>
          </a:p>
          <a:p>
            <a:pPr algn="ctr"/>
            <a:r>
              <a:rPr lang="en-US" sz="2800">
                <a:latin typeface="Times New Roman" panose="02020603050405020304" pitchFamily="18" charset="0"/>
              </a:rPr>
              <a:t>bộ quần áo và còn thừa 1 m vải.</a:t>
            </a:r>
          </a:p>
          <a:p>
            <a:pPr algn="ctr"/>
            <a:r>
              <a:rPr lang="en-US" sz="2800">
                <a:latin typeface="Times New Roman" panose="02020603050405020304" pitchFamily="18" charset="0"/>
              </a:rPr>
              <a:t>                                  Đáp số : 10 bộ quần áo, thừa 1m vải .</a:t>
            </a:r>
            <a:r>
              <a:rPr lang="en-US" sz="2800" b="1">
                <a:latin typeface="Times New Roman" panose="02020603050405020304" pitchFamily="18" charset="0"/>
              </a:rPr>
              <a:t>                         </a:t>
            </a:r>
          </a:p>
        </p:txBody>
      </p:sp>
      <p:pic>
        <p:nvPicPr>
          <p:cNvPr id="6166" name="Picture 22" descr="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084638"/>
            <a:ext cx="2049463" cy="300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4" name="Text Box 25"/>
          <p:cNvSpPr txBox="1">
            <a:spLocks noChangeArrowheads="1"/>
          </p:cNvSpPr>
          <p:nvPr/>
        </p:nvSpPr>
        <p:spPr bwMode="auto">
          <a:xfrm>
            <a:off x="-23267" y="222202"/>
            <a:ext cx="13516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sz="3600" b="1" i="1" dirty="0" err="1">
                <a:latin typeface="Times New Roman" panose="02020603050405020304" pitchFamily="18" charset="0"/>
              </a:rPr>
              <a:t>Bài</a:t>
            </a:r>
            <a:r>
              <a:rPr lang="en-US" sz="3600" b="1" i="1" dirty="0">
                <a:latin typeface="Times New Roman" panose="02020603050405020304" pitchFamily="18" charset="0"/>
              </a:rPr>
              <a:t> </a:t>
            </a:r>
            <a:r>
              <a:rPr lang="en-US" sz="3600" b="1" i="1" dirty="0" smtClean="0">
                <a:latin typeface="Times New Roman" panose="02020603050405020304" pitchFamily="18" charset="0"/>
              </a:rPr>
              <a:t>3:</a:t>
            </a:r>
            <a:endParaRPr lang="en-US" sz="3600" b="1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63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1" grpId="0"/>
      <p:bldP spid="6162" grpId="0"/>
      <p:bldP spid="61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" y="571501"/>
            <a:ext cx="9144000" cy="5429249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CN" altLang="en-US" sz="1350">
              <a:solidFill>
                <a:prstClr val="white"/>
              </a:solidFill>
              <a:latin typeface="微软雅黑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r="13750"/>
          <a:stretch/>
        </p:blipFill>
        <p:spPr>
          <a:xfrm>
            <a:off x="5016106" y="857251"/>
            <a:ext cx="4127894" cy="1503218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521" y="1728500"/>
            <a:ext cx="4120985" cy="4272251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10591" y="2900796"/>
            <a:ext cx="7533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altLang="zh-CN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CHÚC CÁC CON </a:t>
            </a:r>
          </a:p>
          <a:p>
            <a:pPr algn="ctr" defTabSz="685800"/>
            <a:r>
              <a:rPr lang="en-US" altLang="zh-CN" sz="4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CHĂM NGOAN – HỌC GIỎI</a:t>
            </a:r>
            <a:endParaRPr lang="zh-CN" alt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52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11587">
        <p14:ripple/>
      </p:transition>
    </mc:Choice>
    <mc:Fallback xmlns="">
      <p:transition spd="slow" advTm="115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0&quot;/&gt;&lt;/object&gt;&lt;object type=&quot;3&quot; unique_id=&quot;10005&quot;&gt;&lt;property id=&quot;20148&quot; value=&quot;5&quot;/&gt;&lt;property id=&quot;20300&quot; value=&quot;Slide 2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59&quot;/&gt;&lt;/object&gt;&lt;/object&gt;&lt;/object&gt;&lt;/database&gt;"/>
  <p:tag name="SECTOMILLISECCONVERTED" val="1"/>
  <p:tag name="ISPRING_RESOURCE_PATHS_HASH_2" val="0a353252f8e2822b748279f46c1f64dba20a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372</Words>
  <Application>Microsoft Office PowerPoint</Application>
  <PresentationFormat>On-screen Show (4:3)</PresentationFormat>
  <Paragraphs>108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微软雅黑</vt:lpstr>
      <vt:lpstr>宋体</vt:lpstr>
      <vt:lpstr>Arial</vt:lpstr>
      <vt:lpstr>Calibri</vt:lpstr>
      <vt:lpstr>Cambria Math</vt:lpstr>
      <vt:lpstr>Times New Roman</vt:lpstr>
      <vt:lpstr>等线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toangl1980@gmail.com</cp:lastModifiedBy>
  <cp:revision>10</cp:revision>
  <dcterms:created xsi:type="dcterms:W3CDTF">2016-12-04T16:32:20Z</dcterms:created>
  <dcterms:modified xsi:type="dcterms:W3CDTF">2021-12-03T04:33:25Z</dcterms:modified>
</cp:coreProperties>
</file>