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2" r:id="rId3"/>
    <p:sldId id="258" r:id="rId4"/>
    <p:sldId id="259" r:id="rId5"/>
    <p:sldId id="260" r:id="rId6"/>
    <p:sldId id="261" r:id="rId7"/>
    <p:sldId id="265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1" y="3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A6FE1-D8BC-4C67-8ED6-DC20F2F7CC8B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23914-2B73-404F-92D9-FF541058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1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80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089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54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736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893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6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715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527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102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440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238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113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E630C-E8AC-44B5-808C-B3EE5D670E1A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1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J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0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981200" y="1143000"/>
            <a:ext cx="5029200" cy="12985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31"/>
              </a:avLst>
            </a:prstTxWarp>
            <a:scene3d>
              <a:camera prst="legacyObliqueTopRight">
                <a:rot lat="20699970" lon="20999970" rev="0"/>
              </a:camera>
              <a:lightRig rig="legacyFlat3" dir="b"/>
            </a:scene3d>
            <a:sp3d extrusionH="430200" prstMaterial="legacyMatte">
              <a:extrusionClr>
                <a:srgbClr val="CCCCFF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6600FF"/>
                </a:solidFill>
                <a:latin typeface="Times New Roman"/>
                <a:cs typeface="Times New Roman"/>
              </a:rPr>
              <a:t>CHÀO MỪNG QUÝ THẦY CÔ VỀ DỰ GIỜ</a:t>
            </a:r>
          </a:p>
        </p:txBody>
      </p:sp>
      <p:pic>
        <p:nvPicPr>
          <p:cNvPr id="2053" name="Picture 5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336925" y="3352800"/>
            <a:ext cx="7000876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491162" y="3352800"/>
            <a:ext cx="7000876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6563"/>
            <a:ext cx="91440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422525" y="7858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>
              <a:latin typeface="VNI-Vari" pitchFamily="2" charset="0"/>
              <a:cs typeface="Arial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752600" y="2743200"/>
            <a:ext cx="594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9900FF"/>
                </a:solidFill>
                <a:cs typeface="Arial" charset="0"/>
              </a:rPr>
              <a:t>Môn: </a:t>
            </a:r>
            <a:r>
              <a:rPr lang="en-US" sz="3200" b="1" dirty="0" smtClean="0">
                <a:solidFill>
                  <a:srgbClr val="9900FF"/>
                </a:solidFill>
                <a:cs typeface="Arial" charset="0"/>
              </a:rPr>
              <a:t>Toán</a:t>
            </a:r>
            <a:endParaRPr lang="en-US" sz="3200" b="1" dirty="0">
              <a:solidFill>
                <a:srgbClr val="9900FF"/>
              </a:solidFill>
              <a:cs typeface="Arial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025650" y="547688"/>
            <a:ext cx="66294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Arabia" pitchFamily="34" charset="0"/>
                <a:cs typeface="Arial" charset="0"/>
              </a:rPr>
              <a:t>  </a:t>
            </a:r>
            <a:r>
              <a:rPr lang="en-US" sz="3000" b="1">
                <a:solidFill>
                  <a:srgbClr val="FF0000"/>
                </a:solidFill>
                <a:cs typeface="Times New Roman" pitchFamily="18" charset="0"/>
              </a:rPr>
              <a:t>TRƯỜNG TIỂU HỌC ÁI MỘ B</a:t>
            </a:r>
            <a:endParaRPr lang="en-US" sz="3000" b="1">
              <a:solidFill>
                <a:srgbClr val="FF0000"/>
              </a:solidFill>
              <a:latin typeface=".VnArabia" pitchFamily="34" charset="0"/>
              <a:cs typeface="Arial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2514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072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620688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 67)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9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Bài 1: &gt;, &lt;, = ?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528" y="1412776"/>
            <a:ext cx="35643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744g ... 474g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400g + 8g ... 480g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1kg ... 900g + 5g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1412775"/>
            <a:ext cx="35643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305g ... 350g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450g ... 500g – 40g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760g + 240g ... 1kg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1710" y="1406917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9742" y="2397660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338254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65413" y="1406916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2031" y="2397562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08304" y="3382544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0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4" grpId="0"/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2: Mẹ Hà mua 4 gói kẹo và 1 gói bánh, mỗi gói kẹo cân nặng 130g và gói bánh cân nặng 175g. Hỏi mẹ Hà đã mua tất cả bao nhiêu gam kẹo và bánh?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564904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Số gam kẹo mẹ Hà đã mua là: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130 x 4 = 520 (g)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Số gam bánh và kẹo mẹ Hà đã mua là: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175 + 520 = 695 (g)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Đáp số: 695g.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5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3: Cô Lan có 1kg đường, cô đã dùng làm bánh hết 400g. Sau đó cô chia đều số đường còn lại vào 3 túi nhỏ. Hỏi mỗi túi có bao nhiêu gam đường?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3528" y="3068960"/>
            <a:ext cx="84249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1kg = 1000g.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Sau khi làm bánh cô Lan còn lại số gam đường là: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1000 – 400 = 600 (g)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Số gam đường có trong mỗi túi nhỏ là: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600 : 3 = 200 (g)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Đáp số: 200g đường.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8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4: Thực hành: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Dùng cân để cân một vài đồ dùng học tập của em.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04046"/>
            <a:ext cx="2736303" cy="3456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043528"/>
            <a:ext cx="3024336" cy="18002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88637"/>
            <a:ext cx="19240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3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" y="571501"/>
            <a:ext cx="9144000" cy="5429249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zh-CN" altLang="en-US" sz="1350">
              <a:solidFill>
                <a:prstClr val="white"/>
              </a:solidFill>
              <a:latin typeface="微软雅黑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r="13750"/>
          <a:stretch/>
        </p:blipFill>
        <p:spPr>
          <a:xfrm>
            <a:off x="5016106" y="857251"/>
            <a:ext cx="4127894" cy="1503218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521" y="1728500"/>
            <a:ext cx="4120985" cy="4272251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610591" y="2900796"/>
            <a:ext cx="75334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altLang="zh-CN" sz="44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CHÚC CÁC CON </a:t>
            </a:r>
          </a:p>
          <a:p>
            <a:pPr algn="ctr" defTabSz="685800"/>
            <a:r>
              <a:rPr lang="en-US" altLang="zh-CN" sz="44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CHĂM NGOAN – HỌC GIỎI</a:t>
            </a:r>
            <a:endParaRPr lang="zh-CN" altLang="en-US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75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1587">
        <p14:ripple/>
      </p:transition>
    </mc:Choice>
    <mc:Fallback xmlns="">
      <p:transition spd="slow" advTm="115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276</Words>
  <Application>Microsoft Office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微软雅黑</vt:lpstr>
      <vt:lpstr>宋体</vt:lpstr>
      <vt:lpstr>.VnArabia</vt:lpstr>
      <vt:lpstr>Arial</vt:lpstr>
      <vt:lpstr>Calibri</vt:lpstr>
      <vt:lpstr>Times New Roman</vt:lpstr>
      <vt:lpstr>VNI-Vari</vt:lpstr>
      <vt:lpstr>等线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toangl1980@gmail.com</cp:lastModifiedBy>
  <cp:revision>24</cp:revision>
  <dcterms:created xsi:type="dcterms:W3CDTF">2018-11-07T02:45:07Z</dcterms:created>
  <dcterms:modified xsi:type="dcterms:W3CDTF">2021-12-03T04:34:08Z</dcterms:modified>
</cp:coreProperties>
</file>