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1" r:id="rId1"/>
  </p:sldMasterIdLst>
  <p:notesMasterIdLst>
    <p:notesMasterId r:id="rId10"/>
  </p:notesMasterIdLst>
  <p:handoutMasterIdLst>
    <p:handoutMasterId r:id="rId11"/>
  </p:handoutMasterIdLst>
  <p:sldIdLst>
    <p:sldId id="501" r:id="rId2"/>
    <p:sldId id="502" r:id="rId3"/>
    <p:sldId id="481" r:id="rId4"/>
    <p:sldId id="491" r:id="rId5"/>
    <p:sldId id="496" r:id="rId6"/>
    <p:sldId id="495" r:id="rId7"/>
    <p:sldId id="498" r:id="rId8"/>
    <p:sldId id="500" r:id="rId9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3925"/>
    <a:srgbClr val="6C4030"/>
    <a:srgbClr val="FF0000"/>
    <a:srgbClr val="003399"/>
    <a:srgbClr val="FFFFFF"/>
    <a:srgbClr val="66CCFF"/>
    <a:srgbClr val="0099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52" autoAdjust="0"/>
    <p:restoredTop sz="89387" autoAdjust="0"/>
  </p:normalViewPr>
  <p:slideViewPr>
    <p:cSldViewPr>
      <p:cViewPr>
        <p:scale>
          <a:sx n="69" d="100"/>
          <a:sy n="69" d="100"/>
        </p:scale>
        <p:origin x="-1188" y="-258"/>
      </p:cViewPr>
      <p:guideLst>
        <p:guide orient="horz" pos="2160"/>
        <p:guide pos="2880"/>
      </p:guideLst>
    </p:cSldViewPr>
  </p:slideViewPr>
  <p:notesTextViewPr>
    <p:cViewPr>
      <p:scale>
        <a:sx n="33" d="100"/>
        <a:sy n="33" d="100"/>
      </p:scale>
      <p:origin x="0" y="0"/>
    </p:cViewPr>
  </p:notesTextViewPr>
  <p:sorterViewPr>
    <p:cViewPr>
      <p:scale>
        <a:sx n="66" d="100"/>
        <a:sy n="66" d="100"/>
      </p:scale>
      <p:origin x="0" y="7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7137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7137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7137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A60E4CC-193A-4E8A-8840-157C002991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1882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4464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64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464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4464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707909B-676C-4339-9996-806EB50338E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3438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27363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5FC413-9B67-4ADE-AB84-998FB741CC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250E15-9116-4EB2-B639-BC9C037F3A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8E9EFC-2914-4CC2-847A-9928169B56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mediaAndTx" preserve="1">
  <p:cSld name="Title, Media Clip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Media Placeholder 2"/>
          <p:cNvSpPr>
            <a:spLocks noGrp="1"/>
          </p:cNvSpPr>
          <p:nvPr>
            <p:ph type="media"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F52E5D-BE8E-4264-A7A7-A223B3F042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135225-DD4F-4DFA-B380-A515A7ED95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76400"/>
            <a:ext cx="4194175" cy="21351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63988"/>
            <a:ext cx="4194175" cy="2135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266918-E0C7-44EC-B869-FA5DD06143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A2FF3C-A4C0-415D-A3D6-70407F3D50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4A3B7B-4B2C-4ACD-B4D5-46E857F8D2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A9290A-779F-4757-856B-80D157EBD2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009538-57E8-4AE5-8516-74E4A073F2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9F951F-609E-4431-8189-B50BB4A015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BDD3B9-008B-4A2C-B4CA-2C290030F2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79AB6C-3D97-4D19-8E53-4E9146C175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064756-50B1-49FF-AECC-78441E45C1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F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38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26339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263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263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263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fld id="{0FF03AC1-3503-4E4F-A597-1A19331064F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  <p:sldLayoutId id="2147483734" r:id="rId13"/>
    <p:sldLayoutId id="2147483735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1.gif"/><Relationship Id="rId7" Type="http://schemas.openxmlformats.org/officeDocument/2006/relationships/image" Target="../media/image5.wmf"/><Relationship Id="rId2" Type="http://schemas.openxmlformats.org/officeDocument/2006/relationships/hyperlink" Target="http://www.glitter-graphics.com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3.xml"/><Relationship Id="rId1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4.xml"/><Relationship Id="rId1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slide" Target="slide6.xml"/><Relationship Id="rId2" Type="http://schemas.openxmlformats.org/officeDocument/2006/relationships/audio" Target="file:///D:\My%20documents\My%20Music\Bai%20ca1.MP3" TargetMode="External"/><Relationship Id="rId1" Type="http://schemas.openxmlformats.org/officeDocument/2006/relationships/audio" Target="../media/audio1.wav"/><Relationship Id="rId6" Type="http://schemas.openxmlformats.org/officeDocument/2006/relationships/image" Target="../media/image9.png"/><Relationship Id="rId5" Type="http://schemas.openxmlformats.org/officeDocument/2006/relationships/image" Target="../media/image8.gif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4"/>
          <p:cNvSpPr>
            <a:spLocks noChangeArrowheads="1" noChangeShapeType="1" noTextEdit="1"/>
          </p:cNvSpPr>
          <p:nvPr/>
        </p:nvSpPr>
        <p:spPr bwMode="auto">
          <a:xfrm>
            <a:off x="2970213" y="1295400"/>
            <a:ext cx="5811837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</a:t>
            </a:r>
          </a:p>
        </p:txBody>
      </p:sp>
      <p:sp>
        <p:nvSpPr>
          <p:cNvPr id="2051" name="WordArt 5"/>
          <p:cNvSpPr>
            <a:spLocks noChangeArrowheads="1" noChangeShapeType="1" noTextEdit="1"/>
          </p:cNvSpPr>
          <p:nvPr/>
        </p:nvSpPr>
        <p:spPr bwMode="auto">
          <a:xfrm>
            <a:off x="228600" y="3276600"/>
            <a:ext cx="5648325" cy="1905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LỚP 3</a:t>
            </a:r>
          </a:p>
          <a:p>
            <a:pPr algn="ctr"/>
            <a:endParaRPr lang="en-US" sz="3600" b="1" kern="1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2052" name="Picture 2" descr="708245qq9tddswa1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276600"/>
            <a:ext cx="2286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53" name="Group 18"/>
          <p:cNvGrpSpPr>
            <a:grpSpLocks/>
          </p:cNvGrpSpPr>
          <p:nvPr/>
        </p:nvGrpSpPr>
        <p:grpSpPr bwMode="auto">
          <a:xfrm>
            <a:off x="228600" y="533400"/>
            <a:ext cx="2514600" cy="2209800"/>
            <a:chOff x="5225" y="9335"/>
            <a:chExt cx="2520" cy="1750"/>
          </a:xfrm>
        </p:grpSpPr>
        <p:sp>
          <p:nvSpPr>
            <p:cNvPr id="22" name="AutoShape 27" descr="2"/>
            <p:cNvSpPr>
              <a:spLocks noChangeArrowheads="1"/>
            </p:cNvSpPr>
            <p:nvPr/>
          </p:nvSpPr>
          <p:spPr bwMode="auto">
            <a:xfrm>
              <a:off x="5225" y="10187"/>
              <a:ext cx="2520" cy="898"/>
            </a:xfrm>
            <a:prstGeom prst="wave">
              <a:avLst>
                <a:gd name="adj1" fmla="val 20644"/>
                <a:gd name="adj2" fmla="val 0"/>
              </a:avLst>
            </a:prstGeom>
            <a:blipFill dpi="0" rotWithShape="0">
              <a:blip r:embed="rId4"/>
              <a:srcRect/>
              <a:stretch>
                <a:fillRect/>
              </a:stretch>
            </a:blipFill>
            <a:ln>
              <a:noFill/>
            </a:ln>
            <a:effectLst>
              <a:outerShdw dist="107763" dir="2700000" algn="ctr" rotWithShape="0">
                <a:srgbClr val="C0C0C0"/>
              </a:outerShdw>
            </a:effectLst>
          </p:spPr>
          <p:txBody>
            <a:bodyPr lIns="91435" tIns="45718" rIns="91435" bIns="45718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pic>
          <p:nvPicPr>
            <p:cNvPr id="2055" name="Picture 26" descr="cosmoS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2" y="9335"/>
              <a:ext cx="1080" cy="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6" name="Picture 25" descr="BOOK2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4" y="10122"/>
              <a:ext cx="1260" cy="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7" name="Picture 24" descr="BOOK1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42" y="9848"/>
              <a:ext cx="1635" cy="7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8" name="Picture 23" descr="QUILLPEN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15" y="9336"/>
              <a:ext cx="702" cy="1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9" name="Text Box 22"/>
            <p:cNvSpPr txBox="1">
              <a:spLocks noChangeArrowheads="1"/>
            </p:cNvSpPr>
            <p:nvPr/>
          </p:nvSpPr>
          <p:spPr bwMode="auto">
            <a:xfrm>
              <a:off x="5867" y="9897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/>
              <a:r>
                <a:rPr lang="en-US" altLang="en-US" sz="800" b="1">
                  <a:latin typeface="VnBangkok"/>
                  <a:cs typeface="Times New Roman" pitchFamily="18" charset="0"/>
                </a:rPr>
                <a:t> </a:t>
              </a:r>
              <a:endParaRPr lang="en-US" altLang="en-US" sz="480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2060" name="Text Box 21"/>
            <p:cNvSpPr txBox="1">
              <a:spLocks noChangeArrowheads="1"/>
            </p:cNvSpPr>
            <p:nvPr/>
          </p:nvSpPr>
          <p:spPr bwMode="auto">
            <a:xfrm>
              <a:off x="6665" y="9863"/>
              <a:ext cx="577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 sz="480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2061" name="WordArt 20"/>
            <p:cNvSpPr>
              <a:spLocks noChangeArrowheads="1" noChangeShapeType="1" noTextEdit="1"/>
            </p:cNvSpPr>
            <p:nvPr/>
          </p:nvSpPr>
          <p:spPr bwMode="auto">
            <a:xfrm rot="1334491">
              <a:off x="6130" y="10696"/>
              <a:ext cx="600" cy="12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9282"/>
                </a:avLst>
              </a:prstTxWarp>
            </a:bodyPr>
            <a:lstStyle/>
            <a:p>
              <a:pPr algn="ctr"/>
              <a:r>
                <a:rPr lang="en-US" b="1" kern="10">
                  <a:solidFill>
                    <a:srgbClr val="FFFFFF"/>
                  </a:solidFill>
                  <a:latin typeface="VNbritannic"/>
                </a:rPr>
                <a:t>NÀM </a:t>
              </a:r>
            </a:p>
          </p:txBody>
        </p:sp>
        <p:sp>
          <p:nvSpPr>
            <p:cNvPr id="2062" name="Text Box 19"/>
            <p:cNvSpPr txBox="1">
              <a:spLocks noChangeArrowheads="1"/>
            </p:cNvSpPr>
            <p:nvPr/>
          </p:nvSpPr>
          <p:spPr bwMode="auto">
            <a:xfrm>
              <a:off x="6623" y="10049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 sz="4800">
                <a:latin typeface="Calibri" pitchFamily="34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087537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914400"/>
            <a:ext cx="9144000" cy="1524000"/>
          </a:xfrm>
        </p:spPr>
        <p:txBody>
          <a:bodyPr anchor="t"/>
          <a:lstStyle/>
          <a:p>
            <a:pPr eaLnBrk="1" hangingPunct="1"/>
            <a:r>
              <a:rPr lang="en-US" sz="3800" b="1" smtClean="0">
                <a:solidFill>
                  <a:srgbClr val="000000"/>
                </a:solidFill>
                <a:effectLst/>
              </a:rPr>
              <a:t/>
            </a:r>
            <a:br>
              <a:rPr lang="en-US" sz="3800" b="1" smtClean="0">
                <a:solidFill>
                  <a:srgbClr val="000000"/>
                </a:solidFill>
                <a:effectLst/>
              </a:rPr>
            </a:br>
            <a:r>
              <a:rPr lang="en-US" sz="3800" b="1" u="sng" smtClean="0">
                <a:solidFill>
                  <a:srgbClr val="000000"/>
                </a:solidFill>
                <a:effectLst/>
              </a:rPr>
              <a:t>Toán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1524000" y="3657600"/>
            <a:ext cx="495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/>
          </a:p>
        </p:txBody>
      </p:sp>
      <p:sp>
        <p:nvSpPr>
          <p:cNvPr id="667652" name="Text Box 4"/>
          <p:cNvSpPr txBox="1">
            <a:spLocks noChangeArrowheads="1"/>
          </p:cNvSpPr>
          <p:nvPr/>
        </p:nvSpPr>
        <p:spPr bwMode="auto">
          <a:xfrm>
            <a:off x="0" y="2209800"/>
            <a:ext cx="9144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>
                <a:solidFill>
                  <a:srgbClr val="F80E46"/>
                </a:solidFill>
                <a:cs typeface="Times New Roman" pitchFamily="18" charset="0"/>
              </a:rPr>
              <a:t>Làm quen với biểu thức</a:t>
            </a:r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0" y="7620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0" y="678180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 flipH="1" flipV="1">
            <a:off x="7620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 flipH="1" flipV="1">
            <a:off x="906780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36301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676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6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6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765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524000" y="3657600"/>
            <a:ext cx="4953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1400"/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0" y="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0" y="685800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 flipH="1" flipV="1">
            <a:off x="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 flipH="1" flipV="1">
            <a:off x="914400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9" name="Rectangle 8"/>
          <p:cNvSpPr>
            <a:spLocks noGrp="1" noRot="1" noChangeArrowheads="1"/>
          </p:cNvSpPr>
          <p:nvPr>
            <p:ph type="title"/>
          </p:nvPr>
        </p:nvSpPr>
        <p:spPr>
          <a:xfrm>
            <a:off x="0" y="152400"/>
            <a:ext cx="9144000" cy="685800"/>
          </a:xfrm>
          <a:noFill/>
        </p:spPr>
        <p:txBody>
          <a:bodyPr anchor="t"/>
          <a:lstStyle/>
          <a:p>
            <a:pPr eaLnBrk="1" hangingPunct="1"/>
            <a:r>
              <a:rPr lang="en-US" sz="3200" b="1" smtClean="0">
                <a:solidFill>
                  <a:srgbClr val="00080C"/>
                </a:solidFill>
                <a:effectLst/>
              </a:rPr>
              <a:t/>
            </a:r>
            <a:br>
              <a:rPr lang="en-US" sz="3200" b="1" smtClean="0">
                <a:solidFill>
                  <a:srgbClr val="00080C"/>
                </a:solidFill>
                <a:effectLst/>
              </a:rPr>
            </a:br>
            <a:endParaRPr lang="en-US" sz="3200" b="1" u="sng" smtClean="0">
              <a:solidFill>
                <a:srgbClr val="00080C"/>
              </a:solidFill>
              <a:effectLst/>
            </a:endParaRPr>
          </a:p>
        </p:txBody>
      </p:sp>
      <p:sp>
        <p:nvSpPr>
          <p:cNvPr id="3080" name="Rectangle 9"/>
          <p:cNvSpPr>
            <a:spLocks noChangeArrowheads="1"/>
          </p:cNvSpPr>
          <p:nvPr/>
        </p:nvSpPr>
        <p:spPr bwMode="auto">
          <a:xfrm>
            <a:off x="2057400" y="762000"/>
            <a:ext cx="6705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3200" b="1">
                <a:solidFill>
                  <a:srgbClr val="F80E46"/>
                </a:solidFill>
                <a:cs typeface="Times New Roman" pitchFamily="18" charset="0"/>
              </a:rPr>
              <a:t>Làm quen với biểu thức</a:t>
            </a:r>
          </a:p>
        </p:txBody>
      </p:sp>
      <p:sp>
        <p:nvSpPr>
          <p:cNvPr id="3081" name="Rectangle 10"/>
          <p:cNvSpPr>
            <a:spLocks noRot="1" noChangeArrowheads="1"/>
          </p:cNvSpPr>
          <p:nvPr/>
        </p:nvSpPr>
        <p:spPr bwMode="auto">
          <a:xfrm>
            <a:off x="533400" y="685800"/>
            <a:ext cx="1905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 sz="3200" b="1" u="sng">
                <a:solidFill>
                  <a:srgbClr val="00080C"/>
                </a:solidFill>
              </a:rPr>
              <a:t>Toán</a:t>
            </a:r>
            <a:r>
              <a:rPr lang="en-US" sz="3200" b="1">
                <a:solidFill>
                  <a:srgbClr val="00080C"/>
                </a:solidFill>
              </a:rPr>
              <a:t> :</a:t>
            </a:r>
          </a:p>
        </p:txBody>
      </p:sp>
      <p:sp>
        <p:nvSpPr>
          <p:cNvPr id="3082" name="Text Box 12"/>
          <p:cNvSpPr txBox="1">
            <a:spLocks noChangeArrowheads="1"/>
          </p:cNvSpPr>
          <p:nvPr/>
        </p:nvSpPr>
        <p:spPr bwMode="auto">
          <a:xfrm>
            <a:off x="5089525" y="3313113"/>
            <a:ext cx="184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400"/>
          </a:p>
        </p:txBody>
      </p:sp>
      <p:sp>
        <p:nvSpPr>
          <p:cNvPr id="675895" name="Text Box 55"/>
          <p:cNvSpPr txBox="1">
            <a:spLocks noChangeArrowheads="1"/>
          </p:cNvSpPr>
          <p:nvPr/>
        </p:nvSpPr>
        <p:spPr bwMode="auto">
          <a:xfrm>
            <a:off x="152400" y="1352550"/>
            <a:ext cx="5257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3200" b="1" i="1">
                <a:solidFill>
                  <a:srgbClr val="B53F2B"/>
                </a:solidFill>
              </a:rPr>
              <a:t>1) </a:t>
            </a:r>
            <a:r>
              <a:rPr lang="en-US" sz="3200" b="1" i="1" u="sng">
                <a:solidFill>
                  <a:srgbClr val="B53F2B"/>
                </a:solidFill>
              </a:rPr>
              <a:t>Ví dụ về biểu thức</a:t>
            </a:r>
            <a:r>
              <a:rPr lang="en-US" sz="3200" b="1" i="1">
                <a:solidFill>
                  <a:srgbClr val="B53F2B"/>
                </a:solidFill>
              </a:rPr>
              <a:t> :</a:t>
            </a:r>
            <a:endParaRPr lang="en-US" sz="3200" i="1">
              <a:solidFill>
                <a:srgbClr val="B53F2B"/>
              </a:solidFill>
            </a:endParaRPr>
          </a:p>
        </p:txBody>
      </p:sp>
      <p:sp>
        <p:nvSpPr>
          <p:cNvPr id="675896" name="Text Box 56"/>
          <p:cNvSpPr txBox="1">
            <a:spLocks noChangeArrowheads="1"/>
          </p:cNvSpPr>
          <p:nvPr/>
        </p:nvSpPr>
        <p:spPr bwMode="auto">
          <a:xfrm>
            <a:off x="381000" y="2117725"/>
            <a:ext cx="2057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/>
              <a:t>126 + 51</a:t>
            </a:r>
          </a:p>
        </p:txBody>
      </p:sp>
      <p:sp>
        <p:nvSpPr>
          <p:cNvPr id="675897" name="Text Box 57"/>
          <p:cNvSpPr txBox="1">
            <a:spLocks noChangeArrowheads="1"/>
          </p:cNvSpPr>
          <p:nvPr/>
        </p:nvSpPr>
        <p:spPr bwMode="auto">
          <a:xfrm>
            <a:off x="381000" y="2819400"/>
            <a:ext cx="1676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/>
              <a:t>62 -11</a:t>
            </a:r>
          </a:p>
        </p:txBody>
      </p:sp>
      <p:sp>
        <p:nvSpPr>
          <p:cNvPr id="675899" name="Text Box 59"/>
          <p:cNvSpPr txBox="1">
            <a:spLocks noChangeArrowheads="1"/>
          </p:cNvSpPr>
          <p:nvPr/>
        </p:nvSpPr>
        <p:spPr bwMode="auto">
          <a:xfrm>
            <a:off x="381000" y="3505200"/>
            <a:ext cx="1752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13 x 3</a:t>
            </a:r>
          </a:p>
        </p:txBody>
      </p:sp>
      <p:sp>
        <p:nvSpPr>
          <p:cNvPr id="675900" name="Text Box 60"/>
          <p:cNvSpPr txBox="1">
            <a:spLocks noChangeArrowheads="1"/>
          </p:cNvSpPr>
          <p:nvPr/>
        </p:nvSpPr>
        <p:spPr bwMode="auto">
          <a:xfrm>
            <a:off x="381000" y="4191000"/>
            <a:ext cx="1371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84 : 4</a:t>
            </a:r>
          </a:p>
        </p:txBody>
      </p:sp>
      <p:sp>
        <p:nvSpPr>
          <p:cNvPr id="675901" name="Text Box 61"/>
          <p:cNvSpPr txBox="1">
            <a:spLocks noChangeArrowheads="1"/>
          </p:cNvSpPr>
          <p:nvPr/>
        </p:nvSpPr>
        <p:spPr bwMode="auto">
          <a:xfrm>
            <a:off x="152400" y="4876800"/>
            <a:ext cx="2743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125 + 10 - 4</a:t>
            </a:r>
          </a:p>
        </p:txBody>
      </p:sp>
      <p:sp>
        <p:nvSpPr>
          <p:cNvPr id="675902" name="Text Box 62"/>
          <p:cNvSpPr txBox="1">
            <a:spLocks noChangeArrowheads="1"/>
          </p:cNvSpPr>
          <p:nvPr/>
        </p:nvSpPr>
        <p:spPr bwMode="auto">
          <a:xfrm>
            <a:off x="381000" y="5562600"/>
            <a:ext cx="2438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45 : 5 + 7</a:t>
            </a:r>
          </a:p>
        </p:txBody>
      </p:sp>
      <p:sp>
        <p:nvSpPr>
          <p:cNvPr id="675903" name="Text Box 63"/>
          <p:cNvSpPr txBox="1">
            <a:spLocks noChangeArrowheads="1"/>
          </p:cNvSpPr>
          <p:nvPr/>
        </p:nvSpPr>
        <p:spPr bwMode="auto">
          <a:xfrm>
            <a:off x="4876800" y="2660650"/>
            <a:ext cx="426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3200" b="1">
                <a:solidFill>
                  <a:srgbClr val="000099"/>
                </a:solidFill>
              </a:rPr>
              <a:t>;</a:t>
            </a:r>
            <a:r>
              <a:rPr lang="en-US" sz="3200" b="1"/>
              <a:t> … </a:t>
            </a:r>
            <a:r>
              <a:rPr lang="en-US" sz="3200" b="1">
                <a:solidFill>
                  <a:srgbClr val="000099"/>
                </a:solidFill>
              </a:rPr>
              <a:t>là các </a:t>
            </a:r>
            <a:r>
              <a:rPr lang="en-US" sz="3200" b="1" i="1">
                <a:solidFill>
                  <a:srgbClr val="000099"/>
                </a:solidFill>
              </a:rPr>
              <a:t>biểu thức</a:t>
            </a:r>
            <a:r>
              <a:rPr lang="en-US" sz="3200" b="1" i="1"/>
              <a:t>.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endParaRPr lang="en-US" sz="3200">
              <a:solidFill>
                <a:srgbClr val="000099"/>
              </a:solidFill>
            </a:endParaRPr>
          </a:p>
        </p:txBody>
      </p:sp>
      <p:sp>
        <p:nvSpPr>
          <p:cNvPr id="675904" name="Text Box 64"/>
          <p:cNvSpPr txBox="1">
            <a:spLocks noChangeArrowheads="1"/>
          </p:cNvSpPr>
          <p:nvPr/>
        </p:nvSpPr>
        <p:spPr bwMode="auto">
          <a:xfrm>
            <a:off x="2286000" y="2133600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3200" b="1">
                <a:solidFill>
                  <a:srgbClr val="000099"/>
                </a:solidFill>
              </a:rPr>
              <a:t>; </a:t>
            </a:r>
            <a:r>
              <a:rPr lang="en-US" sz="3200" b="1"/>
              <a:t> </a:t>
            </a:r>
            <a:endParaRPr lang="en-US" sz="3200"/>
          </a:p>
        </p:txBody>
      </p:sp>
      <p:sp>
        <p:nvSpPr>
          <p:cNvPr id="675909" name="Text Box 69"/>
          <p:cNvSpPr txBox="1">
            <a:spLocks noChangeArrowheads="1"/>
          </p:cNvSpPr>
          <p:nvPr/>
        </p:nvSpPr>
        <p:spPr bwMode="auto">
          <a:xfrm>
            <a:off x="2667000" y="1822450"/>
            <a:ext cx="5410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 algn="l" eaLnBrk="1" hangingPunct="1">
              <a:buClr>
                <a:srgbClr val="006600"/>
              </a:buClr>
              <a:buFont typeface="Wingdings" pitchFamily="2" charset="2"/>
              <a:buChar char="Ø"/>
            </a:pPr>
            <a:r>
              <a:rPr lang="en-US" sz="3200" b="1" i="1">
                <a:solidFill>
                  <a:srgbClr val="000099"/>
                </a:solidFill>
              </a:rPr>
              <a:t> biểu thức</a:t>
            </a:r>
            <a:r>
              <a:rPr lang="en-US" sz="3200" b="1"/>
              <a:t> 126 cộng 51</a:t>
            </a:r>
            <a:r>
              <a:rPr lang="en-US" sz="3200" b="1" i="1"/>
              <a:t>.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endParaRPr lang="en-US" sz="3200">
              <a:solidFill>
                <a:srgbClr val="000099"/>
              </a:solidFill>
            </a:endParaRPr>
          </a:p>
        </p:txBody>
      </p:sp>
      <p:sp>
        <p:nvSpPr>
          <p:cNvPr id="675910" name="Text Box 70"/>
          <p:cNvSpPr txBox="1">
            <a:spLocks noChangeArrowheads="1"/>
          </p:cNvSpPr>
          <p:nvPr/>
        </p:nvSpPr>
        <p:spPr bwMode="auto">
          <a:xfrm>
            <a:off x="2209800" y="1822450"/>
            <a:ext cx="3124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3200" b="1"/>
              <a:t>  là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r>
              <a:rPr lang="en-US" sz="3200" b="1" i="1">
                <a:solidFill>
                  <a:srgbClr val="000099"/>
                </a:solidFill>
              </a:rPr>
              <a:t>biểu thức</a:t>
            </a:r>
            <a:r>
              <a:rPr lang="en-US" sz="3200" b="1" i="1"/>
              <a:t>.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endParaRPr lang="en-US" sz="3200">
              <a:solidFill>
                <a:srgbClr val="000099"/>
              </a:solidFill>
            </a:endParaRPr>
          </a:p>
        </p:txBody>
      </p:sp>
      <p:sp>
        <p:nvSpPr>
          <p:cNvPr id="675912" name="Text Box 72"/>
          <p:cNvSpPr txBox="1">
            <a:spLocks noChangeArrowheads="1"/>
          </p:cNvSpPr>
          <p:nvPr/>
        </p:nvSpPr>
        <p:spPr bwMode="auto">
          <a:xfrm>
            <a:off x="1828800" y="2524125"/>
            <a:ext cx="2895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3200" b="1"/>
              <a:t> là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r>
              <a:rPr lang="en-US" sz="3200" b="1" i="1">
                <a:solidFill>
                  <a:srgbClr val="000099"/>
                </a:solidFill>
              </a:rPr>
              <a:t>biểu thức</a:t>
            </a:r>
            <a:r>
              <a:rPr lang="en-US" sz="3200" b="1" i="1"/>
              <a:t>.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endParaRPr lang="en-US" sz="3200">
              <a:solidFill>
                <a:srgbClr val="000099"/>
              </a:solidFill>
            </a:endParaRPr>
          </a:p>
        </p:txBody>
      </p:sp>
      <p:sp>
        <p:nvSpPr>
          <p:cNvPr id="675913" name="Text Box 73"/>
          <p:cNvSpPr txBox="1">
            <a:spLocks noChangeArrowheads="1"/>
          </p:cNvSpPr>
          <p:nvPr/>
        </p:nvSpPr>
        <p:spPr bwMode="auto">
          <a:xfrm>
            <a:off x="2667000" y="2524125"/>
            <a:ext cx="4953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>
              <a:buClr>
                <a:srgbClr val="006600"/>
              </a:buClr>
              <a:buFont typeface="Wingdings" pitchFamily="2" charset="2"/>
              <a:buChar char="Ø"/>
            </a:pPr>
            <a:r>
              <a:rPr lang="en-US" sz="3200" b="1"/>
              <a:t> </a:t>
            </a:r>
            <a:r>
              <a:rPr lang="en-US" sz="3200" b="1" i="1">
                <a:solidFill>
                  <a:srgbClr val="000099"/>
                </a:solidFill>
              </a:rPr>
              <a:t>biểu thức</a:t>
            </a:r>
            <a:r>
              <a:rPr lang="en-US" sz="3200" b="1"/>
              <a:t> 62 trừ 11</a:t>
            </a:r>
            <a:r>
              <a:rPr lang="en-US" sz="3200" b="1" i="1"/>
              <a:t>.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endParaRPr lang="en-US" sz="3200">
              <a:solidFill>
                <a:srgbClr val="000099"/>
              </a:solidFill>
            </a:endParaRPr>
          </a:p>
        </p:txBody>
      </p:sp>
      <p:sp>
        <p:nvSpPr>
          <p:cNvPr id="675914" name="Text Box 74"/>
          <p:cNvSpPr txBox="1">
            <a:spLocks noChangeArrowheads="1"/>
          </p:cNvSpPr>
          <p:nvPr/>
        </p:nvSpPr>
        <p:spPr bwMode="auto">
          <a:xfrm>
            <a:off x="3276600" y="4337050"/>
            <a:ext cx="3886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3200" b="1"/>
              <a:t>  là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r>
              <a:rPr lang="en-US" sz="3200" b="1"/>
              <a:t>các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r>
              <a:rPr lang="en-US" sz="3200" b="1" i="1">
                <a:solidFill>
                  <a:srgbClr val="000099"/>
                </a:solidFill>
              </a:rPr>
              <a:t>biểu thức</a:t>
            </a:r>
            <a:r>
              <a:rPr lang="en-US" sz="3200" b="1" i="1"/>
              <a:t>.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endParaRPr lang="en-US" sz="3200">
              <a:solidFill>
                <a:srgbClr val="000099"/>
              </a:solidFill>
            </a:endParaRPr>
          </a:p>
        </p:txBody>
      </p:sp>
      <p:sp>
        <p:nvSpPr>
          <p:cNvPr id="675915" name="AutoShape 75"/>
          <p:cNvSpPr>
            <a:spLocks/>
          </p:cNvSpPr>
          <p:nvPr/>
        </p:nvSpPr>
        <p:spPr bwMode="auto">
          <a:xfrm rot="10800000">
            <a:off x="2743200" y="3716338"/>
            <a:ext cx="777875" cy="2608262"/>
          </a:xfrm>
          <a:prstGeom prst="leftBrace">
            <a:avLst>
              <a:gd name="adj1" fmla="val 27942"/>
              <a:gd name="adj2" fmla="val 49995"/>
            </a:avLst>
          </a:prstGeom>
          <a:noFill/>
          <a:ln w="38100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400"/>
          </a:p>
        </p:txBody>
      </p:sp>
      <p:pic>
        <p:nvPicPr>
          <p:cNvPr id="675916" name="dien2143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dien thoai.WAV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9372600" y="6553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5917" name="dien2144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dien thoai.WAV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9372600" y="5791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5918" name="Text Box 78"/>
          <p:cNvSpPr txBox="1">
            <a:spLocks noChangeArrowheads="1"/>
          </p:cNvSpPr>
          <p:nvPr/>
        </p:nvSpPr>
        <p:spPr bwMode="auto">
          <a:xfrm>
            <a:off x="2667000" y="3209925"/>
            <a:ext cx="5181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>
              <a:buClr>
                <a:srgbClr val="006600"/>
              </a:buClr>
              <a:buFont typeface="Wingdings" pitchFamily="2" charset="2"/>
              <a:buChar char="Ø"/>
            </a:pPr>
            <a:r>
              <a:rPr lang="en-US" sz="3200" b="1" i="1">
                <a:solidFill>
                  <a:srgbClr val="000099"/>
                </a:solidFill>
              </a:rPr>
              <a:t> biểu thức</a:t>
            </a:r>
            <a:r>
              <a:rPr lang="en-US" sz="3200" b="1"/>
              <a:t> 13 nhân 3</a:t>
            </a:r>
            <a:r>
              <a:rPr lang="en-US" sz="3200" b="1" i="1"/>
              <a:t>.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endParaRPr lang="en-US" sz="3200">
              <a:solidFill>
                <a:srgbClr val="000099"/>
              </a:solidFill>
            </a:endParaRPr>
          </a:p>
        </p:txBody>
      </p:sp>
      <p:sp>
        <p:nvSpPr>
          <p:cNvPr id="675919" name="Text Box 79"/>
          <p:cNvSpPr txBox="1">
            <a:spLocks noChangeArrowheads="1"/>
          </p:cNvSpPr>
          <p:nvPr/>
        </p:nvSpPr>
        <p:spPr bwMode="auto">
          <a:xfrm>
            <a:off x="2667000" y="3895725"/>
            <a:ext cx="4953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>
              <a:buClr>
                <a:srgbClr val="006600"/>
              </a:buClr>
              <a:buFont typeface="Wingdings" pitchFamily="2" charset="2"/>
              <a:buChar char="Ø"/>
            </a:pPr>
            <a:r>
              <a:rPr lang="en-US" sz="3200" b="1" i="1">
                <a:solidFill>
                  <a:srgbClr val="000099"/>
                </a:solidFill>
              </a:rPr>
              <a:t> biểu thức</a:t>
            </a:r>
            <a:r>
              <a:rPr lang="en-US" sz="3200" b="1"/>
              <a:t> 84 chia 4</a:t>
            </a:r>
            <a:r>
              <a:rPr lang="en-US" sz="3200" b="1" i="1"/>
              <a:t>.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endParaRPr lang="en-US" sz="3200">
              <a:solidFill>
                <a:srgbClr val="000099"/>
              </a:solidFill>
            </a:endParaRPr>
          </a:p>
        </p:txBody>
      </p:sp>
      <p:sp>
        <p:nvSpPr>
          <p:cNvPr id="675920" name="Text Box 80"/>
          <p:cNvSpPr txBox="1">
            <a:spLocks noChangeArrowheads="1"/>
          </p:cNvSpPr>
          <p:nvPr/>
        </p:nvSpPr>
        <p:spPr bwMode="auto">
          <a:xfrm>
            <a:off x="2667000" y="4581525"/>
            <a:ext cx="6629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>
              <a:buClr>
                <a:srgbClr val="006600"/>
              </a:buClr>
              <a:buFont typeface="Wingdings" pitchFamily="2" charset="2"/>
              <a:buChar char="Ø"/>
            </a:pPr>
            <a:r>
              <a:rPr lang="en-US" sz="3200" b="1" i="1">
                <a:solidFill>
                  <a:srgbClr val="000099"/>
                </a:solidFill>
              </a:rPr>
              <a:t>biểu thức</a:t>
            </a:r>
            <a:r>
              <a:rPr lang="en-US" sz="3200" b="1"/>
              <a:t> 125 cộng 10 trừ 4</a:t>
            </a:r>
            <a:r>
              <a:rPr lang="en-US" sz="3200" b="1" i="1"/>
              <a:t>.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endParaRPr lang="en-US" sz="3200">
              <a:solidFill>
                <a:srgbClr val="000099"/>
              </a:solidFill>
            </a:endParaRPr>
          </a:p>
        </p:txBody>
      </p:sp>
      <p:sp>
        <p:nvSpPr>
          <p:cNvPr id="675921" name="Text Box 81"/>
          <p:cNvSpPr txBox="1">
            <a:spLocks noChangeArrowheads="1"/>
          </p:cNvSpPr>
          <p:nvPr/>
        </p:nvSpPr>
        <p:spPr bwMode="auto">
          <a:xfrm>
            <a:off x="2667000" y="5267325"/>
            <a:ext cx="6324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>
              <a:buClr>
                <a:srgbClr val="006600"/>
              </a:buClr>
              <a:buFont typeface="Wingdings" pitchFamily="2" charset="2"/>
              <a:buChar char="Ø"/>
            </a:pPr>
            <a:r>
              <a:rPr lang="en-US" sz="3200" b="1" i="1">
                <a:solidFill>
                  <a:srgbClr val="000099"/>
                </a:solidFill>
              </a:rPr>
              <a:t> biểu thức</a:t>
            </a:r>
            <a:r>
              <a:rPr lang="en-US" sz="3200" b="1"/>
              <a:t> 45 chia 5 cộng 7</a:t>
            </a:r>
            <a:r>
              <a:rPr lang="en-US" sz="3200" b="1" i="1"/>
              <a:t>.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endParaRPr lang="en-US" sz="3200">
              <a:solidFill>
                <a:srgbClr val="000099"/>
              </a:solidFill>
            </a:endParaRPr>
          </a:p>
        </p:txBody>
      </p:sp>
      <p:sp>
        <p:nvSpPr>
          <p:cNvPr id="675922" name="Text Box 82"/>
          <p:cNvSpPr txBox="1">
            <a:spLocks noChangeArrowheads="1"/>
          </p:cNvSpPr>
          <p:nvPr/>
        </p:nvSpPr>
        <p:spPr bwMode="auto">
          <a:xfrm>
            <a:off x="4038600" y="2133600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3200" b="1">
                <a:solidFill>
                  <a:srgbClr val="000099"/>
                </a:solidFill>
              </a:rPr>
              <a:t>;</a:t>
            </a:r>
            <a:r>
              <a:rPr lang="en-US" sz="3200" b="1"/>
              <a:t>  </a:t>
            </a:r>
            <a:endParaRPr lang="en-US" sz="3200"/>
          </a:p>
        </p:txBody>
      </p:sp>
      <p:sp>
        <p:nvSpPr>
          <p:cNvPr id="675924" name="Text Box 84"/>
          <p:cNvSpPr txBox="1">
            <a:spLocks noChangeArrowheads="1"/>
          </p:cNvSpPr>
          <p:nvPr/>
        </p:nvSpPr>
        <p:spPr bwMode="auto">
          <a:xfrm>
            <a:off x="5867400" y="2133600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3200" b="1">
                <a:solidFill>
                  <a:srgbClr val="000099"/>
                </a:solidFill>
              </a:rPr>
              <a:t>;</a:t>
            </a:r>
            <a:r>
              <a:rPr lang="en-US" sz="3200" b="1"/>
              <a:t>  </a:t>
            </a:r>
            <a:endParaRPr lang="en-US" sz="3200"/>
          </a:p>
        </p:txBody>
      </p:sp>
      <p:sp>
        <p:nvSpPr>
          <p:cNvPr id="675925" name="Text Box 85"/>
          <p:cNvSpPr txBox="1">
            <a:spLocks noChangeArrowheads="1"/>
          </p:cNvSpPr>
          <p:nvPr/>
        </p:nvSpPr>
        <p:spPr bwMode="auto">
          <a:xfrm>
            <a:off x="7620000" y="2133600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3200" b="1">
                <a:solidFill>
                  <a:srgbClr val="000099"/>
                </a:solidFill>
              </a:rPr>
              <a:t>;</a:t>
            </a:r>
            <a:r>
              <a:rPr lang="en-US" sz="3200" b="1"/>
              <a:t>  </a:t>
            </a:r>
            <a:endParaRPr lang="en-US" sz="3200"/>
          </a:p>
        </p:txBody>
      </p:sp>
      <p:sp>
        <p:nvSpPr>
          <p:cNvPr id="675926" name="Text Box 86"/>
          <p:cNvSpPr txBox="1">
            <a:spLocks noChangeArrowheads="1"/>
          </p:cNvSpPr>
          <p:nvPr/>
        </p:nvSpPr>
        <p:spPr bwMode="auto">
          <a:xfrm>
            <a:off x="2590800" y="2955925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3200" b="1">
                <a:solidFill>
                  <a:srgbClr val="000099"/>
                </a:solidFill>
              </a:rPr>
              <a:t>; </a:t>
            </a:r>
            <a:r>
              <a:rPr lang="en-US" sz="3200" b="1"/>
              <a:t> </a:t>
            </a:r>
            <a:endParaRPr lang="en-US" sz="320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58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758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75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758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75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75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759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75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75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759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75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75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6759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758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75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75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759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759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75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759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759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759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6759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75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75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75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650"/>
                            </p:stCondLst>
                            <p:childTnLst>
                              <p:par>
                                <p:cTn id="66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75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75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75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300"/>
                            </p:stCondLst>
                            <p:childTnLst>
                              <p:par>
                                <p:cTn id="72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75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75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75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2150"/>
                            </p:stCondLst>
                            <p:childTnLst>
                              <p:par>
                                <p:cTn id="78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75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75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75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1000"/>
                                        <p:tgtEl>
                                          <p:spTgt spid="675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9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6759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75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75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7" dur="3991" fill="hold"/>
                                        <p:tgtEl>
                                          <p:spTgt spid="6759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1" dur="3991" fill="hold"/>
                                        <p:tgtEl>
                                          <p:spTgt spid="6759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6759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675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675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6759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6759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9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16" dur="500" fill="hold"/>
                                        <p:tgtEl>
                                          <p:spTgt spid="675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117" dur="500" fill="hold"/>
                                        <p:tgtEl>
                                          <p:spTgt spid="675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18" dur="500" fill="hold"/>
                                        <p:tgtEl>
                                          <p:spTgt spid="675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675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6759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675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675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19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28" dur="500" fill="hold"/>
                                        <p:tgtEl>
                                          <p:spTgt spid="675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129" dur="500" fill="hold"/>
                                        <p:tgtEl>
                                          <p:spTgt spid="675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30" dur="500" fill="hold"/>
                                        <p:tgtEl>
                                          <p:spTgt spid="675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1" dur="500" fill="hold"/>
                                        <p:tgtEl>
                                          <p:spTgt spid="675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6759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675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675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19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40" dur="500" fill="hold"/>
                                        <p:tgtEl>
                                          <p:spTgt spid="675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141" dur="500" fill="hold"/>
                                        <p:tgtEl>
                                          <p:spTgt spid="675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42" dur="500" fill="hold"/>
                                        <p:tgtEl>
                                          <p:spTgt spid="675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3" dur="500" fill="hold"/>
                                        <p:tgtEl>
                                          <p:spTgt spid="675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6759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675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675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19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52" dur="500" fill="hold"/>
                                        <p:tgtEl>
                                          <p:spTgt spid="675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153" dur="500" fill="hold"/>
                                        <p:tgtEl>
                                          <p:spTgt spid="675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675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5" dur="500" fill="hold"/>
                                        <p:tgtEl>
                                          <p:spTgt spid="675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159" dur="500"/>
                                        <p:tgtEl>
                                          <p:spTgt spid="6759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675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.025 0.01549 L 0.24167 -0.09986 " pathEditMode="relative" rAng="0" ptsTypes="AA">
                                      <p:cBhvr>
                                        <p:cTn id="167" dur="1000" fill="hold"/>
                                        <p:tgtEl>
                                          <p:spTgt spid="6758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00" y="-5800"/>
                                    </p:animMotion>
                                  </p:childTnLst>
                                </p:cTn>
                              </p:par>
                              <p:par>
                                <p:cTn id="1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675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172" dur="500"/>
                                        <p:tgtEl>
                                          <p:spTgt spid="6759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.06215 0.01549 L 0.44097 -0.19533 " pathEditMode="relative" rAng="0" ptsTypes="AA">
                                      <p:cBhvr>
                                        <p:cTn id="177" dur="1000" fill="hold"/>
                                        <p:tgtEl>
                                          <p:spTgt spid="675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00" y="-10500"/>
                                    </p:animMotion>
                                  </p:childTnLst>
                                </p:cTn>
                              </p:par>
                              <p:par>
                                <p:cTn id="1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675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182" dur="500"/>
                                        <p:tgtEl>
                                          <p:spTgt spid="6759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 nodeType="clickPar">
                      <p:stCondLst>
                        <p:cond delay="indefinite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.03333 2.3116E-8 L 0.64218 -0.29519 " pathEditMode="relative" rAng="0" ptsTypes="AA">
                                      <p:cBhvr>
                                        <p:cTn id="187" dur="1000" fill="hold"/>
                                        <p:tgtEl>
                                          <p:spTgt spid="675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00" y="-14800"/>
                                    </p:animMotion>
                                  </p:childTnLst>
                                </p:cTn>
                              </p:par>
                              <p:par>
                                <p:cTn id="1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675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192" dur="500"/>
                                        <p:tgtEl>
                                          <p:spTgt spid="6759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 nodeType="clickPar">
                      <p:stCondLst>
                        <p:cond delay="indefinite"/>
                      </p:stCondLst>
                      <p:childTnLst>
                        <p:par>
                          <p:cTn id="1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01233 -1.28063E-6 L -0.00799 -0.2797 " pathEditMode="relative" rAng="0" ptsTypes="AA">
                                      <p:cBhvr>
                                        <p:cTn id="197" dur="1000" fill="hold"/>
                                        <p:tgtEl>
                                          <p:spTgt spid="675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" y="-14000"/>
                                    </p:animMotion>
                                  </p:childTnLst>
                                </p:cTn>
                              </p:par>
                              <p:par>
                                <p:cTn id="1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199" dur="500"/>
                                        <p:tgtEl>
                                          <p:spTgt spid="6759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675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 nodeType="clickPar">
                      <p:stCondLst>
                        <p:cond delay="indefinite"/>
                      </p:stCondLst>
                      <p:childTnLst>
                        <p:par>
                          <p:cTn id="2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6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00972 0.01549 L 0.27222 -0.37956 " pathEditMode="relative" rAng="0" ptsTypes="AA">
                                      <p:cBhvr>
                                        <p:cTn id="207" dur="1000" fill="hold"/>
                                        <p:tgtEl>
                                          <p:spTgt spid="675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100" y="-19800"/>
                                    </p:animMotion>
                                  </p:childTnLst>
                                </p:cTn>
                              </p:par>
                              <p:par>
                                <p:cTn id="20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209" dur="500"/>
                                        <p:tgtEl>
                                          <p:spTgt spid="6759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 nodeType="clickPar">
                      <p:stCondLst>
                        <p:cond delay="indefinite"/>
                      </p:stCondLst>
                      <p:childTnLst>
                        <p:par>
                          <p:cTn id="2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6759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6759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6759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75916"/>
                </p:tgtEl>
              </p:cMediaNode>
            </p:audio>
            <p:audio>
              <p:cMediaNode>
                <p:cTn id="2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75917"/>
                </p:tgtEl>
              </p:cMediaNode>
            </p:audio>
          </p:childTnLst>
        </p:cTn>
      </p:par>
    </p:tnLst>
    <p:bldLst>
      <p:bldP spid="675895" grpId="0"/>
      <p:bldP spid="675896" grpId="0"/>
      <p:bldP spid="675897" grpId="0"/>
      <p:bldP spid="675897" grpId="1"/>
      <p:bldP spid="675899" grpId="0" build="allAtOnce"/>
      <p:bldP spid="675899" grpId="1" build="allAtOnce"/>
      <p:bldP spid="675900" grpId="0" build="allAtOnce"/>
      <p:bldP spid="675900" grpId="1" build="allAtOnce"/>
      <p:bldP spid="675901" grpId="0" build="allAtOnce"/>
      <p:bldP spid="675901" grpId="1" build="allAtOnce"/>
      <p:bldP spid="675902" grpId="0" build="allAtOnce"/>
      <p:bldP spid="675902" grpId="1" build="allAtOnce"/>
      <p:bldP spid="675903" grpId="0"/>
      <p:bldP spid="675904" grpId="0"/>
      <p:bldP spid="675909" grpId="0"/>
      <p:bldP spid="675909" grpId="1"/>
      <p:bldP spid="675910" grpId="0"/>
      <p:bldP spid="675910" grpId="1"/>
      <p:bldP spid="675912" grpId="0"/>
      <p:bldP spid="675912" grpId="1"/>
      <p:bldP spid="675913" grpId="0"/>
      <p:bldP spid="675913" grpId="1"/>
      <p:bldP spid="675914" grpId="0"/>
      <p:bldP spid="675914" grpId="1"/>
      <p:bldP spid="675915" grpId="0" animBg="1"/>
      <p:bldP spid="675915" grpId="1" animBg="1"/>
      <p:bldP spid="675918" grpId="0"/>
      <p:bldP spid="675918" grpId="1"/>
      <p:bldP spid="675919" grpId="0"/>
      <p:bldP spid="675919" grpId="1"/>
      <p:bldP spid="675920" grpId="0"/>
      <p:bldP spid="675920" grpId="1"/>
      <p:bldP spid="675921" grpId="0"/>
      <p:bldP spid="675921" grpId="1"/>
      <p:bldP spid="675922" grpId="0"/>
      <p:bldP spid="675924" grpId="0"/>
      <p:bldP spid="675925" grpId="0"/>
      <p:bldP spid="6759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3"/>
          <p:cNvSpPr>
            <a:spLocks noChangeShapeType="1"/>
          </p:cNvSpPr>
          <p:nvPr/>
        </p:nvSpPr>
        <p:spPr bwMode="auto">
          <a:xfrm>
            <a:off x="0" y="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9" name="Line 4"/>
          <p:cNvSpPr>
            <a:spLocks noChangeShapeType="1"/>
          </p:cNvSpPr>
          <p:nvPr/>
        </p:nvSpPr>
        <p:spPr bwMode="auto">
          <a:xfrm>
            <a:off x="0" y="685800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0" name="Line 5"/>
          <p:cNvSpPr>
            <a:spLocks noChangeShapeType="1"/>
          </p:cNvSpPr>
          <p:nvPr/>
        </p:nvSpPr>
        <p:spPr bwMode="auto">
          <a:xfrm flipH="1" flipV="1">
            <a:off x="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1" name="Line 6"/>
          <p:cNvSpPr>
            <a:spLocks noChangeShapeType="1"/>
          </p:cNvSpPr>
          <p:nvPr/>
        </p:nvSpPr>
        <p:spPr bwMode="auto">
          <a:xfrm flipH="1" flipV="1">
            <a:off x="914400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2" name="Text Box 10"/>
          <p:cNvSpPr txBox="1">
            <a:spLocks noChangeArrowheads="1"/>
          </p:cNvSpPr>
          <p:nvPr/>
        </p:nvSpPr>
        <p:spPr bwMode="auto">
          <a:xfrm>
            <a:off x="5089525" y="3313113"/>
            <a:ext cx="184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400"/>
          </a:p>
        </p:txBody>
      </p:sp>
      <p:sp>
        <p:nvSpPr>
          <p:cNvPr id="687115" name="Text Box 11"/>
          <p:cNvSpPr txBox="1">
            <a:spLocks noChangeArrowheads="1"/>
          </p:cNvSpPr>
          <p:nvPr/>
        </p:nvSpPr>
        <p:spPr bwMode="auto">
          <a:xfrm>
            <a:off x="304800" y="26988"/>
            <a:ext cx="5486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2800" b="1" i="1" u="sng">
                <a:solidFill>
                  <a:srgbClr val="B53F2B"/>
                </a:solidFill>
              </a:rPr>
              <a:t>2) Giá trị của biểu thức</a:t>
            </a:r>
            <a:r>
              <a:rPr lang="en-US" sz="2800" b="1" i="1">
                <a:solidFill>
                  <a:srgbClr val="B53F2B"/>
                </a:solidFill>
              </a:rPr>
              <a:t> : </a:t>
            </a:r>
            <a:endParaRPr lang="en-US" sz="2800" i="1">
              <a:solidFill>
                <a:srgbClr val="B53F2B"/>
              </a:solidFill>
            </a:endParaRPr>
          </a:p>
        </p:txBody>
      </p:sp>
      <p:sp>
        <p:nvSpPr>
          <p:cNvPr id="687126" name="Text Box 22"/>
          <p:cNvSpPr txBox="1">
            <a:spLocks noChangeArrowheads="1"/>
          </p:cNvSpPr>
          <p:nvPr/>
        </p:nvSpPr>
        <p:spPr bwMode="auto">
          <a:xfrm>
            <a:off x="2590800" y="533400"/>
            <a:ext cx="990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177</a:t>
            </a:r>
            <a:endParaRPr lang="en-US" sz="3200" b="1"/>
          </a:p>
        </p:txBody>
      </p:sp>
      <p:sp>
        <p:nvSpPr>
          <p:cNvPr id="687127" name="Text Box 23"/>
          <p:cNvSpPr txBox="1">
            <a:spLocks noChangeArrowheads="1"/>
          </p:cNvSpPr>
          <p:nvPr/>
        </p:nvSpPr>
        <p:spPr bwMode="auto">
          <a:xfrm>
            <a:off x="228600" y="733425"/>
            <a:ext cx="8153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>
              <a:buClr>
                <a:srgbClr val="006600"/>
              </a:buClr>
              <a:buFont typeface="Wingdings" pitchFamily="2" charset="2"/>
              <a:buNone/>
            </a:pPr>
            <a:r>
              <a:rPr lang="en-US" sz="3200" b="1" i="1">
                <a:solidFill>
                  <a:srgbClr val="000099"/>
                </a:solidFill>
              </a:rPr>
              <a:t> Giá trị của biểu thức </a:t>
            </a:r>
            <a:r>
              <a:rPr lang="en-US" sz="3200" b="1"/>
              <a:t>126 </a:t>
            </a:r>
            <a:r>
              <a:rPr lang="en-US" sz="3200" b="1" i="1"/>
              <a:t>+ </a:t>
            </a:r>
            <a:r>
              <a:rPr lang="en-US" sz="3200" b="1"/>
              <a:t>51</a:t>
            </a:r>
            <a:r>
              <a:rPr lang="en-US" sz="3200" b="1">
                <a:solidFill>
                  <a:srgbClr val="000099"/>
                </a:solidFill>
              </a:rPr>
              <a:t> là </a:t>
            </a:r>
            <a:r>
              <a:rPr lang="en-US" sz="3200" b="1">
                <a:solidFill>
                  <a:srgbClr val="FF0000"/>
                </a:solidFill>
              </a:rPr>
              <a:t>177</a:t>
            </a:r>
            <a:r>
              <a:rPr lang="en-US" sz="3200" b="1" i="1"/>
              <a:t>.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endParaRPr lang="en-US" sz="3200">
              <a:solidFill>
                <a:srgbClr val="000099"/>
              </a:solidFill>
            </a:endParaRPr>
          </a:p>
        </p:txBody>
      </p:sp>
      <p:sp>
        <p:nvSpPr>
          <p:cNvPr id="687135" name="Text Box 31"/>
          <p:cNvSpPr txBox="1">
            <a:spLocks noChangeArrowheads="1"/>
          </p:cNvSpPr>
          <p:nvPr/>
        </p:nvSpPr>
        <p:spPr bwMode="auto">
          <a:xfrm>
            <a:off x="304800" y="533400"/>
            <a:ext cx="2362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/>
              <a:t>126 + 51 =</a:t>
            </a:r>
          </a:p>
        </p:txBody>
      </p:sp>
      <p:pic>
        <p:nvPicPr>
          <p:cNvPr id="687136" name="dien2174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dien thoai.WAV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9448800" y="5867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7137" name="dien2175.WAV">
            <a:hlinkClick r:id="" action="ppaction://media"/>
          </p:cNvPr>
          <p:cNvPicPr>
            <a:picLocks noGrp="1" noRot="1" noChangeAspect="1" noChangeArrowheads="1"/>
          </p:cNvPicPr>
          <p:nvPr>
            <p:ph idx="1"/>
            <a:wavAudioFile r:embed="rId1" name="dien thoai.WAV"/>
          </p:nvPr>
        </p:nvPicPr>
        <p:blipFill>
          <a:blip r:embed="rId3"/>
          <a:srcRect/>
          <a:stretch>
            <a:fillRect/>
          </a:stretch>
        </p:blipFill>
        <p:spPr>
          <a:xfrm>
            <a:off x="9448800" y="6553200"/>
            <a:ext cx="304800" cy="304800"/>
          </a:xfrm>
        </p:spPr>
      </p:pic>
      <p:sp>
        <p:nvSpPr>
          <p:cNvPr id="687140" name="Text Box 36"/>
          <p:cNvSpPr txBox="1">
            <a:spLocks noChangeArrowheads="1"/>
          </p:cNvSpPr>
          <p:nvPr/>
        </p:nvSpPr>
        <p:spPr bwMode="auto">
          <a:xfrm>
            <a:off x="381000" y="1477963"/>
            <a:ext cx="1981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000099"/>
                </a:solidFill>
              </a:rPr>
              <a:t>62 -11 =</a:t>
            </a:r>
          </a:p>
        </p:txBody>
      </p:sp>
      <p:sp>
        <p:nvSpPr>
          <p:cNvPr id="687141" name="Text Box 37"/>
          <p:cNvSpPr txBox="1">
            <a:spLocks noChangeArrowheads="1"/>
          </p:cNvSpPr>
          <p:nvPr/>
        </p:nvSpPr>
        <p:spPr bwMode="auto">
          <a:xfrm>
            <a:off x="2667000" y="517525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000099"/>
                </a:solidFill>
              </a:rPr>
              <a:t>?</a:t>
            </a:r>
          </a:p>
        </p:txBody>
      </p:sp>
      <p:sp>
        <p:nvSpPr>
          <p:cNvPr id="687142" name="Text Box 38"/>
          <p:cNvSpPr txBox="1">
            <a:spLocks noChangeArrowheads="1"/>
          </p:cNvSpPr>
          <p:nvPr/>
        </p:nvSpPr>
        <p:spPr bwMode="auto">
          <a:xfrm>
            <a:off x="304800" y="2514600"/>
            <a:ext cx="2286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000099"/>
                </a:solidFill>
              </a:rPr>
              <a:t>13 x 3 =</a:t>
            </a:r>
          </a:p>
        </p:txBody>
      </p:sp>
      <p:sp>
        <p:nvSpPr>
          <p:cNvPr id="687143" name="Text Box 39"/>
          <p:cNvSpPr txBox="1">
            <a:spLocks noChangeArrowheads="1"/>
          </p:cNvSpPr>
          <p:nvPr/>
        </p:nvSpPr>
        <p:spPr bwMode="auto">
          <a:xfrm>
            <a:off x="304800" y="3581400"/>
            <a:ext cx="1752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000099"/>
                </a:solidFill>
              </a:rPr>
              <a:t>84 : 4 =</a:t>
            </a:r>
          </a:p>
        </p:txBody>
      </p:sp>
      <p:sp>
        <p:nvSpPr>
          <p:cNvPr id="687145" name="Text Box 41"/>
          <p:cNvSpPr txBox="1">
            <a:spLocks noChangeArrowheads="1"/>
          </p:cNvSpPr>
          <p:nvPr/>
        </p:nvSpPr>
        <p:spPr bwMode="auto">
          <a:xfrm>
            <a:off x="228600" y="2000250"/>
            <a:ext cx="8153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>
              <a:buClr>
                <a:srgbClr val="006600"/>
              </a:buClr>
              <a:buFont typeface="Wingdings" pitchFamily="2" charset="2"/>
              <a:buNone/>
            </a:pPr>
            <a:r>
              <a:rPr lang="en-US" sz="3200" b="1" i="1">
                <a:solidFill>
                  <a:srgbClr val="000099"/>
                </a:solidFill>
              </a:rPr>
              <a:t> Giá trị của biểu thức </a:t>
            </a:r>
            <a:r>
              <a:rPr lang="en-US" sz="3200" b="1"/>
              <a:t>62 </a:t>
            </a:r>
            <a:r>
              <a:rPr lang="en-US" sz="3200" b="1" i="1"/>
              <a:t>- </a:t>
            </a:r>
            <a:r>
              <a:rPr lang="en-US" sz="3200" b="1"/>
              <a:t>11</a:t>
            </a:r>
            <a:r>
              <a:rPr lang="en-US" sz="3200" b="1">
                <a:solidFill>
                  <a:srgbClr val="000099"/>
                </a:solidFill>
              </a:rPr>
              <a:t> là </a:t>
            </a:r>
            <a:r>
              <a:rPr lang="en-US" sz="3200" b="1">
                <a:solidFill>
                  <a:srgbClr val="FF0000"/>
                </a:solidFill>
              </a:rPr>
              <a:t>51</a:t>
            </a:r>
            <a:r>
              <a:rPr lang="en-US" sz="3200" b="1" i="1"/>
              <a:t>.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endParaRPr lang="en-US" sz="3200">
              <a:solidFill>
                <a:srgbClr val="000099"/>
              </a:solidFill>
            </a:endParaRPr>
          </a:p>
        </p:txBody>
      </p:sp>
      <p:sp>
        <p:nvSpPr>
          <p:cNvPr id="687146" name="Text Box 42"/>
          <p:cNvSpPr txBox="1">
            <a:spLocks noChangeArrowheads="1"/>
          </p:cNvSpPr>
          <p:nvPr/>
        </p:nvSpPr>
        <p:spPr bwMode="auto">
          <a:xfrm>
            <a:off x="304800" y="2892425"/>
            <a:ext cx="8153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3200" b="1" i="1">
                <a:solidFill>
                  <a:srgbClr val="000099"/>
                </a:solidFill>
              </a:rPr>
              <a:t>Giá trị của biểu thức </a:t>
            </a:r>
            <a:r>
              <a:rPr lang="en-US" sz="3200" b="1"/>
              <a:t>13 x</a:t>
            </a:r>
            <a:r>
              <a:rPr lang="en-US" sz="3200" b="1" i="1"/>
              <a:t> </a:t>
            </a:r>
            <a:r>
              <a:rPr lang="en-US" sz="3200" b="1"/>
              <a:t>3</a:t>
            </a:r>
            <a:r>
              <a:rPr lang="en-US" sz="3200" b="1">
                <a:solidFill>
                  <a:srgbClr val="000099"/>
                </a:solidFill>
              </a:rPr>
              <a:t> là </a:t>
            </a:r>
            <a:r>
              <a:rPr lang="en-US" sz="3200" b="1">
                <a:solidFill>
                  <a:srgbClr val="FF0000"/>
                </a:solidFill>
              </a:rPr>
              <a:t>39</a:t>
            </a:r>
            <a:r>
              <a:rPr lang="en-US" sz="3200" b="1" i="1"/>
              <a:t>.</a:t>
            </a:r>
            <a:r>
              <a:rPr lang="en-US" sz="4000" b="1">
                <a:solidFill>
                  <a:srgbClr val="000099"/>
                </a:solidFill>
              </a:rPr>
              <a:t> </a:t>
            </a:r>
            <a:endParaRPr lang="en-US" sz="4000">
              <a:solidFill>
                <a:srgbClr val="000099"/>
              </a:solidFill>
            </a:endParaRPr>
          </a:p>
        </p:txBody>
      </p:sp>
      <p:sp>
        <p:nvSpPr>
          <p:cNvPr id="687147" name="Text Box 43"/>
          <p:cNvSpPr txBox="1">
            <a:spLocks noChangeArrowheads="1"/>
          </p:cNvSpPr>
          <p:nvPr/>
        </p:nvSpPr>
        <p:spPr bwMode="auto">
          <a:xfrm>
            <a:off x="304800" y="4648200"/>
            <a:ext cx="3505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000099"/>
                </a:solidFill>
              </a:rPr>
              <a:t>125 + 10 – 4 =</a:t>
            </a:r>
          </a:p>
        </p:txBody>
      </p:sp>
      <p:sp>
        <p:nvSpPr>
          <p:cNvPr id="687149" name="Text Box 45"/>
          <p:cNvSpPr txBox="1">
            <a:spLocks noChangeArrowheads="1"/>
          </p:cNvSpPr>
          <p:nvPr/>
        </p:nvSpPr>
        <p:spPr bwMode="auto">
          <a:xfrm>
            <a:off x="304800" y="4035425"/>
            <a:ext cx="8153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3200" b="1" i="1">
                <a:solidFill>
                  <a:srgbClr val="000099"/>
                </a:solidFill>
              </a:rPr>
              <a:t>Giá trị của biểu thức </a:t>
            </a:r>
            <a:r>
              <a:rPr lang="en-US" sz="3200" b="1"/>
              <a:t>84 :</a:t>
            </a:r>
            <a:r>
              <a:rPr lang="en-US" sz="3200" b="1" i="1"/>
              <a:t> </a:t>
            </a:r>
            <a:r>
              <a:rPr lang="en-US" sz="3200" b="1"/>
              <a:t>4</a:t>
            </a:r>
            <a:r>
              <a:rPr lang="en-US" sz="3200" b="1" i="1"/>
              <a:t>  </a:t>
            </a:r>
            <a:r>
              <a:rPr lang="en-US" sz="3200" b="1">
                <a:solidFill>
                  <a:srgbClr val="000099"/>
                </a:solidFill>
              </a:rPr>
              <a:t>là </a:t>
            </a:r>
            <a:r>
              <a:rPr lang="en-US" sz="3200" b="1">
                <a:solidFill>
                  <a:srgbClr val="FF0000"/>
                </a:solidFill>
              </a:rPr>
              <a:t>21</a:t>
            </a:r>
            <a:r>
              <a:rPr lang="en-US" sz="3200" b="1" i="1"/>
              <a:t>.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endParaRPr lang="en-US" sz="3200">
              <a:solidFill>
                <a:srgbClr val="000099"/>
              </a:solidFill>
            </a:endParaRPr>
          </a:p>
        </p:txBody>
      </p:sp>
      <p:sp>
        <p:nvSpPr>
          <p:cNvPr id="687150" name="Text Box 46"/>
          <p:cNvSpPr txBox="1">
            <a:spLocks noChangeArrowheads="1"/>
          </p:cNvSpPr>
          <p:nvPr/>
        </p:nvSpPr>
        <p:spPr bwMode="auto">
          <a:xfrm>
            <a:off x="304800" y="4733925"/>
            <a:ext cx="8610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3200" b="1" i="1">
                <a:solidFill>
                  <a:srgbClr val="000099"/>
                </a:solidFill>
              </a:rPr>
              <a:t>Giá trị của biểu thức </a:t>
            </a:r>
            <a:r>
              <a:rPr lang="en-US" sz="3200" b="1"/>
              <a:t>125 </a:t>
            </a:r>
            <a:r>
              <a:rPr lang="en-US" sz="3200" b="1" i="1"/>
              <a:t>+ </a:t>
            </a:r>
            <a:r>
              <a:rPr lang="en-US" sz="3200" b="1"/>
              <a:t>10 - 4</a:t>
            </a:r>
            <a:r>
              <a:rPr lang="en-US" sz="3200" b="1">
                <a:solidFill>
                  <a:srgbClr val="000099"/>
                </a:solidFill>
              </a:rPr>
              <a:t> là </a:t>
            </a:r>
            <a:r>
              <a:rPr lang="en-US" sz="3200" b="1">
                <a:solidFill>
                  <a:srgbClr val="FF0000"/>
                </a:solidFill>
              </a:rPr>
              <a:t>131</a:t>
            </a:r>
            <a:r>
              <a:rPr lang="en-US" sz="3200" b="1" i="1"/>
              <a:t>.</a:t>
            </a:r>
            <a:r>
              <a:rPr lang="en-US" sz="4000" b="1">
                <a:solidFill>
                  <a:srgbClr val="000099"/>
                </a:solidFill>
              </a:rPr>
              <a:t> </a:t>
            </a:r>
            <a:endParaRPr lang="en-US" sz="4000">
              <a:solidFill>
                <a:srgbClr val="000099"/>
              </a:solidFill>
            </a:endParaRPr>
          </a:p>
        </p:txBody>
      </p:sp>
      <p:sp>
        <p:nvSpPr>
          <p:cNvPr id="687151" name="Text Box 47"/>
          <p:cNvSpPr txBox="1">
            <a:spLocks noChangeArrowheads="1"/>
          </p:cNvSpPr>
          <p:nvPr/>
        </p:nvSpPr>
        <p:spPr bwMode="auto">
          <a:xfrm>
            <a:off x="304800" y="5638800"/>
            <a:ext cx="2438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000099"/>
                </a:solidFill>
              </a:rPr>
              <a:t>45 : 5 + 7 =</a:t>
            </a:r>
          </a:p>
        </p:txBody>
      </p:sp>
      <p:sp>
        <p:nvSpPr>
          <p:cNvPr id="687152" name="Text Box 48"/>
          <p:cNvSpPr txBox="1">
            <a:spLocks noChangeArrowheads="1"/>
          </p:cNvSpPr>
          <p:nvPr/>
        </p:nvSpPr>
        <p:spPr bwMode="auto">
          <a:xfrm>
            <a:off x="304800" y="5648325"/>
            <a:ext cx="8153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3200" b="1" i="1">
                <a:solidFill>
                  <a:srgbClr val="000099"/>
                </a:solidFill>
              </a:rPr>
              <a:t>Giá trị của biểu thức </a:t>
            </a:r>
            <a:r>
              <a:rPr lang="en-US" sz="3200" b="1"/>
              <a:t>45 :</a:t>
            </a:r>
            <a:r>
              <a:rPr lang="en-US" sz="3200" b="1" i="1"/>
              <a:t> </a:t>
            </a:r>
            <a:r>
              <a:rPr lang="en-US" sz="3200" b="1"/>
              <a:t>5 + 7 </a:t>
            </a:r>
            <a:r>
              <a:rPr lang="en-US" sz="3200" b="1">
                <a:solidFill>
                  <a:srgbClr val="000099"/>
                </a:solidFill>
              </a:rPr>
              <a:t>là </a:t>
            </a:r>
            <a:r>
              <a:rPr lang="en-US" sz="3200" b="1">
                <a:solidFill>
                  <a:srgbClr val="FF0000"/>
                </a:solidFill>
              </a:rPr>
              <a:t>16</a:t>
            </a:r>
            <a:r>
              <a:rPr lang="en-US" sz="3200" b="1" i="1"/>
              <a:t>.</a:t>
            </a:r>
            <a:r>
              <a:rPr lang="en-US" sz="4000" b="1">
                <a:solidFill>
                  <a:srgbClr val="000099"/>
                </a:solidFill>
              </a:rPr>
              <a:t> </a:t>
            </a:r>
            <a:endParaRPr lang="en-US" sz="4000">
              <a:solidFill>
                <a:srgbClr val="000099"/>
              </a:solidFill>
            </a:endParaRPr>
          </a:p>
        </p:txBody>
      </p:sp>
      <p:sp>
        <p:nvSpPr>
          <p:cNvPr id="687153" name="Text Box 49"/>
          <p:cNvSpPr txBox="1">
            <a:spLocks noChangeArrowheads="1"/>
          </p:cNvSpPr>
          <p:nvPr/>
        </p:nvSpPr>
        <p:spPr bwMode="auto">
          <a:xfrm>
            <a:off x="2133600" y="1447800"/>
            <a:ext cx="990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51</a:t>
            </a:r>
            <a:endParaRPr lang="en-US" sz="3200" b="1"/>
          </a:p>
        </p:txBody>
      </p:sp>
      <p:sp>
        <p:nvSpPr>
          <p:cNvPr id="687154" name="Text Box 50"/>
          <p:cNvSpPr txBox="1">
            <a:spLocks noChangeArrowheads="1"/>
          </p:cNvSpPr>
          <p:nvPr/>
        </p:nvSpPr>
        <p:spPr bwMode="auto">
          <a:xfrm>
            <a:off x="2057400" y="2514600"/>
            <a:ext cx="990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39</a:t>
            </a:r>
            <a:endParaRPr lang="en-US" sz="3200" b="1"/>
          </a:p>
        </p:txBody>
      </p:sp>
      <p:sp>
        <p:nvSpPr>
          <p:cNvPr id="687155" name="Text Box 51"/>
          <p:cNvSpPr txBox="1">
            <a:spLocks noChangeArrowheads="1"/>
          </p:cNvSpPr>
          <p:nvPr/>
        </p:nvSpPr>
        <p:spPr bwMode="auto">
          <a:xfrm>
            <a:off x="1981200" y="3581400"/>
            <a:ext cx="990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21</a:t>
            </a:r>
            <a:endParaRPr lang="en-US" sz="3200" b="1"/>
          </a:p>
        </p:txBody>
      </p:sp>
      <p:sp>
        <p:nvSpPr>
          <p:cNvPr id="687156" name="Text Box 52"/>
          <p:cNvSpPr txBox="1">
            <a:spLocks noChangeArrowheads="1"/>
          </p:cNvSpPr>
          <p:nvPr/>
        </p:nvSpPr>
        <p:spPr bwMode="auto">
          <a:xfrm>
            <a:off x="3276600" y="4648200"/>
            <a:ext cx="990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131</a:t>
            </a:r>
            <a:endParaRPr lang="en-US" sz="3200" b="1"/>
          </a:p>
        </p:txBody>
      </p:sp>
      <p:sp>
        <p:nvSpPr>
          <p:cNvPr id="687157" name="Text Box 53"/>
          <p:cNvSpPr txBox="1">
            <a:spLocks noChangeArrowheads="1"/>
          </p:cNvSpPr>
          <p:nvPr/>
        </p:nvSpPr>
        <p:spPr bwMode="auto">
          <a:xfrm>
            <a:off x="2667000" y="5638800"/>
            <a:ext cx="990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16</a:t>
            </a:r>
            <a:endParaRPr lang="en-US" sz="3200" b="1"/>
          </a:p>
        </p:txBody>
      </p:sp>
      <p:pic>
        <p:nvPicPr>
          <p:cNvPr id="687158" name="dien2205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dien thoai.WAV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9448800" y="52578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7159" name="dien2206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dien thoai.WAV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9448800" y="48768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7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87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87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87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87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87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87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3991" fill="hold"/>
                                        <p:tgtEl>
                                          <p:spTgt spid="68715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8" dur="3991" fill="hold"/>
                                        <p:tgtEl>
                                          <p:spTgt spid="68715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687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687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87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87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87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87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87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87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52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87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87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87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450"/>
                            </p:stCondLst>
                            <p:childTnLst>
                              <p:par>
                                <p:cTn id="58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87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87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87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2150"/>
                            </p:stCondLst>
                            <p:childTnLst>
                              <p:par>
                                <p:cTn id="64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87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87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87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3050"/>
                            </p:stCondLst>
                            <p:childTnLst>
                              <p:par>
                                <p:cTn id="70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87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87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87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9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78" dur="500" fill="hold"/>
                                        <p:tgtEl>
                                          <p:spTgt spid="687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79" dur="500" fill="hold"/>
                                        <p:tgtEl>
                                          <p:spTgt spid="687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687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687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3" presetID="19" presetClass="emph" presetSubtype="0" repeatCount="2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84" dur="500" fill="hold"/>
                                        <p:tgtEl>
                                          <p:spTgt spid="687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85" dur="500" fill="hold"/>
                                        <p:tgtEl>
                                          <p:spTgt spid="687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687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687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9" presetID="19" presetClass="emph" presetSubtype="0" repeatCount="2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90" dur="500" fill="hold"/>
                                        <p:tgtEl>
                                          <p:spTgt spid="687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91" dur="500" fill="hold"/>
                                        <p:tgtEl>
                                          <p:spTgt spid="687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687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687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5" presetID="19" presetClass="emph" presetSubtype="0" repeatCount="2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96" dur="500" fill="hold"/>
                                        <p:tgtEl>
                                          <p:spTgt spid="687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687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687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687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3" dur="3991" fill="hold"/>
                                        <p:tgtEl>
                                          <p:spTgt spid="68713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7" dur="3991" fill="hold"/>
                                        <p:tgtEl>
                                          <p:spTgt spid="68713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87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687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687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687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687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687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687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687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687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687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687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687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687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687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687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687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687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9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62" dur="500" fill="hold"/>
                                        <p:tgtEl>
                                          <p:spTgt spid="687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163" dur="500" fill="hold"/>
                                        <p:tgtEl>
                                          <p:spTgt spid="687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64" dur="500" fill="hold"/>
                                        <p:tgtEl>
                                          <p:spTgt spid="687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5" dur="500" fill="hold"/>
                                        <p:tgtEl>
                                          <p:spTgt spid="687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687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687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687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7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87136"/>
                </p:tgtEl>
              </p:cMediaNode>
            </p:audio>
            <p:audio>
              <p:cMediaNode>
                <p:cTn id="17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87137"/>
                </p:tgtEl>
              </p:cMediaNode>
            </p:audio>
            <p:audio>
              <p:cMediaNode>
                <p:cTn id="17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87158"/>
                </p:tgtEl>
              </p:cMediaNode>
            </p:audio>
            <p:audio>
              <p:cMediaNode>
                <p:cTn id="17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87159"/>
                </p:tgtEl>
              </p:cMediaNode>
            </p:audio>
          </p:childTnLst>
        </p:cTn>
      </p:par>
    </p:tnLst>
    <p:bldLst>
      <p:bldP spid="687115" grpId="0"/>
      <p:bldP spid="687126" grpId="0"/>
      <p:bldP spid="687127" grpId="0"/>
      <p:bldP spid="687135" grpId="0" autoUpdateAnimBg="0"/>
      <p:bldP spid="687140" grpId="0" build="allAtOnce"/>
      <p:bldP spid="687141" grpId="0"/>
      <p:bldP spid="687141" grpId="1"/>
      <p:bldP spid="687142" grpId="0" build="allAtOnce"/>
      <p:bldP spid="687143" grpId="0" build="allAtOnce"/>
      <p:bldP spid="687145" grpId="0"/>
      <p:bldP spid="687146" grpId="0"/>
      <p:bldP spid="687147" grpId="0" build="allAtOnce"/>
      <p:bldP spid="687149" grpId="0"/>
      <p:bldP spid="687150" grpId="0"/>
      <p:bldP spid="687151" grpId="0" build="allAtOnce"/>
      <p:bldP spid="687152" grpId="0"/>
      <p:bldP spid="687153" grpId="0"/>
      <p:bldP spid="687154" grpId="0"/>
      <p:bldP spid="687155" grpId="0"/>
      <p:bldP spid="687156" grpId="0"/>
      <p:bldP spid="68715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2"/>
          <p:cNvSpPr>
            <a:spLocks noChangeShapeType="1"/>
          </p:cNvSpPr>
          <p:nvPr/>
        </p:nvSpPr>
        <p:spPr bwMode="auto">
          <a:xfrm>
            <a:off x="0" y="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0" y="685800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 flipH="1" flipV="1">
            <a:off x="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 flipH="1" flipV="1">
            <a:off x="914400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5089525" y="3313113"/>
            <a:ext cx="184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400"/>
          </a:p>
        </p:txBody>
      </p:sp>
      <p:sp>
        <p:nvSpPr>
          <p:cNvPr id="696328" name="Text Box 8"/>
          <p:cNvSpPr txBox="1">
            <a:spLocks noChangeArrowheads="1"/>
          </p:cNvSpPr>
          <p:nvPr/>
        </p:nvSpPr>
        <p:spPr bwMode="auto">
          <a:xfrm>
            <a:off x="3048000" y="2133600"/>
            <a:ext cx="990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143</a:t>
            </a:r>
            <a:endParaRPr lang="en-US" sz="3200" b="1"/>
          </a:p>
        </p:txBody>
      </p:sp>
      <p:sp>
        <p:nvSpPr>
          <p:cNvPr id="696329" name="Text Box 9"/>
          <p:cNvSpPr txBox="1">
            <a:spLocks noChangeArrowheads="1"/>
          </p:cNvSpPr>
          <p:nvPr/>
        </p:nvSpPr>
        <p:spPr bwMode="auto">
          <a:xfrm>
            <a:off x="228600" y="2616200"/>
            <a:ext cx="8153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>
              <a:buClr>
                <a:srgbClr val="006600"/>
              </a:buClr>
              <a:buFont typeface="Wingdings" pitchFamily="2" charset="2"/>
              <a:buNone/>
            </a:pPr>
            <a:r>
              <a:rPr lang="en-US" sz="3200" b="1" i="1">
                <a:solidFill>
                  <a:srgbClr val="000099"/>
                </a:solidFill>
              </a:rPr>
              <a:t> Giá trị của biểu thức </a:t>
            </a:r>
            <a:r>
              <a:rPr lang="en-US" sz="3200" b="1"/>
              <a:t>125 </a:t>
            </a:r>
            <a:r>
              <a:rPr lang="en-US" sz="3200" b="1" i="1"/>
              <a:t>+ </a:t>
            </a:r>
            <a:r>
              <a:rPr lang="en-US" sz="3200" b="1"/>
              <a:t>18</a:t>
            </a:r>
            <a:r>
              <a:rPr lang="en-US" sz="3200" b="1">
                <a:solidFill>
                  <a:srgbClr val="000099"/>
                </a:solidFill>
              </a:rPr>
              <a:t> là </a:t>
            </a:r>
            <a:r>
              <a:rPr lang="en-US" sz="3200" b="1">
                <a:solidFill>
                  <a:srgbClr val="FF0000"/>
                </a:solidFill>
              </a:rPr>
              <a:t>143</a:t>
            </a:r>
            <a:r>
              <a:rPr lang="en-US" sz="3200" b="1" i="1"/>
              <a:t>.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endParaRPr lang="en-US" sz="3200">
              <a:solidFill>
                <a:srgbClr val="000099"/>
              </a:solidFill>
            </a:endParaRPr>
          </a:p>
        </p:txBody>
      </p:sp>
      <p:sp>
        <p:nvSpPr>
          <p:cNvPr id="696330" name="Text Box 10"/>
          <p:cNvSpPr txBox="1">
            <a:spLocks noChangeArrowheads="1"/>
          </p:cNvSpPr>
          <p:nvPr/>
        </p:nvSpPr>
        <p:spPr bwMode="auto">
          <a:xfrm>
            <a:off x="381000" y="2133600"/>
            <a:ext cx="2819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000099"/>
                </a:solidFill>
              </a:rPr>
              <a:t>a) 125 + 18 =</a:t>
            </a:r>
          </a:p>
        </p:txBody>
      </p:sp>
      <p:pic>
        <p:nvPicPr>
          <p:cNvPr id="696331" name="dien2206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dien thoai.WAV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9448800" y="5867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332" name="dien2221.WAV">
            <a:hlinkClick r:id="" action="ppaction://media"/>
          </p:cNvPr>
          <p:cNvPicPr>
            <a:picLocks noGrp="1" noRot="1" noChangeAspect="1" noChangeArrowheads="1"/>
          </p:cNvPicPr>
          <p:nvPr>
            <p:ph sz="half" idx="1"/>
            <a:wavAudioFile r:embed="rId1" name="dien thoai.WAV"/>
          </p:nvPr>
        </p:nvPicPr>
        <p:blipFill>
          <a:blip r:embed="rId3"/>
          <a:srcRect/>
          <a:stretch>
            <a:fillRect/>
          </a:stretch>
        </p:blipFill>
        <p:spPr>
          <a:xfrm>
            <a:off x="9448800" y="5334000"/>
            <a:ext cx="304800" cy="304800"/>
          </a:xfrm>
        </p:spPr>
      </p:pic>
      <p:sp>
        <p:nvSpPr>
          <p:cNvPr id="696333" name="Text Box 13"/>
          <p:cNvSpPr txBox="1">
            <a:spLocks noChangeArrowheads="1"/>
          </p:cNvSpPr>
          <p:nvPr/>
        </p:nvSpPr>
        <p:spPr bwMode="auto">
          <a:xfrm>
            <a:off x="381000" y="3276600"/>
            <a:ext cx="3505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000099"/>
                </a:solidFill>
              </a:rPr>
              <a:t>b) 161 - 150 =</a:t>
            </a:r>
          </a:p>
        </p:txBody>
      </p:sp>
      <p:sp>
        <p:nvSpPr>
          <p:cNvPr id="696335" name="Text Box 15"/>
          <p:cNvSpPr txBox="1">
            <a:spLocks noChangeArrowheads="1"/>
          </p:cNvSpPr>
          <p:nvPr/>
        </p:nvSpPr>
        <p:spPr bwMode="auto">
          <a:xfrm>
            <a:off x="381000" y="4343400"/>
            <a:ext cx="2286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000099"/>
                </a:solidFill>
              </a:rPr>
              <a:t>c) 21 x 4 =</a:t>
            </a:r>
          </a:p>
        </p:txBody>
      </p:sp>
      <p:sp>
        <p:nvSpPr>
          <p:cNvPr id="696336" name="Text Box 16"/>
          <p:cNvSpPr txBox="1">
            <a:spLocks noChangeArrowheads="1"/>
          </p:cNvSpPr>
          <p:nvPr/>
        </p:nvSpPr>
        <p:spPr bwMode="auto">
          <a:xfrm>
            <a:off x="381000" y="5486400"/>
            <a:ext cx="2286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000099"/>
                </a:solidFill>
              </a:rPr>
              <a:t>d) 48 : 2 =</a:t>
            </a:r>
          </a:p>
        </p:txBody>
      </p:sp>
      <p:sp>
        <p:nvSpPr>
          <p:cNvPr id="696337" name="Text Box 17"/>
          <p:cNvSpPr txBox="1">
            <a:spLocks noChangeArrowheads="1"/>
          </p:cNvSpPr>
          <p:nvPr/>
        </p:nvSpPr>
        <p:spPr bwMode="auto">
          <a:xfrm>
            <a:off x="152400" y="3759200"/>
            <a:ext cx="8153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>
              <a:buClr>
                <a:srgbClr val="006600"/>
              </a:buClr>
              <a:buFont typeface="Wingdings" pitchFamily="2" charset="2"/>
              <a:buNone/>
            </a:pPr>
            <a:r>
              <a:rPr lang="en-US" sz="3200" b="1" i="1">
                <a:solidFill>
                  <a:srgbClr val="000099"/>
                </a:solidFill>
              </a:rPr>
              <a:t> Giá trị của biểu thức </a:t>
            </a:r>
            <a:r>
              <a:rPr lang="en-US" sz="3200" b="1"/>
              <a:t>161 </a:t>
            </a:r>
            <a:r>
              <a:rPr lang="en-US" sz="3200" b="1" i="1"/>
              <a:t>- </a:t>
            </a:r>
            <a:r>
              <a:rPr lang="en-US" sz="3200" b="1"/>
              <a:t>150</a:t>
            </a:r>
            <a:r>
              <a:rPr lang="en-US" sz="3200" b="1">
                <a:solidFill>
                  <a:srgbClr val="000099"/>
                </a:solidFill>
              </a:rPr>
              <a:t> là </a:t>
            </a:r>
            <a:r>
              <a:rPr lang="en-US" sz="3200" b="1">
                <a:solidFill>
                  <a:srgbClr val="FF0000"/>
                </a:solidFill>
              </a:rPr>
              <a:t>11</a:t>
            </a:r>
            <a:r>
              <a:rPr lang="en-US" sz="3200" b="1" i="1"/>
              <a:t>.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endParaRPr lang="en-US" sz="3200">
              <a:solidFill>
                <a:srgbClr val="000099"/>
              </a:solidFill>
            </a:endParaRPr>
          </a:p>
        </p:txBody>
      </p:sp>
      <p:sp>
        <p:nvSpPr>
          <p:cNvPr id="696338" name="Text Box 18"/>
          <p:cNvSpPr txBox="1">
            <a:spLocks noChangeArrowheads="1"/>
          </p:cNvSpPr>
          <p:nvPr/>
        </p:nvSpPr>
        <p:spPr bwMode="auto">
          <a:xfrm>
            <a:off x="304800" y="4721225"/>
            <a:ext cx="8153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3200" b="1" i="1">
                <a:solidFill>
                  <a:srgbClr val="000099"/>
                </a:solidFill>
              </a:rPr>
              <a:t>Giá trị của biểu thức </a:t>
            </a:r>
            <a:r>
              <a:rPr lang="en-US" sz="3200" b="1"/>
              <a:t>21 x</a:t>
            </a:r>
            <a:r>
              <a:rPr lang="en-US" sz="3200" b="1" i="1"/>
              <a:t> </a:t>
            </a:r>
            <a:r>
              <a:rPr lang="en-US" sz="3200" b="1"/>
              <a:t>4</a:t>
            </a:r>
            <a:r>
              <a:rPr lang="en-US" sz="3200" b="1">
                <a:solidFill>
                  <a:srgbClr val="000099"/>
                </a:solidFill>
              </a:rPr>
              <a:t> là </a:t>
            </a:r>
            <a:r>
              <a:rPr lang="en-US" sz="3200" b="1">
                <a:solidFill>
                  <a:srgbClr val="FF0000"/>
                </a:solidFill>
              </a:rPr>
              <a:t>84</a:t>
            </a:r>
            <a:r>
              <a:rPr lang="en-US" sz="3200" b="1" i="1"/>
              <a:t>.</a:t>
            </a:r>
            <a:r>
              <a:rPr lang="en-US" sz="4000" b="1">
                <a:solidFill>
                  <a:srgbClr val="000099"/>
                </a:solidFill>
              </a:rPr>
              <a:t> </a:t>
            </a:r>
            <a:endParaRPr lang="en-US" sz="4000">
              <a:solidFill>
                <a:srgbClr val="000099"/>
              </a:solidFill>
            </a:endParaRPr>
          </a:p>
        </p:txBody>
      </p:sp>
      <p:sp>
        <p:nvSpPr>
          <p:cNvPr id="696340" name="Text Box 20"/>
          <p:cNvSpPr txBox="1">
            <a:spLocks noChangeArrowheads="1"/>
          </p:cNvSpPr>
          <p:nvPr/>
        </p:nvSpPr>
        <p:spPr bwMode="auto">
          <a:xfrm>
            <a:off x="304800" y="6016625"/>
            <a:ext cx="8153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3200" b="1" i="1">
                <a:solidFill>
                  <a:srgbClr val="000099"/>
                </a:solidFill>
              </a:rPr>
              <a:t>Giá trị của biểu thức </a:t>
            </a:r>
            <a:r>
              <a:rPr lang="en-US" sz="3200" b="1"/>
              <a:t>48 :</a:t>
            </a:r>
            <a:r>
              <a:rPr lang="en-US" sz="3200" b="1" i="1"/>
              <a:t> </a:t>
            </a:r>
            <a:r>
              <a:rPr lang="en-US" sz="3200" b="1"/>
              <a:t>2</a:t>
            </a:r>
            <a:r>
              <a:rPr lang="en-US" sz="3200" b="1" i="1"/>
              <a:t>  </a:t>
            </a:r>
            <a:r>
              <a:rPr lang="en-US" sz="3200" b="1">
                <a:solidFill>
                  <a:srgbClr val="000099"/>
                </a:solidFill>
              </a:rPr>
              <a:t>là </a:t>
            </a:r>
            <a:r>
              <a:rPr lang="en-US" sz="3200" b="1">
                <a:solidFill>
                  <a:srgbClr val="FF0000"/>
                </a:solidFill>
              </a:rPr>
              <a:t>24</a:t>
            </a:r>
            <a:r>
              <a:rPr lang="en-US" sz="3200" b="1" i="1"/>
              <a:t>.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endParaRPr lang="en-US" sz="3200">
              <a:solidFill>
                <a:srgbClr val="000099"/>
              </a:solidFill>
            </a:endParaRPr>
          </a:p>
        </p:txBody>
      </p:sp>
      <p:sp>
        <p:nvSpPr>
          <p:cNvPr id="696344" name="Text Box 24"/>
          <p:cNvSpPr txBox="1">
            <a:spLocks noChangeArrowheads="1"/>
          </p:cNvSpPr>
          <p:nvPr/>
        </p:nvSpPr>
        <p:spPr bwMode="auto">
          <a:xfrm>
            <a:off x="3276600" y="3276600"/>
            <a:ext cx="990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11</a:t>
            </a:r>
            <a:endParaRPr lang="en-US" sz="3200" b="1"/>
          </a:p>
        </p:txBody>
      </p:sp>
      <p:sp>
        <p:nvSpPr>
          <p:cNvPr id="696345" name="Text Box 25"/>
          <p:cNvSpPr txBox="1">
            <a:spLocks noChangeArrowheads="1"/>
          </p:cNvSpPr>
          <p:nvPr/>
        </p:nvSpPr>
        <p:spPr bwMode="auto">
          <a:xfrm>
            <a:off x="2667000" y="4373563"/>
            <a:ext cx="990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84</a:t>
            </a:r>
            <a:endParaRPr lang="en-US" sz="3200" b="1"/>
          </a:p>
        </p:txBody>
      </p:sp>
      <p:sp>
        <p:nvSpPr>
          <p:cNvPr id="696346" name="Text Box 26"/>
          <p:cNvSpPr txBox="1">
            <a:spLocks noChangeArrowheads="1"/>
          </p:cNvSpPr>
          <p:nvPr/>
        </p:nvSpPr>
        <p:spPr bwMode="auto">
          <a:xfrm>
            <a:off x="2590800" y="5486400"/>
            <a:ext cx="990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24</a:t>
            </a:r>
            <a:endParaRPr lang="en-US" sz="3200" b="1"/>
          </a:p>
        </p:txBody>
      </p:sp>
      <p:sp>
        <p:nvSpPr>
          <p:cNvPr id="5141" name="Oval 29"/>
          <p:cNvSpPr>
            <a:spLocks noChangeArrowheads="1"/>
          </p:cNvSpPr>
          <p:nvPr/>
        </p:nvSpPr>
        <p:spPr bwMode="auto">
          <a:xfrm>
            <a:off x="0" y="76200"/>
            <a:ext cx="990600" cy="609600"/>
          </a:xfrm>
          <a:prstGeom prst="ellipse">
            <a:avLst/>
          </a:prstGeom>
          <a:gradFill rotWithShape="1">
            <a:gsLst>
              <a:gs pos="0">
                <a:srgbClr val="1A7C31"/>
              </a:gs>
              <a:gs pos="50000">
                <a:srgbClr val="AFD1B7"/>
              </a:gs>
              <a:gs pos="100000">
                <a:srgbClr val="1A7C31"/>
              </a:gs>
            </a:gsLst>
            <a:lin ang="5400000" scaled="1"/>
          </a:gradFill>
          <a:ln w="38100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sz="2800" b="1">
                <a:solidFill>
                  <a:srgbClr val="000000"/>
                </a:solidFill>
              </a:rPr>
              <a:t> 1/78</a:t>
            </a:r>
          </a:p>
        </p:txBody>
      </p:sp>
      <p:sp>
        <p:nvSpPr>
          <p:cNvPr id="5142" name="Text Box 30"/>
          <p:cNvSpPr txBox="1">
            <a:spLocks noChangeArrowheads="1"/>
          </p:cNvSpPr>
          <p:nvPr/>
        </p:nvSpPr>
        <p:spPr bwMode="auto">
          <a:xfrm>
            <a:off x="990600" y="161925"/>
            <a:ext cx="8534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2800" b="1" i="1"/>
              <a:t>Tìm giá trị của mỗi biểu thức sau (theo mẫu):</a:t>
            </a:r>
            <a:r>
              <a:rPr lang="en-US" sz="2800" b="1" i="1">
                <a:solidFill>
                  <a:srgbClr val="000099"/>
                </a:solidFill>
              </a:rPr>
              <a:t> </a:t>
            </a:r>
          </a:p>
        </p:txBody>
      </p:sp>
      <p:sp>
        <p:nvSpPr>
          <p:cNvPr id="696351" name="Text Box 31"/>
          <p:cNvSpPr txBox="1">
            <a:spLocks noChangeArrowheads="1"/>
          </p:cNvSpPr>
          <p:nvPr/>
        </p:nvSpPr>
        <p:spPr bwMode="auto">
          <a:xfrm>
            <a:off x="0" y="1031875"/>
            <a:ext cx="1295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2800" b="1">
                <a:solidFill>
                  <a:srgbClr val="B53F2B"/>
                </a:solidFill>
              </a:rPr>
              <a:t>Mẫu:</a:t>
            </a:r>
            <a:r>
              <a:rPr lang="en-US" sz="2800" b="1">
                <a:solidFill>
                  <a:srgbClr val="000099"/>
                </a:solidFill>
              </a:rPr>
              <a:t> </a:t>
            </a:r>
            <a:endParaRPr lang="en-US" sz="2800">
              <a:solidFill>
                <a:srgbClr val="000099"/>
              </a:solidFill>
            </a:endParaRPr>
          </a:p>
        </p:txBody>
      </p:sp>
      <p:sp>
        <p:nvSpPr>
          <p:cNvPr id="696352" name="Rectangle 32"/>
          <p:cNvSpPr>
            <a:spLocks noChangeArrowheads="1"/>
          </p:cNvSpPr>
          <p:nvPr/>
        </p:nvSpPr>
        <p:spPr bwMode="auto">
          <a:xfrm>
            <a:off x="1219200" y="838200"/>
            <a:ext cx="7696200" cy="12192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696353" name="Text Box 33"/>
          <p:cNvSpPr txBox="1">
            <a:spLocks noChangeArrowheads="1"/>
          </p:cNvSpPr>
          <p:nvPr/>
        </p:nvSpPr>
        <p:spPr bwMode="auto">
          <a:xfrm>
            <a:off x="1447800" y="868363"/>
            <a:ext cx="2362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/>
              <a:t>284 + 10 =</a:t>
            </a:r>
          </a:p>
        </p:txBody>
      </p:sp>
      <p:sp>
        <p:nvSpPr>
          <p:cNvPr id="696354" name="Text Box 34"/>
          <p:cNvSpPr txBox="1">
            <a:spLocks noChangeArrowheads="1"/>
          </p:cNvSpPr>
          <p:nvPr/>
        </p:nvSpPr>
        <p:spPr bwMode="auto">
          <a:xfrm>
            <a:off x="3657600" y="868363"/>
            <a:ext cx="990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294</a:t>
            </a:r>
            <a:endParaRPr lang="en-US" sz="3200" b="1"/>
          </a:p>
        </p:txBody>
      </p:sp>
      <p:sp>
        <p:nvSpPr>
          <p:cNvPr id="696355" name="Text Box 35"/>
          <p:cNvSpPr txBox="1">
            <a:spLocks noChangeArrowheads="1"/>
          </p:cNvSpPr>
          <p:nvPr/>
        </p:nvSpPr>
        <p:spPr bwMode="auto">
          <a:xfrm>
            <a:off x="1295400" y="1320800"/>
            <a:ext cx="7848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>
              <a:buClr>
                <a:srgbClr val="006600"/>
              </a:buClr>
              <a:buFont typeface="Wingdings" pitchFamily="2" charset="2"/>
              <a:buNone/>
            </a:pPr>
            <a:r>
              <a:rPr lang="en-US" sz="3200" b="1" i="1">
                <a:solidFill>
                  <a:srgbClr val="000099"/>
                </a:solidFill>
              </a:rPr>
              <a:t> Giá trị của biểu thức </a:t>
            </a:r>
            <a:r>
              <a:rPr lang="en-US" sz="3200" b="1"/>
              <a:t>284 </a:t>
            </a:r>
            <a:r>
              <a:rPr lang="en-US" sz="3200" b="1" i="1"/>
              <a:t>+ </a:t>
            </a:r>
            <a:r>
              <a:rPr lang="en-US" sz="3200" b="1"/>
              <a:t>10</a:t>
            </a:r>
            <a:r>
              <a:rPr lang="en-US" sz="3200" b="1">
                <a:solidFill>
                  <a:srgbClr val="000099"/>
                </a:solidFill>
              </a:rPr>
              <a:t> là </a:t>
            </a:r>
            <a:r>
              <a:rPr lang="en-US" sz="3200" b="1">
                <a:solidFill>
                  <a:srgbClr val="FF0000"/>
                </a:solidFill>
              </a:rPr>
              <a:t>294</a:t>
            </a:r>
            <a:r>
              <a:rPr lang="en-US" sz="3200" b="1" i="1"/>
              <a:t>.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endParaRPr lang="en-US" sz="320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63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96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96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650"/>
                            </p:stCondLst>
                            <p:childTnLst>
                              <p:par>
                                <p:cTn id="1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96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150"/>
                            </p:stCondLst>
                            <p:childTnLst>
                              <p:par>
                                <p:cTn id="1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963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96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96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96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963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96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96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96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96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96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id="40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96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96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96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850"/>
                            </p:stCondLst>
                            <p:childTnLst>
                              <p:par>
                                <p:cTn id="46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96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96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96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2650"/>
                            </p:stCondLst>
                            <p:childTnLst>
                              <p:par>
                                <p:cTn id="52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96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96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96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9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0" dur="500" fill="hold"/>
                                        <p:tgtEl>
                                          <p:spTgt spid="696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animClr clrSpc="rgb" dir="cw">
                                      <p:cBhvr>
                                        <p:cTn id="61" dur="500" fill="hold"/>
                                        <p:tgtEl>
                                          <p:spTgt spid="696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696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696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19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6" dur="500" fill="hold"/>
                                        <p:tgtEl>
                                          <p:spTgt spid="696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67" dur="500" fill="hold"/>
                                        <p:tgtEl>
                                          <p:spTgt spid="696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696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696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9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72" dur="500" fill="hold"/>
                                        <p:tgtEl>
                                          <p:spTgt spid="696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73" dur="500" fill="hold"/>
                                        <p:tgtEl>
                                          <p:spTgt spid="696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696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696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9" dur="3991" fill="hold"/>
                                        <p:tgtEl>
                                          <p:spTgt spid="69633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3" dur="3991" fill="hold"/>
                                        <p:tgtEl>
                                          <p:spTgt spid="6963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696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963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96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696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696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963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696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696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96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696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696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696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696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9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26" dur="500" fill="hold"/>
                                        <p:tgtEl>
                                          <p:spTgt spid="696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127" dur="500" fill="hold"/>
                                        <p:tgtEl>
                                          <p:spTgt spid="696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28" dur="500" fill="hold"/>
                                        <p:tgtEl>
                                          <p:spTgt spid="696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9" dur="500" fill="hold"/>
                                        <p:tgtEl>
                                          <p:spTgt spid="696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6963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696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696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3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96331"/>
                </p:tgtEl>
              </p:cMediaNode>
            </p:audio>
            <p:audio>
              <p:cMediaNode>
                <p:cTn id="13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96332"/>
                </p:tgtEl>
              </p:cMediaNode>
            </p:audio>
          </p:childTnLst>
        </p:cTn>
      </p:par>
    </p:tnLst>
    <p:bldLst>
      <p:bldP spid="696328" grpId="0"/>
      <p:bldP spid="696329" grpId="0"/>
      <p:bldP spid="696330" grpId="0" build="allAtOnce"/>
      <p:bldP spid="696333" grpId="0" build="allAtOnce"/>
      <p:bldP spid="696335" grpId="0" build="allAtOnce"/>
      <p:bldP spid="696336" grpId="0" build="allAtOnce"/>
      <p:bldP spid="696337" grpId="0"/>
      <p:bldP spid="696338" grpId="0"/>
      <p:bldP spid="696340" grpId="0"/>
      <p:bldP spid="696344" grpId="0"/>
      <p:bldP spid="696345" grpId="0"/>
      <p:bldP spid="696346" grpId="0"/>
      <p:bldP spid="696351" grpId="0"/>
      <p:bldP spid="696352" grpId="0" animBg="1"/>
      <p:bldP spid="696353" grpId="0" autoUpdateAnimBg="0"/>
      <p:bldP spid="696354" grpId="0"/>
      <p:bldP spid="69635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2"/>
          <p:cNvSpPr>
            <a:spLocks noChangeShapeType="1"/>
          </p:cNvSpPr>
          <p:nvPr/>
        </p:nvSpPr>
        <p:spPr bwMode="auto">
          <a:xfrm>
            <a:off x="0" y="7620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7" name="Line 3"/>
          <p:cNvSpPr>
            <a:spLocks noChangeShapeType="1"/>
          </p:cNvSpPr>
          <p:nvPr/>
        </p:nvSpPr>
        <p:spPr bwMode="auto">
          <a:xfrm>
            <a:off x="0" y="678180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 flipH="1" flipV="1">
            <a:off x="7620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 flipH="1" flipV="1">
            <a:off x="906780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0" name="Rectangle 7"/>
          <p:cNvSpPr>
            <a:spLocks noChangeArrowheads="1"/>
          </p:cNvSpPr>
          <p:nvPr/>
        </p:nvSpPr>
        <p:spPr bwMode="auto">
          <a:xfrm>
            <a:off x="2057400" y="166688"/>
            <a:ext cx="67056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3600" b="1">
                <a:solidFill>
                  <a:srgbClr val="F80E46"/>
                </a:solidFill>
                <a:cs typeface="Times New Roman" pitchFamily="18" charset="0"/>
              </a:rPr>
              <a:t>Làm quen với biểu thức</a:t>
            </a:r>
          </a:p>
        </p:txBody>
      </p:sp>
      <p:sp>
        <p:nvSpPr>
          <p:cNvPr id="6151" name="Rectangle 8"/>
          <p:cNvSpPr>
            <a:spLocks noRot="1" noChangeArrowheads="1"/>
          </p:cNvSpPr>
          <p:nvPr/>
        </p:nvSpPr>
        <p:spPr bwMode="auto">
          <a:xfrm>
            <a:off x="457200" y="152400"/>
            <a:ext cx="1905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 sz="3600" b="1" u="sng">
                <a:solidFill>
                  <a:srgbClr val="00080C"/>
                </a:solidFill>
              </a:rPr>
              <a:t>Toán</a:t>
            </a:r>
            <a:r>
              <a:rPr lang="en-US" sz="3600" b="1">
                <a:solidFill>
                  <a:srgbClr val="00080C"/>
                </a:solidFill>
              </a:rPr>
              <a:t> :</a:t>
            </a:r>
          </a:p>
        </p:txBody>
      </p:sp>
      <p:sp>
        <p:nvSpPr>
          <p:cNvPr id="6152" name="Text Box 9"/>
          <p:cNvSpPr txBox="1">
            <a:spLocks noChangeArrowheads="1"/>
          </p:cNvSpPr>
          <p:nvPr/>
        </p:nvSpPr>
        <p:spPr bwMode="auto">
          <a:xfrm>
            <a:off x="5089525" y="3313113"/>
            <a:ext cx="1841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600"/>
          </a:p>
        </p:txBody>
      </p:sp>
      <p:sp>
        <p:nvSpPr>
          <p:cNvPr id="6153" name="Text Box 10"/>
          <p:cNvSpPr txBox="1">
            <a:spLocks noChangeArrowheads="1"/>
          </p:cNvSpPr>
          <p:nvPr/>
        </p:nvSpPr>
        <p:spPr bwMode="auto">
          <a:xfrm>
            <a:off x="381000" y="1716088"/>
            <a:ext cx="89154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3600" b="1" i="1"/>
              <a:t>Mỗi biểu thức sau có giá trị là số nào ?</a:t>
            </a:r>
            <a:r>
              <a:rPr lang="en-US" sz="3600" b="1">
                <a:solidFill>
                  <a:srgbClr val="000099"/>
                </a:solidFill>
              </a:rPr>
              <a:t> </a:t>
            </a:r>
            <a:endParaRPr lang="en-US" sz="3600">
              <a:solidFill>
                <a:srgbClr val="000099"/>
              </a:solidFill>
            </a:endParaRPr>
          </a:p>
        </p:txBody>
      </p:sp>
      <p:sp>
        <p:nvSpPr>
          <p:cNvPr id="6154" name="Text Box 15"/>
          <p:cNvSpPr txBox="1">
            <a:spLocks noChangeArrowheads="1"/>
          </p:cNvSpPr>
          <p:nvPr/>
        </p:nvSpPr>
        <p:spPr bwMode="auto">
          <a:xfrm>
            <a:off x="0" y="2651125"/>
            <a:ext cx="685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>
                <a:solidFill>
                  <a:srgbClr val="B53F2B"/>
                </a:solidFill>
              </a:rPr>
              <a:t>a)</a:t>
            </a:r>
          </a:p>
        </p:txBody>
      </p:sp>
      <p:sp>
        <p:nvSpPr>
          <p:cNvPr id="6155" name="Oval 31"/>
          <p:cNvSpPr>
            <a:spLocks noChangeArrowheads="1"/>
          </p:cNvSpPr>
          <p:nvPr/>
        </p:nvSpPr>
        <p:spPr bwMode="auto">
          <a:xfrm>
            <a:off x="304800" y="914400"/>
            <a:ext cx="1828800" cy="762000"/>
          </a:xfrm>
          <a:prstGeom prst="ellipse">
            <a:avLst/>
          </a:prstGeom>
          <a:gradFill rotWithShape="1">
            <a:gsLst>
              <a:gs pos="0">
                <a:srgbClr val="1A7C31"/>
              </a:gs>
              <a:gs pos="50000">
                <a:srgbClr val="AFD1B7"/>
              </a:gs>
              <a:gs pos="100000">
                <a:srgbClr val="1A7C31"/>
              </a:gs>
            </a:gsLst>
            <a:lin ang="5400000" scaled="1"/>
          </a:gradFill>
          <a:ln w="38100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sz="3200" b="1">
                <a:solidFill>
                  <a:srgbClr val="000000"/>
                </a:solidFill>
              </a:rPr>
              <a:t> </a:t>
            </a:r>
            <a:r>
              <a:rPr lang="en-US" sz="3600" b="1">
                <a:solidFill>
                  <a:srgbClr val="000000"/>
                </a:solidFill>
              </a:rPr>
              <a:t>2 / 78</a:t>
            </a:r>
          </a:p>
        </p:txBody>
      </p:sp>
      <p:sp>
        <p:nvSpPr>
          <p:cNvPr id="6156" name="Rectangle 33"/>
          <p:cNvSpPr>
            <a:spLocks noChangeArrowheads="1"/>
          </p:cNvSpPr>
          <p:nvPr/>
        </p:nvSpPr>
        <p:spPr bwMode="auto">
          <a:xfrm>
            <a:off x="609600" y="2667000"/>
            <a:ext cx="1828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52 + 23</a:t>
            </a:r>
          </a:p>
        </p:txBody>
      </p:sp>
      <p:sp>
        <p:nvSpPr>
          <p:cNvPr id="6157" name="Oval 34"/>
          <p:cNvSpPr>
            <a:spLocks noChangeArrowheads="1"/>
          </p:cNvSpPr>
          <p:nvPr/>
        </p:nvSpPr>
        <p:spPr bwMode="auto">
          <a:xfrm>
            <a:off x="77724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360</a:t>
            </a:r>
          </a:p>
        </p:txBody>
      </p:sp>
      <p:sp>
        <p:nvSpPr>
          <p:cNvPr id="6158" name="Rectangle 35"/>
          <p:cNvSpPr>
            <a:spLocks noChangeArrowheads="1"/>
          </p:cNvSpPr>
          <p:nvPr/>
        </p:nvSpPr>
        <p:spPr bwMode="auto">
          <a:xfrm>
            <a:off x="3429000" y="2667000"/>
            <a:ext cx="1828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84 - 32</a:t>
            </a:r>
          </a:p>
        </p:txBody>
      </p:sp>
      <p:sp>
        <p:nvSpPr>
          <p:cNvPr id="6159" name="Rectangle 36"/>
          <p:cNvSpPr>
            <a:spLocks noChangeArrowheads="1"/>
          </p:cNvSpPr>
          <p:nvPr/>
        </p:nvSpPr>
        <p:spPr bwMode="auto">
          <a:xfrm>
            <a:off x="6324600" y="2667000"/>
            <a:ext cx="2590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169 - 20 + 1</a:t>
            </a:r>
          </a:p>
        </p:txBody>
      </p:sp>
      <p:sp>
        <p:nvSpPr>
          <p:cNvPr id="6160" name="Rectangle 37"/>
          <p:cNvSpPr>
            <a:spLocks noChangeArrowheads="1"/>
          </p:cNvSpPr>
          <p:nvPr/>
        </p:nvSpPr>
        <p:spPr bwMode="auto">
          <a:xfrm>
            <a:off x="609600" y="5334000"/>
            <a:ext cx="1828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86 : 2</a:t>
            </a:r>
          </a:p>
        </p:txBody>
      </p:sp>
      <p:sp>
        <p:nvSpPr>
          <p:cNvPr id="6161" name="Rectangle 38"/>
          <p:cNvSpPr>
            <a:spLocks noChangeArrowheads="1"/>
          </p:cNvSpPr>
          <p:nvPr/>
        </p:nvSpPr>
        <p:spPr bwMode="auto">
          <a:xfrm>
            <a:off x="3429000" y="5334000"/>
            <a:ext cx="1828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120 x 3</a:t>
            </a:r>
          </a:p>
        </p:txBody>
      </p:sp>
      <p:sp>
        <p:nvSpPr>
          <p:cNvPr id="6162" name="Oval 40"/>
          <p:cNvSpPr>
            <a:spLocks noChangeArrowheads="1"/>
          </p:cNvSpPr>
          <p:nvPr/>
        </p:nvSpPr>
        <p:spPr bwMode="auto">
          <a:xfrm>
            <a:off x="63246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43</a:t>
            </a:r>
          </a:p>
        </p:txBody>
      </p:sp>
      <p:sp>
        <p:nvSpPr>
          <p:cNvPr id="6163" name="Oval 41"/>
          <p:cNvSpPr>
            <a:spLocks noChangeArrowheads="1"/>
          </p:cNvSpPr>
          <p:nvPr/>
        </p:nvSpPr>
        <p:spPr bwMode="auto">
          <a:xfrm>
            <a:off x="48768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53</a:t>
            </a:r>
          </a:p>
        </p:txBody>
      </p:sp>
      <p:sp>
        <p:nvSpPr>
          <p:cNvPr id="6164" name="Oval 42"/>
          <p:cNvSpPr>
            <a:spLocks noChangeArrowheads="1"/>
          </p:cNvSpPr>
          <p:nvPr/>
        </p:nvSpPr>
        <p:spPr bwMode="auto">
          <a:xfrm>
            <a:off x="34290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52</a:t>
            </a:r>
          </a:p>
        </p:txBody>
      </p:sp>
      <p:sp>
        <p:nvSpPr>
          <p:cNvPr id="6165" name="Oval 43"/>
          <p:cNvSpPr>
            <a:spLocks noChangeArrowheads="1"/>
          </p:cNvSpPr>
          <p:nvPr/>
        </p:nvSpPr>
        <p:spPr bwMode="auto">
          <a:xfrm>
            <a:off x="19812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75</a:t>
            </a:r>
          </a:p>
        </p:txBody>
      </p:sp>
      <p:sp>
        <p:nvSpPr>
          <p:cNvPr id="6166" name="Oval 44"/>
          <p:cNvSpPr>
            <a:spLocks noChangeArrowheads="1"/>
          </p:cNvSpPr>
          <p:nvPr/>
        </p:nvSpPr>
        <p:spPr bwMode="auto">
          <a:xfrm>
            <a:off x="5334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150</a:t>
            </a:r>
          </a:p>
        </p:txBody>
      </p:sp>
      <p:sp>
        <p:nvSpPr>
          <p:cNvPr id="6167" name="Text Box 45"/>
          <p:cNvSpPr txBox="1">
            <a:spLocks noChangeArrowheads="1"/>
          </p:cNvSpPr>
          <p:nvPr/>
        </p:nvSpPr>
        <p:spPr bwMode="auto">
          <a:xfrm>
            <a:off x="2819400" y="2667000"/>
            <a:ext cx="685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>
                <a:solidFill>
                  <a:srgbClr val="B53F2B"/>
                </a:solidFill>
              </a:rPr>
              <a:t>b)</a:t>
            </a:r>
          </a:p>
        </p:txBody>
      </p:sp>
      <p:sp>
        <p:nvSpPr>
          <p:cNvPr id="6168" name="Text Box 46"/>
          <p:cNvSpPr txBox="1">
            <a:spLocks noChangeArrowheads="1"/>
          </p:cNvSpPr>
          <p:nvPr/>
        </p:nvSpPr>
        <p:spPr bwMode="auto">
          <a:xfrm>
            <a:off x="5715000" y="2590800"/>
            <a:ext cx="685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>
                <a:solidFill>
                  <a:srgbClr val="B53F2B"/>
                </a:solidFill>
              </a:rPr>
              <a:t>c)</a:t>
            </a:r>
          </a:p>
        </p:txBody>
      </p:sp>
      <p:sp>
        <p:nvSpPr>
          <p:cNvPr id="6169" name="Text Box 47"/>
          <p:cNvSpPr txBox="1">
            <a:spLocks noChangeArrowheads="1"/>
          </p:cNvSpPr>
          <p:nvPr/>
        </p:nvSpPr>
        <p:spPr bwMode="auto">
          <a:xfrm>
            <a:off x="0" y="5257800"/>
            <a:ext cx="685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>
                <a:solidFill>
                  <a:srgbClr val="B53F2B"/>
                </a:solidFill>
              </a:rPr>
              <a:t>d)</a:t>
            </a:r>
          </a:p>
        </p:txBody>
      </p:sp>
      <p:sp>
        <p:nvSpPr>
          <p:cNvPr id="6170" name="Text Box 48"/>
          <p:cNvSpPr txBox="1">
            <a:spLocks noChangeArrowheads="1"/>
          </p:cNvSpPr>
          <p:nvPr/>
        </p:nvSpPr>
        <p:spPr bwMode="auto">
          <a:xfrm>
            <a:off x="2819400" y="5257800"/>
            <a:ext cx="685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>
                <a:solidFill>
                  <a:srgbClr val="B53F2B"/>
                </a:solidFill>
              </a:rPr>
              <a:t>e)</a:t>
            </a:r>
          </a:p>
        </p:txBody>
      </p:sp>
      <p:sp>
        <p:nvSpPr>
          <p:cNvPr id="6171" name="Text Box 49"/>
          <p:cNvSpPr txBox="1">
            <a:spLocks noChangeArrowheads="1"/>
          </p:cNvSpPr>
          <p:nvPr/>
        </p:nvSpPr>
        <p:spPr bwMode="auto">
          <a:xfrm>
            <a:off x="5715000" y="5257800"/>
            <a:ext cx="685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>
                <a:solidFill>
                  <a:srgbClr val="B53F2B"/>
                </a:solidFill>
              </a:rPr>
              <a:t>g)</a:t>
            </a:r>
          </a:p>
        </p:txBody>
      </p:sp>
      <p:pic>
        <p:nvPicPr>
          <p:cNvPr id="695362" name="dien2236.WAV">
            <a:hlinkClick r:id="" action="ppaction://media"/>
          </p:cNvPr>
          <p:cNvPicPr>
            <a:picLocks noGrp="1" noRot="1" noChangeAspect="1" noChangeArrowheads="1"/>
          </p:cNvPicPr>
          <p:nvPr>
            <p:ph sz="half" idx="1"/>
            <a:wavAudioFile r:embed="rId1" name="dien thoai.WAV"/>
          </p:nvPr>
        </p:nvPicPr>
        <p:blipFill>
          <a:blip r:embed="rId4"/>
          <a:srcRect/>
          <a:stretch>
            <a:fillRect/>
          </a:stretch>
        </p:blipFill>
        <p:spPr>
          <a:xfrm>
            <a:off x="9448800" y="3657600"/>
            <a:ext cx="381000" cy="381000"/>
          </a:xfrm>
        </p:spPr>
      </p:pic>
      <p:pic>
        <p:nvPicPr>
          <p:cNvPr id="695348" name="Picture 52" descr="pen-dance"/>
          <p:cNvPicPr>
            <a:picLocks noGrp="1" noChangeAspect="1" noChangeArrowheads="1" noCrop="1"/>
          </p:cNvPicPr>
          <p:nvPr>
            <p:ph sz="quarter" idx="2"/>
          </p:nvPr>
        </p:nvPicPr>
        <p:blipFill>
          <a:blip r:embed="rId5"/>
          <a:srcRect/>
          <a:stretch>
            <a:fillRect/>
          </a:stretch>
        </p:blipFill>
        <p:spPr>
          <a:xfrm rot="1343119">
            <a:off x="7772400" y="609600"/>
            <a:ext cx="685800" cy="1524000"/>
          </a:xfrm>
          <a:noFill/>
        </p:spPr>
      </p:pic>
      <p:pic>
        <p:nvPicPr>
          <p:cNvPr id="695352" name="Bai ca1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9448800" y="5410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5353" name="dien2252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dien thoai.WAV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9448800" y="4953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5354" name="dien2253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dien thoai.WAV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9448800" y="4648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77" name="Rectangle 59"/>
          <p:cNvSpPr>
            <a:spLocks noChangeArrowheads="1"/>
          </p:cNvSpPr>
          <p:nvPr/>
        </p:nvSpPr>
        <p:spPr bwMode="auto">
          <a:xfrm>
            <a:off x="6324600" y="5334000"/>
            <a:ext cx="2590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45 + 5 + 3</a:t>
            </a:r>
          </a:p>
        </p:txBody>
      </p:sp>
      <p:sp>
        <p:nvSpPr>
          <p:cNvPr id="6178" name="Rectangle 73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705600" y="6248400"/>
            <a:ext cx="2209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991" fill="hold"/>
                                        <p:tgtEl>
                                          <p:spTgt spid="69535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991" fill="hold"/>
                                        <p:tgtEl>
                                          <p:spTgt spid="69535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36964" fill="hold"/>
                                        <p:tgtEl>
                                          <p:spTgt spid="69535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95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4" presetClass="path" presetSubtype="0" repeatCount="1000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028 0.1988 C 0.03194 0.17407 -0.01233 0.14194 -0.03003 0.13754 C -0.13663 0.10102 -0.30243 0.3865 -0.35885 0.70296 C -0.33021 0.54161 -0.35712 0.36893 -0.40625 0.35345 C -0.46441 0.33472 -0.54358 0.47874 -0.57083 0.63592 C -0.55816 0.55802 -0.57066 0.4651 -0.59653 0.45654 C -0.62344 0.45007 -0.66719 0.52034 -0.68281 0.60171 C -0.67378 0.56057 -0.68247 0.51942 -0.69392 0.51549 C -0.70851 0.51017 -0.73056 0.54485 -0.73767 0.58507 C -0.73351 0.56357 -0.73681 0.53953 -0.74392 0.53838 C -0.74618 0.53814 -0.76128 0.55409 -0.76562 0.57559 C -0.76146 0.56311 -0.76285 0.55178 -0.76649 0.55155 C -0.76753 0.55317 -0.77691 0.55918 -0.77795 0.57236 C -0.7776 0.56357 -0.77691 0.55918 -0.7809 0.55779 C -0.78073 0.5601 -0.78611 0.56288 -0.78715 0.57004 C -0.78559 0.5645 -0.78472 0.56172 -0.78455 0.55895 C -0.78785 0.5601 -0.78698 0.56103 -0.79062 0.56473 C -0.7941 0.56334 -0.79045 0.56149 -0.79132 0.55849 C -0.79635 0.55733 -0.79549 0.55941 -0.79462 0.56334 " pathEditMode="relative" rAng="11597272" ptsTypes="fffffffffffffffffff">
                                      <p:cBhvr>
                                        <p:cTn id="19" dur="3000" fill="hold"/>
                                        <p:tgtEl>
                                          <p:spTgt spid="6953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600" y="16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6964"/>
                            </p:stCondLst>
                            <p:childTnLst>
                              <p:par>
                                <p:cTn id="21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6953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5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95352"/>
                </p:tgtEl>
              </p:cMediaNode>
            </p:audio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95353"/>
                </p:tgtEl>
              </p:cMediaNode>
            </p:audio>
            <p:audio>
              <p:cMediaNode>
                <p:cTn id="2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95354"/>
                </p:tgtEl>
              </p:cMediaNode>
            </p:audio>
            <p:audio>
              <p:cMediaNode>
                <p:cTn id="2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95362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152400"/>
            <a:ext cx="9144000" cy="1524000"/>
          </a:xfrm>
        </p:spPr>
        <p:txBody>
          <a:bodyPr anchor="t"/>
          <a:lstStyle/>
          <a:p>
            <a:pPr eaLnBrk="1" hangingPunct="1"/>
            <a:r>
              <a:rPr lang="en-US" sz="3600" b="1" smtClean="0">
                <a:solidFill>
                  <a:srgbClr val="000000"/>
                </a:solidFill>
                <a:effectLst/>
              </a:rPr>
              <a:t/>
            </a:r>
            <a:br>
              <a:rPr lang="en-US" sz="3600" b="1" smtClean="0">
                <a:solidFill>
                  <a:srgbClr val="000000"/>
                </a:solidFill>
                <a:effectLst/>
              </a:rPr>
            </a:br>
            <a:r>
              <a:rPr lang="en-US" sz="3600" b="1" u="sng" smtClean="0">
                <a:solidFill>
                  <a:srgbClr val="000000"/>
                </a:solidFill>
                <a:effectLst/>
              </a:rPr>
              <a:t>Toán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524000" y="3657600"/>
            <a:ext cx="4953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0" y="1295400"/>
            <a:ext cx="91440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solidFill>
                  <a:srgbClr val="F80E46"/>
                </a:solidFill>
                <a:cs typeface="Times New Roman" pitchFamily="18" charset="0"/>
              </a:rPr>
              <a:t>Làm quen với biểu thức</a:t>
            </a:r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0" y="7620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0" y="678180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 flipH="1" flipV="1">
            <a:off x="7620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 flipH="1" flipV="1">
            <a:off x="906780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5545" name="AutoShape 9"/>
          <p:cNvSpPr>
            <a:spLocks noChangeArrowheads="1"/>
          </p:cNvSpPr>
          <p:nvPr/>
        </p:nvSpPr>
        <p:spPr bwMode="auto">
          <a:xfrm>
            <a:off x="228600" y="2286000"/>
            <a:ext cx="8686800" cy="43434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99CCFF"/>
              </a:gs>
              <a:gs pos="50000">
                <a:srgbClr val="FFFFFF"/>
              </a:gs>
              <a:gs pos="100000">
                <a:srgbClr val="99CCFF"/>
              </a:gs>
            </a:gsLst>
            <a:lin ang="5400000" scaled="1"/>
          </a:gradFill>
          <a:ln w="38100" cap="sq">
            <a:solidFill>
              <a:srgbClr val="000099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l" eaLnBrk="1" hangingPunct="1">
              <a:buClr>
                <a:schemeClr val="hlink"/>
              </a:buClr>
              <a:buFont typeface="Wingdings" pitchFamily="2" charset="2"/>
              <a:buChar char="v"/>
            </a:pPr>
            <a:r>
              <a:rPr lang="en-US" sz="3600"/>
              <a:t> Làm bài tập 1d), 2e), 2g) /78.</a:t>
            </a:r>
          </a:p>
          <a:p>
            <a:pPr algn="l" eaLnBrk="1" hangingPunct="1">
              <a:buClr>
                <a:schemeClr val="hlink"/>
              </a:buClr>
              <a:buFont typeface="Wingdings" pitchFamily="2" charset="2"/>
              <a:buChar char="v"/>
            </a:pPr>
            <a:r>
              <a:rPr lang="en-US" sz="3600"/>
              <a:t> Xem lại cách tính giá trị biểu </a:t>
            </a:r>
          </a:p>
          <a:p>
            <a:pPr algn="l" eaLnBrk="1" hangingPunct="1">
              <a:buClr>
                <a:schemeClr val="hlink"/>
              </a:buClr>
              <a:buFont typeface="Wingdings" pitchFamily="2" charset="2"/>
              <a:buNone/>
            </a:pPr>
            <a:r>
              <a:rPr lang="en-US" sz="3600"/>
              <a:t>thức có hai phép tính </a:t>
            </a:r>
            <a:r>
              <a:rPr lang="vi-VN" sz="3600"/>
              <a:t>đ</a:t>
            </a:r>
            <a:r>
              <a:rPr lang="en-US" sz="3600"/>
              <a:t>ã học ở </a:t>
            </a:r>
          </a:p>
          <a:p>
            <a:pPr algn="l" eaLnBrk="1" hangingPunct="1">
              <a:buFont typeface="Wingdings" pitchFamily="2" charset="2"/>
              <a:buNone/>
            </a:pPr>
            <a:r>
              <a:rPr lang="en-US" sz="3600"/>
              <a:t>lớp 2 và </a:t>
            </a:r>
            <a:r>
              <a:rPr lang="vi-VN" sz="3600"/>
              <a:t>đ</a:t>
            </a:r>
            <a:r>
              <a:rPr lang="en-US" sz="3600"/>
              <a:t>ầu n</a:t>
            </a:r>
            <a:r>
              <a:rPr lang="vi-VN" sz="3600"/>
              <a:t>ă</a:t>
            </a:r>
            <a:r>
              <a:rPr lang="en-US" sz="3600"/>
              <a:t>m lớp 3.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055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055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055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554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webjong_illustrations_1009418_t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8068" name="WordArt 4"/>
          <p:cNvSpPr>
            <a:spLocks noChangeArrowheads="1" noChangeShapeType="1" noTextEdit="1"/>
          </p:cNvSpPr>
          <p:nvPr/>
        </p:nvSpPr>
        <p:spPr bwMode="auto">
          <a:xfrm>
            <a:off x="990600" y="3276600"/>
            <a:ext cx="7781925" cy="2981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6000" b="1" i="1" kern="1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CHÀO TẠM BIỆT</a:t>
            </a:r>
          </a:p>
        </p:txBody>
      </p:sp>
      <p:pic>
        <p:nvPicPr>
          <p:cNvPr id="12292" name="Picture 5" descr="Rose0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105400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6" descr="Rose0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886450"/>
            <a:ext cx="121920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7" descr="Rose0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8768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847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repeatCount="8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88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0.0&quot;&gt;&lt;object type=&quot;1&quot; unique_id=&quot;10001&quot;&gt;&lt;object type=&quot;2&quot; unique_id=&quot;10027&quot;&gt;&lt;object type=&quot;3&quot; unique_id=&quot;10028&quot;&gt;&lt;property id=&quot;20148&quot; value=&quot;5&quot;/&gt;&lt;property id=&quot;20300&quot; value=&quot;Slide 1 - &amp;quot; Toán&amp;quot;&quot;/&gt;&lt;property id=&quot;20307&quot; value=&quot;474&quot;/&gt;&lt;/object&gt;&lt;object type=&quot;3&quot; unique_id=&quot;10029&quot;&gt;&lt;property id=&quot;20148&quot; value=&quot;5&quot;/&gt;&lt;property id=&quot;20300&quot; value=&quot;Slide 2 - &amp;quot; &amp;quot;&quot;/&gt;&lt;property id=&quot;20307&quot; value=&quot;481&quot;/&gt;&lt;/object&gt;&lt;object type=&quot;3&quot; unique_id=&quot;10030&quot;&gt;&lt;property id=&quot;20148&quot; value=&quot;5&quot;/&gt;&lt;property id=&quot;20300&quot; value=&quot;Slide 3&quot;/&gt;&lt;property id=&quot;20307&quot; value=&quot;491&quot;/&gt;&lt;/object&gt;&lt;object type=&quot;3&quot; unique_id=&quot;10031&quot;&gt;&lt;property id=&quot;20148&quot; value=&quot;5&quot;/&gt;&lt;property id=&quot;20300&quot; value=&quot;Slide 4&quot;/&gt;&lt;property id=&quot;20307&quot; value=&quot;496&quot;/&gt;&lt;/object&gt;&lt;object type=&quot;3&quot; unique_id=&quot;10032&quot;&gt;&lt;property id=&quot;20148&quot; value=&quot;5&quot;/&gt;&lt;property id=&quot;20300&quot; value=&quot;Slide 5&quot;/&gt;&lt;property id=&quot;20307&quot; value=&quot;495&quot;/&gt;&lt;/object&gt;&lt;object type=&quot;3&quot; unique_id=&quot;10033&quot;&gt;&lt;property id=&quot;20148&quot; value=&quot;5&quot;/&gt;&lt;property id=&quot;20300&quot; value=&quot;Slide 6&quot;/&gt;&lt;property id=&quot;20307&quot; value=&quot;497&quot;/&gt;&lt;/object&gt;&lt;object type=&quot;3&quot; unique_id=&quot;10034&quot;&gt;&lt;property id=&quot;20148&quot; value=&quot;5&quot;/&gt;&lt;property id=&quot;20300&quot; value=&quot;Slide 7&quot;/&gt;&lt;property id=&quot;20307&quot; value=&quot;499&quot;/&gt;&lt;/object&gt;&lt;object type=&quot;3&quot; unique_id=&quot;10035&quot;&gt;&lt;property id=&quot;20148&quot; value=&quot;5&quot;/&gt;&lt;property id=&quot;20300&quot; value=&quot;Slide 8 - &amp;quot; Toán&amp;quot;&quot;/&gt;&lt;property id=&quot;20307&quot; value=&quot;498&quot;/&gt;&lt;/object&gt;&lt;/object&gt;&lt;object type=&quot;8&quot; unique_id=&quot;10045&quot;&gt;&lt;/object&gt;&lt;/object&gt;&lt;/database&gt;"/>
  <p:tag name="MMPROD_NEXTUNIQUEID" val="10010"/>
  <p:tag name="SECTOMILLISECCONVERTED" val="1"/>
</p:tagLst>
</file>

<file path=ppt/theme/theme1.xml><?xml version="1.0" encoding="utf-8"?>
<a:theme xmlns:a="http://schemas.openxmlformats.org/drawingml/2006/main" name="Clouds">
  <a:themeElements>
    <a:clrScheme name="Clouds 8">
      <a:dk1>
        <a:srgbClr val="000000"/>
      </a:dk1>
      <a:lt1>
        <a:srgbClr val="B9B9B9"/>
      </a:lt1>
      <a:dk2>
        <a:srgbClr val="8A8472"/>
      </a:dk2>
      <a:lt2>
        <a:srgbClr val="4D4D4D"/>
      </a:lt2>
      <a:accent1>
        <a:srgbClr val="EDEEE2"/>
      </a:accent1>
      <a:accent2>
        <a:srgbClr val="7FAA7E"/>
      </a:accent2>
      <a:accent3>
        <a:srgbClr val="D9D9D9"/>
      </a:accent3>
      <a:accent4>
        <a:srgbClr val="000000"/>
      </a:accent4>
      <a:accent5>
        <a:srgbClr val="F4F5EE"/>
      </a:accent5>
      <a:accent6>
        <a:srgbClr val="729A72"/>
      </a:accent6>
      <a:hlink>
        <a:srgbClr val="008000"/>
      </a:hlink>
      <a:folHlink>
        <a:srgbClr val="989400"/>
      </a:folHlink>
    </a:clrScheme>
    <a:fontScheme name="Clou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louds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s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9067</TotalTime>
  <Words>453</Words>
  <Application>Microsoft Office PowerPoint</Application>
  <PresentationFormat>On-screen Show (4:3)</PresentationFormat>
  <Paragraphs>98</Paragraphs>
  <Slides>8</Slides>
  <Notes>0</Notes>
  <HiddenSlides>0</HiddenSlides>
  <MMClips>12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Clouds</vt:lpstr>
      <vt:lpstr>PowerPoint Presentation</vt:lpstr>
      <vt:lpstr> Toán</vt:lpstr>
      <vt:lpstr> </vt:lpstr>
      <vt:lpstr>PowerPoint Presentation</vt:lpstr>
      <vt:lpstr>PowerPoint Presentation</vt:lpstr>
      <vt:lpstr>PowerPoint Presentation</vt:lpstr>
      <vt:lpstr> Toán</vt:lpstr>
      <vt:lpstr>PowerPoint Presentation</vt:lpstr>
    </vt:vector>
  </TitlesOfParts>
  <Company>Truongtieuhoc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Trường TH Hoàng Hoa Thám</dc:title>
  <dc:creator>Cao Minh Man</dc:creator>
  <cp:lastModifiedBy>Windows User</cp:lastModifiedBy>
  <cp:revision>273</cp:revision>
  <dcterms:created xsi:type="dcterms:W3CDTF">2006-02-22T12:17:09Z</dcterms:created>
  <dcterms:modified xsi:type="dcterms:W3CDTF">2021-12-17T14:10:43Z</dcterms:modified>
</cp:coreProperties>
</file>