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2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1310292322_wallpap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29"/>
          <p:cNvSpPr>
            <a:spLocks noChangeArrowheads="1" noChangeShapeType="1" noTextEdit="1"/>
          </p:cNvSpPr>
          <p:nvPr/>
        </p:nvSpPr>
        <p:spPr bwMode="auto">
          <a:xfrm>
            <a:off x="914400" y="2819400"/>
            <a:ext cx="75438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Môn: </a:t>
            </a:r>
            <a:r>
              <a:rPr lang="vi-VN" sz="3200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Tiếng Việt </a:t>
            </a:r>
            <a:endParaRPr lang="vi-VN" sz="32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32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 </a:t>
            </a:r>
            <a:r>
              <a:rPr lang="vi-VN" sz="3200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4- Tuần 18</a:t>
            </a:r>
          </a:p>
          <a:p>
            <a:pPr algn="ctr"/>
            <a:r>
              <a:rPr lang="vi-VN" sz="3200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 5</a:t>
            </a:r>
            <a:endParaRPr lang="vi-VN" sz="32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20"/>
          <p:cNvSpPr>
            <a:spLocks noChangeArrowheads="1" noChangeShapeType="1" noTextEdit="1"/>
          </p:cNvSpPr>
          <p:nvPr/>
        </p:nvSpPr>
        <p:spPr bwMode="auto">
          <a:xfrm>
            <a:off x="1447800" y="782638"/>
            <a:ext cx="6342063" cy="1187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PHÒNG GIÁO DỤC VÀ ĐÀO TẠO QUẬN LONG BIÊN</a:t>
            </a:r>
          </a:p>
          <a:p>
            <a:pPr algn="ctr"/>
            <a:r>
              <a:rPr lang="vi-VN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TRƯỜNG TIỂU HỌC ÁI MỘ B</a:t>
            </a:r>
          </a:p>
        </p:txBody>
      </p:sp>
    </p:spTree>
    <p:extLst>
      <p:ext uri="{BB962C8B-B14F-4D97-AF65-F5344CB8AC3E}">
        <p14:creationId xmlns:p14="http://schemas.microsoft.com/office/powerpoint/2010/main" val="411882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858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smtClean="0">
                <a:solidFill>
                  <a:srgbClr val="0000FF"/>
                </a:solidFill>
                <a:latin typeface="+mj-lt"/>
              </a:rPr>
              <a:t>1. Ôn luyện Tập đọc và học thuộc lòng</a:t>
            </a:r>
            <a:endParaRPr lang="vi-VN" sz="320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447800"/>
            <a:ext cx="81366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0000FF"/>
                </a:solidFill>
                <a:latin typeface="+mj-lt"/>
              </a:rPr>
              <a:t>2</a:t>
            </a:r>
            <a:r>
              <a:rPr lang="vi-VN" sz="3200" smtClean="0">
                <a:solidFill>
                  <a:srgbClr val="0000FF"/>
                </a:solidFill>
                <a:latin typeface="+mj-lt"/>
              </a:rPr>
              <a:t>. Tìm danh từ, động từ, tính từ trong các câu sau. Đặt câu hỏi cho các bộ phận được in đậm.</a:t>
            </a:r>
            <a:endParaRPr lang="vi-VN" sz="320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0438" y="2819400"/>
            <a:ext cx="81366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smtClean="0">
                <a:latin typeface="+mj-lt"/>
              </a:rPr>
              <a:t>     Buổi chiều, xe </a:t>
            </a:r>
            <a:r>
              <a:rPr lang="vi-VN" sz="3200" b="1" smtClean="0">
                <a:latin typeface="+mj-lt"/>
              </a:rPr>
              <a:t>dừng lại ở một thị trấn nhỏ</a:t>
            </a:r>
            <a:r>
              <a:rPr lang="vi-VN" sz="3200" smtClean="0">
                <a:latin typeface="+mj-lt"/>
              </a:rPr>
              <a:t>. Nắng phố huyện </a:t>
            </a:r>
            <a:r>
              <a:rPr lang="vi-VN" sz="3200" b="1" smtClean="0">
                <a:latin typeface="+mj-lt"/>
              </a:rPr>
              <a:t>vàng hoe</a:t>
            </a:r>
            <a:r>
              <a:rPr lang="vi-VN" sz="3200" smtClean="0">
                <a:latin typeface="+mj-lt"/>
              </a:rPr>
              <a:t>. </a:t>
            </a:r>
            <a:r>
              <a:rPr lang="vi-VN" sz="3200" b="1" smtClean="0">
                <a:latin typeface="+mj-lt"/>
              </a:rPr>
              <a:t>Những em bé Hmông mắt một mí, những em bé Tu Dí, Phù Lá cổ đeo móng hổ, quần áo sặc sỡ </a:t>
            </a:r>
            <a:r>
              <a:rPr lang="vi-VN" sz="3200" smtClean="0">
                <a:latin typeface="+mj-lt"/>
              </a:rPr>
              <a:t>đang chơi đùa trước sân.</a:t>
            </a:r>
          </a:p>
          <a:p>
            <a:pPr algn="just"/>
            <a:r>
              <a:rPr lang="vi-VN" sz="3200">
                <a:latin typeface="+mj-lt"/>
              </a:rPr>
              <a:t> </a:t>
            </a:r>
            <a:r>
              <a:rPr lang="vi-VN" sz="3200" smtClean="0">
                <a:latin typeface="+mj-lt"/>
              </a:rPr>
              <a:t>                                           </a:t>
            </a:r>
            <a:r>
              <a:rPr lang="vi-VN" sz="2000" smtClean="0">
                <a:latin typeface="+mj-lt"/>
              </a:rPr>
              <a:t>Theo NGUYỄN PHAN HÁCH</a:t>
            </a:r>
            <a:endParaRPr lang="vi-VN" sz="3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978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399"/>
            <a:ext cx="8458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vi-VN" sz="3200" smtClean="0">
                <a:latin typeface="+mj-lt"/>
              </a:rPr>
              <a:t>     Buổi chiều, xe </a:t>
            </a:r>
            <a:r>
              <a:rPr lang="vi-VN" sz="3200" b="1" smtClean="0">
                <a:latin typeface="+mj-lt"/>
              </a:rPr>
              <a:t>dừng lại ở một thị trấn nhỏ</a:t>
            </a:r>
            <a:r>
              <a:rPr lang="vi-VN" sz="3200" smtClean="0">
                <a:latin typeface="+mj-lt"/>
              </a:rPr>
              <a:t>. Nắng phố huyện </a:t>
            </a:r>
            <a:r>
              <a:rPr lang="vi-VN" sz="3200" b="1" smtClean="0">
                <a:latin typeface="+mj-lt"/>
              </a:rPr>
              <a:t>vàng hoe</a:t>
            </a:r>
            <a:r>
              <a:rPr lang="vi-VN" sz="3200" smtClean="0">
                <a:latin typeface="+mj-lt"/>
              </a:rPr>
              <a:t>. </a:t>
            </a:r>
            <a:r>
              <a:rPr lang="vi-VN" sz="3200" b="1" smtClean="0">
                <a:latin typeface="+mj-lt"/>
              </a:rPr>
              <a:t>Những em bé Hmông mắt một mí, những em bé Tu Dí, Phù Lá cổ đeo móng hổ, quần áo sặc sỡ </a:t>
            </a:r>
            <a:r>
              <a:rPr lang="vi-VN" sz="3200" smtClean="0">
                <a:latin typeface="+mj-lt"/>
              </a:rPr>
              <a:t>đang chơi đùa trước sân.</a:t>
            </a:r>
          </a:p>
          <a:p>
            <a:pPr algn="just">
              <a:lnSpc>
                <a:spcPct val="200000"/>
              </a:lnSpc>
            </a:pPr>
            <a:r>
              <a:rPr lang="vi-VN" sz="3200">
                <a:latin typeface="+mj-lt"/>
              </a:rPr>
              <a:t> </a:t>
            </a:r>
            <a:r>
              <a:rPr lang="vi-VN" sz="3200" smtClean="0">
                <a:latin typeface="+mj-lt"/>
              </a:rPr>
              <a:t>                                           </a:t>
            </a:r>
            <a:endParaRPr lang="vi-VN" sz="3200"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1371600"/>
            <a:ext cx="762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1000" y="2405743"/>
            <a:ext cx="762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5686" y="5334000"/>
            <a:ext cx="66402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324598" y="4332516"/>
            <a:ext cx="1219202" cy="1088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7200" y="4343398"/>
            <a:ext cx="762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30086" y="3396343"/>
            <a:ext cx="113211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000" y="3352800"/>
            <a:ext cx="59871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91400" y="2405743"/>
            <a:ext cx="1143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24600" y="2362200"/>
            <a:ext cx="9144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71800" y="1371600"/>
            <a:ext cx="4572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57600" y="1404258"/>
            <a:ext cx="12954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477000" y="1387928"/>
            <a:ext cx="1219200" cy="1633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001000" y="1404257"/>
            <a:ext cx="6096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436915" y="4343400"/>
            <a:ext cx="59871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918857" y="3352800"/>
            <a:ext cx="9144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029200" y="3396343"/>
            <a:ext cx="9144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237514" y="3352800"/>
            <a:ext cx="1143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543800" y="3363686"/>
            <a:ext cx="4572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153400" y="3352800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438399" y="4332516"/>
            <a:ext cx="1143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984170" y="4343400"/>
            <a:ext cx="9144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349829" y="2427515"/>
            <a:ext cx="631371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09800" y="2416629"/>
            <a:ext cx="762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336470" y="2427516"/>
            <a:ext cx="12954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52501" y="1404258"/>
            <a:ext cx="713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DT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500258" y="2405743"/>
            <a:ext cx="713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DT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25293" y="2362200"/>
            <a:ext cx="713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DT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90750" y="2445098"/>
            <a:ext cx="713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DT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39636" y="2445099"/>
            <a:ext cx="713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DT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1759" y="2416629"/>
            <a:ext cx="713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DT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659337" y="1404258"/>
            <a:ext cx="713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DT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97628" y="1404258"/>
            <a:ext cx="713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DT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29893" y="3418115"/>
            <a:ext cx="713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DT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984170" y="3396343"/>
            <a:ext cx="713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DT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436915" y="3363686"/>
            <a:ext cx="713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DT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3787" y="3376804"/>
            <a:ext cx="713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DT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477737" y="4419600"/>
            <a:ext cx="713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DT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1758" y="4343400"/>
            <a:ext cx="713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DT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543800" y="3363686"/>
            <a:ext cx="713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DT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425292" y="3352800"/>
            <a:ext cx="713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DT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67001" y="4410946"/>
            <a:ext cx="713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DT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15686" y="5334000"/>
            <a:ext cx="713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DT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1883229" y="1371600"/>
            <a:ext cx="762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907722" y="1404258"/>
            <a:ext cx="713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DT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558642" y="4386943"/>
            <a:ext cx="751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2060"/>
                </a:solidFill>
                <a:latin typeface="+mj-lt"/>
              </a:rPr>
              <a:t>ĐT</a:t>
            </a:r>
            <a:endParaRPr lang="vi-VN" sz="240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858985" y="1404258"/>
            <a:ext cx="751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2060"/>
                </a:solidFill>
                <a:latin typeface="+mj-lt"/>
              </a:rPr>
              <a:t>ĐT</a:t>
            </a:r>
            <a:endParaRPr lang="vi-VN" sz="240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158843" y="3396343"/>
            <a:ext cx="751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2060"/>
                </a:solidFill>
                <a:latin typeface="+mj-lt"/>
              </a:rPr>
              <a:t>ĐT</a:t>
            </a:r>
            <a:endParaRPr lang="vi-VN" sz="240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065813" y="4386942"/>
            <a:ext cx="751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>
                <a:solidFill>
                  <a:srgbClr val="7030A0"/>
                </a:solidFill>
                <a:latin typeface="+mj-lt"/>
              </a:rPr>
              <a:t>T</a:t>
            </a:r>
            <a:r>
              <a:rPr lang="vi-VN" sz="2400" smtClean="0">
                <a:solidFill>
                  <a:srgbClr val="7030A0"/>
                </a:solidFill>
                <a:latin typeface="+mj-lt"/>
              </a:rPr>
              <a:t>T</a:t>
            </a:r>
            <a:endParaRPr lang="vi-VN" sz="240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657600" y="2392625"/>
            <a:ext cx="751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>
                <a:solidFill>
                  <a:srgbClr val="7030A0"/>
                </a:solidFill>
                <a:latin typeface="+mj-lt"/>
              </a:rPr>
              <a:t>T</a:t>
            </a:r>
            <a:r>
              <a:rPr lang="vi-VN" sz="2400" smtClean="0">
                <a:solidFill>
                  <a:srgbClr val="7030A0"/>
                </a:solidFill>
                <a:latin typeface="+mj-lt"/>
              </a:rPr>
              <a:t>T</a:t>
            </a:r>
            <a:endParaRPr lang="vi-VN" sz="240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011886" y="1393860"/>
            <a:ext cx="751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>
                <a:solidFill>
                  <a:srgbClr val="7030A0"/>
                </a:solidFill>
                <a:latin typeface="+mj-lt"/>
              </a:rPr>
              <a:t>T</a:t>
            </a:r>
            <a:r>
              <a:rPr lang="vi-VN" sz="2400" smtClean="0">
                <a:solidFill>
                  <a:srgbClr val="7030A0"/>
                </a:solidFill>
                <a:latin typeface="+mj-lt"/>
              </a:rPr>
              <a:t>T</a:t>
            </a:r>
            <a:endParaRPr lang="vi-VN" sz="240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755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9" grpId="0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6283"/>
              </p:ext>
            </p:extLst>
          </p:nvPr>
        </p:nvGraphicFramePr>
        <p:xfrm>
          <a:off x="533400" y="304800"/>
          <a:ext cx="7620000" cy="6553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19831"/>
                <a:gridCol w="2700169"/>
              </a:tblGrid>
              <a:tr h="12280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Buổi chiều, xe </a:t>
                      </a:r>
                      <a:r>
                        <a:rPr lang="vi-VN" sz="28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dừng lại ở một thị trấn nhỏ. </a:t>
                      </a:r>
                      <a:endParaRPr lang="vi-VN" sz="2800" b="1">
                        <a:solidFill>
                          <a:schemeClr val="tx1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chemeClr val="tx1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280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Nắng phố huyện </a:t>
                      </a:r>
                      <a:r>
                        <a:rPr lang="vi-VN" sz="28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vàng hoe</a:t>
                      </a:r>
                      <a:r>
                        <a:rPr lang="vi-VN" sz="2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vi-VN" sz="2800">
                        <a:solidFill>
                          <a:schemeClr val="tx1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chemeClr val="tx1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50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Những em bé Hmông mắt một mí, những em bé Tu Dí, Phù Lá cổ đeo móng hổ, quần áo sặc sỡ </a:t>
                      </a:r>
                      <a:r>
                        <a:rPr lang="vi-VN" sz="2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đang chơi đùa trước sân</a:t>
                      </a:r>
                      <a:r>
                        <a:rPr lang="vi-VN" sz="280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vi-VN" sz="280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chemeClr val="tx1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62600" y="457200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smtClean="0">
                <a:solidFill>
                  <a:srgbClr val="FF0000"/>
                </a:solidFill>
                <a:latin typeface="+mj-lt"/>
              </a:rPr>
              <a:t>Buổi chiều, xe làm gì?</a:t>
            </a:r>
            <a:endParaRPr lang="vi-VN" sz="28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4038600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smtClean="0">
                <a:solidFill>
                  <a:srgbClr val="FF0000"/>
                </a:solidFill>
                <a:latin typeface="+mj-lt"/>
              </a:rPr>
              <a:t>Ai đang chơi đùa trước sân?</a:t>
            </a:r>
            <a:endParaRPr lang="vi-VN" sz="28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29943" y="1694336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smtClean="0">
                <a:solidFill>
                  <a:srgbClr val="FF0000"/>
                </a:solidFill>
                <a:latin typeface="+mj-lt"/>
              </a:rPr>
              <a:t>Nắng phố huyện thế nào?</a:t>
            </a:r>
            <a:endParaRPr lang="vi-VN" sz="280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755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280025"/>
            <a:ext cx="190500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 descr="cloud &amp; sky 2"/>
          <p:cNvPicPr>
            <a:picLocks noChangeAspect="1" noChangeArrowheads="1"/>
          </p:cNvPicPr>
          <p:nvPr/>
        </p:nvPicPr>
        <p:blipFill>
          <a:blip r:embed="rId3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92202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clouds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0"/>
            <a:ext cx="29718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fake bird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"/>
            <a:ext cx="4572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1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0"/>
            <a:ext cx="21336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WordArt 10"/>
          <p:cNvSpPr>
            <a:spLocks noChangeArrowheads="1" noChangeShapeType="1" noTextEdit="1"/>
          </p:cNvSpPr>
          <p:nvPr/>
        </p:nvSpPr>
        <p:spPr bwMode="auto">
          <a:xfrm>
            <a:off x="685800" y="1219200"/>
            <a:ext cx="73152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CÁC EM!</a:t>
            </a:r>
          </a:p>
        </p:txBody>
      </p:sp>
    </p:spTree>
    <p:extLst>
      <p:ext uri="{BB962C8B-B14F-4D97-AF65-F5344CB8AC3E}">
        <p14:creationId xmlns:p14="http://schemas.microsoft.com/office/powerpoint/2010/main" val="130968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/object&gt;&lt;object type=&quot;8&quot; unique_id=&quot;10014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266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MTC</cp:lastModifiedBy>
  <cp:revision>9</cp:revision>
  <dcterms:created xsi:type="dcterms:W3CDTF">2006-08-16T00:00:00Z</dcterms:created>
  <dcterms:modified xsi:type="dcterms:W3CDTF">2020-01-02T04:01:49Z</dcterms:modified>
</cp:coreProperties>
</file>