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8" r:id="rId2"/>
    <p:sldId id="257" r:id="rId3"/>
    <p:sldId id="258" r:id="rId4"/>
    <p:sldId id="260" r:id="rId5"/>
    <p:sldId id="261" r:id="rId6"/>
    <p:sldId id="262" r:id="rId7"/>
    <p:sldId id="270" r:id="rId8"/>
    <p:sldId id="267" r:id="rId9"/>
    <p:sldId id="263" r:id="rId10"/>
    <p:sldId id="269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5B37B-D6DC-409F-9BFA-CC9AB4842A67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2FE8-8576-47B5-9C76-6910B09879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vi-VN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58868-0A6F-4026-A5C8-DE633BC41875}" type="slidenum">
              <a:rPr lang="vi-VN"/>
              <a:pPr/>
              <a:t>1</a:t>
            </a:fld>
            <a:endParaRPr lang="vi-V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2FE8-8576-47B5-9C76-6910B09879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98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2FE8-8576-47B5-9C76-6910B09879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98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2FE8-8576-47B5-9C76-6910B09879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33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gif"/><Relationship Id="rId3" Type="http://schemas.openxmlformats.org/officeDocument/2006/relationships/audio" Target="../media/audio1.wav"/><Relationship Id="rId7" Type="http://schemas.openxmlformats.org/officeDocument/2006/relationships/image" Target="../media/image38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istrator\Desktop\dong%20mau%20lac%20hong%20ppt.MP3" TargetMode="External"/><Relationship Id="rId6" Type="http://schemas.openxmlformats.org/officeDocument/2006/relationships/image" Target="../media/image37.png"/><Relationship Id="rId5" Type="http://schemas.openxmlformats.org/officeDocument/2006/relationships/image" Target="../media/image32.jpeg"/><Relationship Id="rId4" Type="http://schemas.openxmlformats.org/officeDocument/2006/relationships/image" Target="../media/image3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2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9.jpe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BARRE JP5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2942431" y="2845594"/>
            <a:ext cx="6557962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4" descr="BARRE JP5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5339557" y="2845594"/>
            <a:ext cx="6557962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8" descr="Copy of tn_rastenia-01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3100" y="5656263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8" descr="Copy of tn_rastenia-01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70838" y="563245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WordArt 17"/>
          <p:cNvSpPr>
            <a:spLocks noChangeArrowheads="1" noChangeShapeType="1" noTextEdit="1"/>
          </p:cNvSpPr>
          <p:nvPr/>
        </p:nvSpPr>
        <p:spPr bwMode="auto">
          <a:xfrm>
            <a:off x="2209800" y="2057400"/>
            <a:ext cx="4514850" cy="744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356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TOÁN 4</a:t>
            </a:r>
          </a:p>
        </p:txBody>
      </p:sp>
      <p:sp>
        <p:nvSpPr>
          <p:cNvPr id="14343" name="TextBox 3"/>
          <p:cNvSpPr txBox="1">
            <a:spLocks noChangeArrowheads="1"/>
          </p:cNvSpPr>
          <p:nvPr/>
        </p:nvSpPr>
        <p:spPr bwMode="auto">
          <a:xfrm>
            <a:off x="534988" y="152400"/>
            <a:ext cx="82280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PHÒNG GIÁO DỤC  VÀ  ĐÀO TẠO QUẬN LONG BIÊN</a:t>
            </a:r>
          </a:p>
          <a:p>
            <a:pPr algn="ctr" eaLnBrk="1" hangingPunct="1"/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TRƯỜNG TIỂU HỌC ÁI MỘ B</a:t>
            </a:r>
          </a:p>
        </p:txBody>
      </p:sp>
      <p:sp>
        <p:nvSpPr>
          <p:cNvPr id="14344" name="TextBox 3"/>
          <p:cNvSpPr txBox="1">
            <a:spLocks noChangeArrowheads="1"/>
          </p:cNvSpPr>
          <p:nvPr/>
        </p:nvSpPr>
        <p:spPr bwMode="auto">
          <a:xfrm>
            <a:off x="762000" y="3462338"/>
            <a:ext cx="7620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b="1" dirty="0">
                <a:ln w="0"/>
                <a:solidFill>
                  <a:srgbClr val="04642B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CHUNG</a:t>
            </a:r>
          </a:p>
          <a:p>
            <a:pPr algn="ctr">
              <a:defRPr/>
            </a:pPr>
            <a:r>
              <a:rPr lang="en-US" sz="4800" b="1" i="1" dirty="0">
                <a:ln w="0"/>
                <a:solidFill>
                  <a:srgbClr val="04642B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(TRANG </a:t>
            </a:r>
            <a:r>
              <a:rPr lang="en-US" sz="4800" b="1" i="1" dirty="0" smtClean="0">
                <a:ln w="0"/>
                <a:solidFill>
                  <a:srgbClr val="04642B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138)</a:t>
            </a:r>
            <a:endParaRPr lang="en-US" sz="2400" b="1" i="1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flower-rose-013_0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734881">
            <a:off x="3124200" y="4343400"/>
            <a:ext cx="1676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2389" name="WordArt 5"/>
          <p:cNvSpPr>
            <a:spLocks noChangeArrowheads="1" noChangeShapeType="1" noTextEdit="1"/>
          </p:cNvSpPr>
          <p:nvPr/>
        </p:nvSpPr>
        <p:spPr bwMode="auto">
          <a:xfrm>
            <a:off x="2286000" y="1447800"/>
            <a:ext cx="47244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587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Times New Roman"/>
                <a:cs typeface="Times New Roman"/>
              </a:rPr>
              <a:t>Tiết học kết thúc!</a:t>
            </a:r>
          </a:p>
        </p:txBody>
      </p:sp>
      <p:sp>
        <p:nvSpPr>
          <p:cNvPr id="272390" name="WordArt 6" descr="Woven mat"/>
          <p:cNvSpPr>
            <a:spLocks noChangeArrowheads="1" noChangeShapeType="1" noTextEdit="1"/>
          </p:cNvSpPr>
          <p:nvPr/>
        </p:nvSpPr>
        <p:spPr bwMode="auto">
          <a:xfrm>
            <a:off x="1447800" y="3048000"/>
            <a:ext cx="6477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 eaLnBrk="1" hangingPunct="1">
              <a:defRPr/>
            </a:pPr>
            <a:r>
              <a:rPr lang="en-US" b="1" kern="10" dirty="0" err="1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kern="10" dirty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b="1" kern="10" dirty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kern="10" dirty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b="1" kern="10" dirty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 smtClean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kern="10" dirty="0" smtClean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 smtClean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b="1" kern="10" dirty="0" smtClean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kern="10" dirty="0" err="1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b="1" kern="10" dirty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3600" b="1" kern="10" dirty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57701" name="dong mau lac hong ppt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8915400" y="65532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6705600" y="6400800"/>
            <a:ext cx="22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/>
              <a:t>.</a:t>
            </a:r>
          </a:p>
        </p:txBody>
      </p:sp>
      <p:pic>
        <p:nvPicPr>
          <p:cNvPr id="20487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00000">
            <a:off x="7092950" y="-768350"/>
            <a:ext cx="4445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4650" y="538163"/>
            <a:ext cx="539750" cy="250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00000" flipV="1">
            <a:off x="1600200" y="-685800"/>
            <a:ext cx="381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>
            <a:off x="8229600" y="533400"/>
            <a:ext cx="533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1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5400000">
            <a:off x="1403350" y="5002213"/>
            <a:ext cx="550863" cy="243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2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V="1">
            <a:off x="328613" y="3810000"/>
            <a:ext cx="509587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3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6246599" flipV="1">
            <a:off x="7312819" y="5179219"/>
            <a:ext cx="534987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4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 flipV="1">
            <a:off x="8148638" y="3657600"/>
            <a:ext cx="614362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5" name="Picture 2" descr="flower-rose-013_0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0" y="4038600"/>
            <a:ext cx="1676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6" name="Picture 2" descr="flower-rose-013_0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19955">
            <a:off x="5105400" y="4373563"/>
            <a:ext cx="15240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7" name="Picture 17" descr="Obst100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95400" y="44196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3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7701"/>
                </p:tgtEl>
              </p:cMediaNode>
            </p:audio>
          </p:childTnLst>
        </p:cTn>
      </p:par>
    </p:tnLst>
    <p:bldLst>
      <p:bldP spid="272389" grpId="0" animBg="1"/>
      <p:bldP spid="1577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905000"/>
            <a:ext cx="3048000" cy="2895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0" y="1905000"/>
            <a:ext cx="3048000" cy="2895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48000" y="1905000"/>
            <a:ext cx="3048000" cy="289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1950" y="2114550"/>
            <a:ext cx="2324100" cy="2476500"/>
          </a:xfrm>
          <a:prstGeom prst="rect">
            <a:avLst/>
          </a:prstGeom>
          <a:blipFill rotWithShape="1">
            <a:blip r:embed="rId3"/>
            <a:stretch>
              <a:fillRect l="-9845"/>
            </a:stretch>
          </a:blipFill>
        </p:spPr>
        <p:txBody>
          <a:bodyPr/>
          <a:lstStyle/>
          <a:p>
            <a:r>
              <a:rPr lang="en-US">
                <a:noFill/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9" name="Rectangle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14700" y="2114550"/>
            <a:ext cx="2514600" cy="2476500"/>
          </a:xfrm>
          <a:prstGeom prst="rect">
            <a:avLst/>
          </a:prstGeom>
          <a:blipFill rotWithShape="1">
            <a:blip r:embed="rId4"/>
            <a:stretch>
              <a:fillRect l="-9375"/>
            </a:stretch>
          </a:blipFill>
        </p:spPr>
        <p:txBody>
          <a:bodyPr/>
          <a:lstStyle/>
          <a:p>
            <a:r>
              <a:rPr lang="en-US">
                <a:noFill/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10" name="Rectangle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362700" y="2114550"/>
            <a:ext cx="2514600" cy="2476500"/>
          </a:xfrm>
          <a:prstGeom prst="rect">
            <a:avLst/>
          </a:prstGeom>
          <a:blipFill rotWithShape="1">
            <a:blip r:embed="rId5"/>
            <a:stretch>
              <a:fillRect l="-9375"/>
            </a:stretch>
          </a:blipFill>
        </p:spPr>
        <p:txBody>
          <a:bodyPr/>
          <a:lstStyle/>
          <a:p>
            <a:r>
              <a:rPr lang="en-US">
                <a:noFill/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12" name="Bevel 11"/>
          <p:cNvSpPr/>
          <p:nvPr/>
        </p:nvSpPr>
        <p:spPr>
          <a:xfrm>
            <a:off x="685800" y="457200"/>
            <a:ext cx="8191500" cy="914400"/>
          </a:xfrm>
          <a:prstGeom prst="beve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145050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24690" y="685800"/>
            <a:ext cx="3207327" cy="748145"/>
            <a:chOff x="394855" y="242455"/>
            <a:chExt cx="3207327" cy="748145"/>
          </a:xfrm>
        </p:grpSpPr>
        <p:sp>
          <p:nvSpPr>
            <p:cNvPr id="5" name="Oval 4"/>
            <p:cNvSpPr/>
            <p:nvPr/>
          </p:nvSpPr>
          <p:spPr>
            <a:xfrm>
              <a:off x="394855" y="242455"/>
              <a:ext cx="748145" cy="7481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63782" y="293361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6200" y="1524000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124200" y="1524000"/>
            <a:ext cx="2757054" cy="1301895"/>
            <a:chOff x="367146" y="1325432"/>
            <a:chExt cx="2757054" cy="13018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12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0" y="3048000"/>
            <a:ext cx="6934200" cy="1248803"/>
            <a:chOff x="0" y="3276600"/>
            <a:chExt cx="6386946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304800" y="3276600"/>
                  <a:ext cx="6082146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10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22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15 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800" y="3276600"/>
                  <a:ext cx="6082146" cy="1248803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TextBox 18"/>
            <p:cNvSpPr txBox="1"/>
            <p:nvPr/>
          </p:nvSpPr>
          <p:spPr>
            <a:xfrm>
              <a:off x="0" y="3454725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4447" y="4425165"/>
            <a:ext cx="6858000" cy="1261307"/>
            <a:chOff x="76200" y="5389418"/>
            <a:chExt cx="6629400" cy="1261307"/>
          </a:xfrm>
        </p:grpSpPr>
        <p:sp>
          <p:nvSpPr>
            <p:cNvPr id="21" name="Rectangle 20"/>
            <p:cNvSpPr/>
            <p:nvPr/>
          </p:nvSpPr>
          <p:spPr>
            <a:xfrm>
              <a:off x="76200" y="5562600"/>
              <a:ext cx="697627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b)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81000" y="5389418"/>
                  <a:ext cx="6324600" cy="12613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12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12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12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7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12 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000" y="5389418"/>
                  <a:ext cx="6324600" cy="126130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Group 22"/>
          <p:cNvGrpSpPr/>
          <p:nvPr/>
        </p:nvGrpSpPr>
        <p:grpSpPr>
          <a:xfrm>
            <a:off x="6539346" y="1600200"/>
            <a:ext cx="2757054" cy="1301895"/>
            <a:chOff x="367146" y="1325432"/>
            <a:chExt cx="2757054" cy="13018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TextBox 26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-260105" y="5596693"/>
            <a:ext cx="6858000" cy="1301895"/>
            <a:chOff x="76200" y="5389418"/>
            <a:chExt cx="6629400" cy="1301895"/>
          </a:xfrm>
        </p:grpSpPr>
        <p:sp>
          <p:nvSpPr>
            <p:cNvPr id="29" name="Rectangle 28"/>
            <p:cNvSpPr/>
            <p:nvPr/>
          </p:nvSpPr>
          <p:spPr>
            <a:xfrm>
              <a:off x="76200" y="5562600"/>
              <a:ext cx="697627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b)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381000" y="5389418"/>
                  <a:ext cx="6324600" cy="13018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9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12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10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12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19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12 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000" y="5389418"/>
                  <a:ext cx="6324600" cy="130189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13372723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394855" y="547255"/>
            <a:ext cx="3207327" cy="748145"/>
            <a:chOff x="394855" y="242455"/>
            <a:chExt cx="3207327" cy="748145"/>
          </a:xfrm>
        </p:grpSpPr>
        <p:sp>
          <p:nvSpPr>
            <p:cNvPr id="5" name="Oval 4"/>
            <p:cNvSpPr/>
            <p:nvPr/>
          </p:nvSpPr>
          <p:spPr>
            <a:xfrm>
              <a:off x="394855" y="242455"/>
              <a:ext cx="748145" cy="7481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63782" y="293361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6200" y="1570597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2</m:t>
                            </m:r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186546" y="1545214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7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14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386946" y="1517505"/>
            <a:ext cx="2757054" cy="1301895"/>
            <a:chOff x="367146" y="1325432"/>
            <a:chExt cx="2757054" cy="13018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0" y="3082093"/>
            <a:ext cx="6934200" cy="1261307"/>
            <a:chOff x="0" y="3276600"/>
            <a:chExt cx="6386946" cy="12613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304800" y="3276600"/>
                  <a:ext cx="6082146" cy="12613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 </m:t>
                        </m:r>
                        <m:f>
                          <m:fPr>
                            <m:ctrlPr>
                              <a:rPr lang="en-US" sz="4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en-US" sz="40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11</m:t>
                            </m:r>
                          </m:num>
                          <m:den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69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</m:t>
                            </m:r>
                          </m:den>
                        </m:f>
                        <m:r>
                          <a:rPr lang="en-US" sz="40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55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14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15 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800" y="3276600"/>
                  <a:ext cx="6082146" cy="126130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TextBox 18"/>
            <p:cNvSpPr txBox="1"/>
            <p:nvPr/>
          </p:nvSpPr>
          <p:spPr>
            <a:xfrm>
              <a:off x="0" y="3454725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6200" y="4491549"/>
            <a:ext cx="7148946" cy="1299651"/>
            <a:chOff x="76200" y="5389418"/>
            <a:chExt cx="6629400" cy="1299651"/>
          </a:xfrm>
        </p:grpSpPr>
        <p:sp>
          <p:nvSpPr>
            <p:cNvPr id="21" name="Rectangle 20"/>
            <p:cNvSpPr/>
            <p:nvPr/>
          </p:nvSpPr>
          <p:spPr>
            <a:xfrm>
              <a:off x="76200" y="5562600"/>
              <a:ext cx="697627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b)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81000" y="5389418"/>
                  <a:ext cx="6324600" cy="12996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7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14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6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14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</m:t>
                            </m:r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</m:t>
                            </m:r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000" y="5389418"/>
                  <a:ext cx="6324600" cy="129965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Group 22"/>
          <p:cNvGrpSpPr/>
          <p:nvPr/>
        </p:nvGrpSpPr>
        <p:grpSpPr>
          <a:xfrm>
            <a:off x="20672" y="5648128"/>
            <a:ext cx="7148946" cy="1299651"/>
            <a:chOff x="76200" y="5389418"/>
            <a:chExt cx="6629400" cy="1299651"/>
          </a:xfrm>
        </p:grpSpPr>
        <p:sp>
          <p:nvSpPr>
            <p:cNvPr id="26" name="Rectangle 25"/>
            <p:cNvSpPr/>
            <p:nvPr/>
          </p:nvSpPr>
          <p:spPr>
            <a:xfrm>
              <a:off x="76200" y="5562600"/>
              <a:ext cx="614224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480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381000" y="5389418"/>
                  <a:ext cx="6324600" cy="12996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10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1</m:t>
                            </m:r>
                            <m:r>
                              <a:rPr lang="en-US" sz="4000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9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</m:t>
                            </m:r>
                            <m:r>
                              <a:rPr lang="en-US" sz="4000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</m:t>
                            </m:r>
                            <m:r>
                              <a:rPr lang="en-US" sz="4000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000" y="5389418"/>
                  <a:ext cx="6324600" cy="1299651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191067335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15184" y="228600"/>
            <a:ext cx="3207327" cy="748145"/>
            <a:chOff x="394855" y="242455"/>
            <a:chExt cx="3207327" cy="748145"/>
          </a:xfrm>
        </p:grpSpPr>
        <p:sp>
          <p:nvSpPr>
            <p:cNvPr id="5" name="Oval 4"/>
            <p:cNvSpPr/>
            <p:nvPr/>
          </p:nvSpPr>
          <p:spPr>
            <a:xfrm>
              <a:off x="394855" y="242455"/>
              <a:ext cx="748145" cy="7481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63782" y="293361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0" y="1287998"/>
            <a:ext cx="2757054" cy="1301895"/>
            <a:chOff x="367146" y="1325432"/>
            <a:chExt cx="2757054" cy="13018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/>
                          </a:rPr>
                          <m:t>x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088141" y="1494960"/>
            <a:ext cx="2757054" cy="1246495"/>
            <a:chOff x="367146" y="1325432"/>
            <a:chExt cx="2757054" cy="12464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914400" y="1325432"/>
                  <a:ext cx="2209800" cy="12464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/>
                          </a:rPr>
                          <m:t>x</m:t>
                        </m:r>
                        <m:r>
                          <a:rPr lang="en-US" sz="4000" b="0" i="0" smtClean="0">
                            <a:latin typeface="Cambria Math"/>
                          </a:rPr>
                          <m:t> 13</m:t>
                        </m:r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649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172200" y="1543122"/>
            <a:ext cx="2757054" cy="1246495"/>
            <a:chOff x="367146" y="1325432"/>
            <a:chExt cx="2757054" cy="12464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914400" y="1325432"/>
                  <a:ext cx="2209800" cy="12464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b="0" i="0" smtClean="0">
                            <a:latin typeface="Cambria Math"/>
                          </a:rPr>
                          <m:t>15 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/>
                          </a:rPr>
                          <m:t>x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649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0270" y="2895600"/>
            <a:ext cx="9113729" cy="2501390"/>
            <a:chOff x="152400" y="3505200"/>
            <a:chExt cx="7886700" cy="250139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" name="TextBox 1"/>
                <p:cNvSpPr txBox="1"/>
                <p:nvPr/>
              </p:nvSpPr>
              <p:spPr>
                <a:xfrm>
                  <a:off x="676561" y="3505200"/>
                  <a:ext cx="7362539" cy="250139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5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5400" i="1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5400" i="1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540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/>
                          </a:rPr>
                          <m:t>x</m:t>
                        </m:r>
                        <m:r>
                          <a:rPr lang="en-US" sz="54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5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5400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5400" i="1">
                                <a:latin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54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5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5400" i="1">
                                <a:latin typeface="Cambria Math"/>
                              </a:rPr>
                              <m:t>3</m:t>
                            </m:r>
                            <m:r>
                              <a:rPr lang="en-US" sz="540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5400">
                                <a:latin typeface="Cambria Math"/>
                              </a:rPr>
                              <m:t>x</m:t>
                            </m:r>
                            <m:r>
                              <a:rPr lang="en-US" sz="5400">
                                <a:latin typeface="Cambria Math"/>
                              </a:rPr>
                              <m:t> </m:t>
                            </m:r>
                            <m:r>
                              <a:rPr lang="en-US" sz="5400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5400" i="1">
                                <a:latin typeface="Cambria Math"/>
                              </a:rPr>
                              <m:t>4 </m:t>
                            </m:r>
                            <m:r>
                              <m:rPr>
                                <m:sty m:val="p"/>
                              </m:rPr>
                              <a:rPr lang="en-US" sz="5400">
                                <a:latin typeface="Cambria Math"/>
                              </a:rPr>
                              <m:t>x</m:t>
                            </m:r>
                            <m:r>
                              <a:rPr lang="en-US" sz="5400">
                                <a:latin typeface="Cambria Math"/>
                              </a:rPr>
                              <m:t> </m:t>
                            </m:r>
                            <m:r>
                              <a:rPr lang="en-US" sz="5400" i="1">
                                <a:latin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54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5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5400" i="1">
                                <a:latin typeface="Cambria Math"/>
                              </a:rPr>
                              <m:t>15</m:t>
                            </m:r>
                          </m:num>
                          <m:den>
                            <m:r>
                              <a:rPr lang="en-US" sz="5400" i="1">
                                <a:latin typeface="Cambria Math"/>
                              </a:rPr>
                              <m:t>24 </m:t>
                            </m:r>
                          </m:den>
                        </m:f>
                        <m:r>
                          <a:rPr lang="en-US" sz="54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5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5400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5400" b="0" i="1" smtClean="0">
                                <a:latin typeface="Cambria Math"/>
                              </a:rPr>
                              <m:t>8</m:t>
                            </m:r>
                          </m:den>
                        </m:f>
                      </m:oMath>
                    </m:oMathPara>
                  </a14:m>
                  <a:endParaRPr lang="en-US" sz="4800" dirty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/>
                  <a:endParaRPr lang="en-US" sz="5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6561" y="3505200"/>
                  <a:ext cx="7362539" cy="250139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TextBox 2"/>
            <p:cNvSpPr txBox="1"/>
            <p:nvPr/>
          </p:nvSpPr>
          <p:spPr>
            <a:xfrm>
              <a:off x="152400" y="3657599"/>
              <a:ext cx="685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30270" y="4954923"/>
                <a:ext cx="8141696" cy="14169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5400" dirty="0" smtClean="0">
                    <a:latin typeface="Times New Roman" pitchFamily="18" charset="0"/>
                    <a:cs typeface="Times New Roman" pitchFamily="18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60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m:rPr>
                        <m:sty m:val="p"/>
                      </m:rPr>
                      <a:rPr lang="en-US" sz="6000">
                        <a:latin typeface="Cambria Math"/>
                      </a:rPr>
                      <m:t>x</m:t>
                    </m:r>
                    <m:r>
                      <a:rPr lang="en-US" sz="6000" b="0" i="0" smtClean="0">
                        <a:latin typeface="Cambria Math"/>
                      </a:rPr>
                      <m:t> </m:t>
                    </m:r>
                    <m:r>
                      <a:rPr lang="en-US" sz="6000">
                        <a:latin typeface="Cambria Math"/>
                      </a:rPr>
                      <m:t>13= </m:t>
                    </m:r>
                    <m:f>
                      <m:fPr>
                        <m:ctrlPr>
                          <a:rPr lang="en-US" sz="6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/>
                          </a:rPr>
                          <m:t>4 </m:t>
                        </m:r>
                        <m:r>
                          <m:rPr>
                            <m:sty m:val="p"/>
                          </m:rPr>
                          <a:rPr lang="en-US" sz="6000">
                            <a:latin typeface="Cambria Math"/>
                          </a:rPr>
                          <m:t>x</m:t>
                        </m:r>
                        <m:r>
                          <a:rPr lang="en-US" sz="6000">
                            <a:latin typeface="Cambria Math"/>
                          </a:rPr>
                          <m:t> 13</m:t>
                        </m:r>
                      </m:num>
                      <m:den>
                        <m:r>
                          <a:rPr lang="en-US" sz="60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60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6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/>
                          </a:rPr>
                          <m:t>52</m:t>
                        </m:r>
                      </m:num>
                      <m:den>
                        <m:r>
                          <a:rPr lang="en-US" sz="60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sz="48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70" y="4954923"/>
                <a:ext cx="8141696" cy="1416926"/>
              </a:xfrm>
              <a:prstGeom prst="rect">
                <a:avLst/>
              </a:prstGeom>
              <a:blipFill rotWithShape="1">
                <a:blip r:embed="rId7"/>
                <a:stretch>
                  <a:fillRect l="-3443" b="-905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0718099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4614" y="152400"/>
            <a:ext cx="3207327" cy="748145"/>
            <a:chOff x="394855" y="242455"/>
            <a:chExt cx="3207327" cy="748145"/>
          </a:xfrm>
        </p:grpSpPr>
        <p:sp>
          <p:nvSpPr>
            <p:cNvPr id="5" name="Oval 4"/>
            <p:cNvSpPr/>
            <p:nvPr/>
          </p:nvSpPr>
          <p:spPr>
            <a:xfrm>
              <a:off x="394855" y="242455"/>
              <a:ext cx="748145" cy="7481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63782" y="293361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4718" y="1143000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8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 :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034801" y="1326184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7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 :2</m:t>
                        </m:r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248400" y="1351904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smtClean="0">
                            <a:latin typeface="Cambria Math"/>
                          </a:rPr>
                          <m:t>2</m:t>
                        </m:r>
                        <m:r>
                          <a:rPr lang="en-US" sz="4000" b="0" i="0" smtClean="0">
                            <a:latin typeface="Cambria Math"/>
                          </a:rPr>
                          <m:t> :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14614" y="2819400"/>
                <a:ext cx="5556458" cy="11414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 : 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4800">
                        <a:latin typeface="Cambria Math"/>
                      </a:rPr>
                      <m:t>x</m:t>
                    </m:r>
                    <m:r>
                      <a:rPr lang="en-US" sz="480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24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5 </m:t>
                        </m:r>
                      </m:den>
                    </m:f>
                  </m:oMath>
                </a14:m>
                <a:endParaRPr lang="en-US" sz="4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4" y="2819400"/>
                <a:ext cx="5556458" cy="1141403"/>
              </a:xfrm>
              <a:prstGeom prst="rect">
                <a:avLst/>
              </a:prstGeom>
              <a:blipFill rotWithShape="1">
                <a:blip r:embed="rId6"/>
                <a:stretch>
                  <a:fillRect l="-4934" b="-1229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/>
              <p:cNvSpPr/>
              <p:nvPr/>
            </p:nvSpPr>
            <p:spPr>
              <a:xfrm>
                <a:off x="64718" y="3960803"/>
                <a:ext cx="5636608" cy="1137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 :2=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4800">
                        <a:latin typeface="Cambria Math"/>
                      </a:rPr>
                      <m:t>x</m:t>
                    </m:r>
                    <m:r>
                      <a:rPr lang="en-US" sz="480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14 </m:t>
                        </m:r>
                      </m:den>
                    </m:f>
                  </m:oMath>
                </a14:m>
                <a:endParaRPr lang="en-US" sz="4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18" y="3960803"/>
                <a:ext cx="5636608" cy="1137940"/>
              </a:xfrm>
              <a:prstGeom prst="rect">
                <a:avLst/>
              </a:prstGeom>
              <a:blipFill rotWithShape="1">
                <a:blip r:embed="rId7"/>
                <a:stretch>
                  <a:fillRect l="-4978" b="-1344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104793" y="5257800"/>
                <a:ext cx="5273238" cy="11368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sz="4800" smtClean="0">
                    <a:latin typeface="Times New Roman" pitchFamily="18" charset="0"/>
                    <a:cs typeface="Times New Roman" pitchFamily="18" charset="0"/>
                  </a:rPr>
                  <a:t>) 2 </a:t>
                </a:r>
                <a14:m>
                  <m:oMath xmlns:m="http://schemas.openxmlformats.org/officeDocument/2006/math">
                    <m:r>
                      <a:rPr lang="en-US" sz="4800">
                        <a:latin typeface="Cambria Math"/>
                      </a:rPr>
                      <m:t>: 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48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4800" b="0" i="1" smtClean="0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4800">
                        <a:latin typeface="Cambria Math"/>
                      </a:rPr>
                      <m:t>x</m:t>
                    </m:r>
                    <m:r>
                      <a:rPr lang="en-US" sz="480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48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=</m:t>
                    </m:r>
                    <m:r>
                      <a:rPr lang="en-US" sz="4800" b="0" i="0" smtClean="0">
                        <a:latin typeface="Cambria Math"/>
                      </a:rPr>
                      <m:t>4</m:t>
                    </m:r>
                  </m:oMath>
                </a14:m>
                <a:endParaRPr lang="en-US" sz="4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93" y="5257800"/>
                <a:ext cx="5273238" cy="1136850"/>
              </a:xfrm>
              <a:prstGeom prst="rect">
                <a:avLst/>
              </a:prstGeom>
              <a:blipFill rotWithShape="1">
                <a:blip r:embed="rId8"/>
                <a:stretch>
                  <a:fillRect l="-5202" b="-1290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3934739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0" y="228600"/>
            <a:ext cx="8839199" cy="2605451"/>
            <a:chOff x="0" y="228600"/>
            <a:chExt cx="8839199" cy="2605451"/>
          </a:xfrm>
        </p:grpSpPr>
        <p:grpSp>
          <p:nvGrpSpPr>
            <p:cNvPr id="4" name="Group 3"/>
            <p:cNvGrpSpPr/>
            <p:nvPr/>
          </p:nvGrpSpPr>
          <p:grpSpPr>
            <a:xfrm>
              <a:off x="0" y="228600"/>
              <a:ext cx="8839199" cy="2605451"/>
              <a:chOff x="394855" y="242455"/>
              <a:chExt cx="8839199" cy="2605451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394855" y="242455"/>
                <a:ext cx="748145" cy="748145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lang="en-US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163781" y="293361"/>
                <a:ext cx="8070273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Một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cửa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hàng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50kg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Buổi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đã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bán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10kg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buổi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chiều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bán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còn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lại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algn="just"/>
                <a:endParaRPr lang="en-US" sz="3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Hỏi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cả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buổi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cửa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hàng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bán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bao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nhiêu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ki-lô-gam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?</a:t>
                </a:r>
                <a:endParaRPr lang="en-US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aphicFrame>
          <p:nvGraphicFramePr>
            <p:cNvPr id="1027" name="Object 1"/>
            <p:cNvGraphicFramePr>
              <a:graphicFrameLocks noChangeAspect="1"/>
            </p:cNvGraphicFramePr>
            <p:nvPr/>
          </p:nvGraphicFramePr>
          <p:xfrm>
            <a:off x="5410200" y="685800"/>
            <a:ext cx="381000" cy="11360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" name="Equation" r:id="rId3" imgW="139680" imgH="393480" progId="Equation.3">
                    <p:embed/>
                  </p:oleObj>
                </mc:Choice>
                <mc:Fallback>
                  <p:oleObj name="Equation" r:id="rId3" imgW="139680" imgH="393480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10200" y="685800"/>
                          <a:ext cx="381000" cy="113607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TextBox 10"/>
          <p:cNvSpPr txBox="1"/>
          <p:nvPr/>
        </p:nvSpPr>
        <p:spPr>
          <a:xfrm>
            <a:off x="1752600" y="2971800"/>
            <a:ext cx="5716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28600" y="3534013"/>
            <a:ext cx="4038600" cy="3372051"/>
            <a:chOff x="228600" y="3534013"/>
            <a:chExt cx="4038600" cy="3372051"/>
          </a:xfrm>
        </p:grpSpPr>
        <p:sp>
          <p:nvSpPr>
            <p:cNvPr id="12" name="TextBox 11"/>
            <p:cNvSpPr txBox="1"/>
            <p:nvPr/>
          </p:nvSpPr>
          <p:spPr>
            <a:xfrm>
              <a:off x="228600" y="3534013"/>
              <a:ext cx="4038600" cy="3323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buổi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sáng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cửa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hàng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còn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50 – 10 = 40 ( kg )</a:t>
              </a:r>
            </a:p>
            <a:p>
              <a:pPr algn="just">
                <a:lnSpc>
                  <a:spcPct val="150000"/>
                </a:lnSpc>
              </a:pP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Buổi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cửa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hàng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bán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40 ×      = 15 (kg)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3" name="Object 1"/>
            <p:cNvGraphicFramePr>
              <a:graphicFrameLocks noChangeAspect="1"/>
            </p:cNvGraphicFramePr>
            <p:nvPr/>
          </p:nvGraphicFramePr>
          <p:xfrm>
            <a:off x="1758460" y="5991664"/>
            <a:ext cx="306659" cy="914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5" name="Equation" r:id="rId5" imgW="139680" imgH="393480" progId="Equation.3">
                    <p:embed/>
                  </p:oleObj>
                </mc:Choice>
                <mc:Fallback>
                  <p:oleObj name="Equation" r:id="rId5" imgW="139680" imgH="3934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8460" y="5991664"/>
                          <a:ext cx="306659" cy="914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TextBox 13"/>
          <p:cNvSpPr txBox="1"/>
          <p:nvPr/>
        </p:nvSpPr>
        <p:spPr>
          <a:xfrm>
            <a:off x="4800600" y="3670518"/>
            <a:ext cx="4038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10 + 15 = 25 (kg)</a:t>
            </a:r>
          </a:p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25 kg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857500" y="5143500"/>
            <a:ext cx="3124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276600" y="762000"/>
            <a:ext cx="22860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858000" y="762000"/>
            <a:ext cx="19050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914400" y="1253196"/>
            <a:ext cx="6858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886200" y="1295400"/>
            <a:ext cx="45720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676400" y="2209800"/>
            <a:ext cx="70866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14400" y="2743200"/>
            <a:ext cx="27432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168947" y="1705320"/>
                <a:ext cx="2281587" cy="9666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=</m:t>
                    </m:r>
                  </m:oMath>
                </a14:m>
                <a:endParaRPr lang="en-US" sz="4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8947" y="1705320"/>
                <a:ext cx="2281587" cy="966675"/>
              </a:xfrm>
              <a:prstGeom prst="rect">
                <a:avLst/>
              </a:prstGeom>
              <a:blipFill rotWithShape="1">
                <a:blip r:embed="rId4"/>
                <a:stretch>
                  <a:fillRect l="-9626" b="-126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168947" y="2924520"/>
                <a:ext cx="2885726" cy="9757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17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8 </m:t>
                        </m:r>
                      </m:den>
                    </m:f>
                  </m:oMath>
                </a14:m>
                <a:endParaRPr lang="en-US" sz="4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8947" y="2924520"/>
                <a:ext cx="2885726" cy="975780"/>
              </a:xfrm>
              <a:prstGeom prst="rect">
                <a:avLst/>
              </a:prstGeom>
              <a:blipFill rotWithShape="1">
                <a:blip r:embed="rId5"/>
                <a:stretch>
                  <a:fillRect l="-7611" b="-11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232174" y="4219920"/>
                <a:ext cx="2274212" cy="9659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/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4000">
                        <a:latin typeface="Cambria Math"/>
                      </a:rPr>
                      <m:t>x</m:t>
                    </m:r>
                    <m:r>
                      <a:rPr lang="en-US" sz="400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=</m:t>
                    </m:r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174" y="4219920"/>
                <a:ext cx="2274212" cy="965905"/>
              </a:xfrm>
              <a:prstGeom prst="rect">
                <a:avLst/>
              </a:prstGeom>
              <a:blipFill rotWithShape="1">
                <a:blip r:embed="rId6"/>
                <a:stretch>
                  <a:fillRect l="-9383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308374" y="5466892"/>
                <a:ext cx="2731069" cy="962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/>
                  <a:t>d) </a:t>
                </a:r>
                <a14:m>
                  <m:oMath xmlns:m="http://schemas.openxmlformats.org/officeDocument/2006/math">
                    <m:r>
                      <a:rPr lang="en-US" sz="4000">
                        <a:latin typeface="Cambria Math"/>
                      </a:rPr>
                      <m:t>2 : 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=</m:t>
                    </m:r>
                    <m:r>
                      <a:rPr lang="en-US" sz="4000" i="1">
                        <a:latin typeface="Cambria Math"/>
                      </a:rPr>
                      <m:t>4</m:t>
                    </m:r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8374" y="5466892"/>
                <a:ext cx="2731069" cy="962828"/>
              </a:xfrm>
              <a:prstGeom prst="rect">
                <a:avLst/>
              </a:prstGeom>
              <a:blipFill rotWithShape="1">
                <a:blip r:embed="rId7"/>
                <a:stretch>
                  <a:fillRect l="-8036" b="-13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1721428" y="914400"/>
            <a:ext cx="5716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46374" y="1933920"/>
            <a:ext cx="609600" cy="609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46374" y="3153120"/>
            <a:ext cx="609600" cy="609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59347" y="4448520"/>
            <a:ext cx="609600" cy="609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46374" y="5643506"/>
            <a:ext cx="609600" cy="609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33400" y="5643506"/>
            <a:ext cx="62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3401" y="3153120"/>
            <a:ext cx="62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9347" y="4434859"/>
            <a:ext cx="62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9887" y="1958745"/>
            <a:ext cx="62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3338074" y="1676401"/>
                <a:ext cx="832279" cy="1024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3200" i="1">
                              <a:latin typeface="Cambria Math"/>
                            </a:rPr>
                            <m:t>14 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8074" y="1676401"/>
                <a:ext cx="832279" cy="102451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3358856" y="1676400"/>
                <a:ext cx="832279" cy="1024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856" y="1676400"/>
                <a:ext cx="832279" cy="102451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3455551" y="4253293"/>
                <a:ext cx="742511" cy="8991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sz="2800" i="1">
                              <a:latin typeface="Cambria Math"/>
                            </a:rPr>
                            <m:t> 21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5551" y="4253293"/>
                <a:ext cx="742511" cy="89915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3441974" y="4262549"/>
                <a:ext cx="742511" cy="8991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21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974" y="4262549"/>
                <a:ext cx="742511" cy="8991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0547271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 animBg="1"/>
      <p:bldP spid="29" grpId="0" animBg="1"/>
      <p:bldP spid="30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2009775" y="2511425"/>
            <a:ext cx="5486400" cy="32004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8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8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5875"/>
            <a:ext cx="249555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898863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668</Words>
  <Application>Microsoft Office PowerPoint</Application>
  <PresentationFormat>On-screen Show (4:3)</PresentationFormat>
  <Paragraphs>92</Paragraphs>
  <Slides>10</Slides>
  <Notes>4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cô và các em  học sinh</dc:title>
  <dc:creator>NP COMPUTER</dc:creator>
  <cp:lastModifiedBy>SONGNGOC</cp:lastModifiedBy>
  <cp:revision>23</cp:revision>
  <dcterms:created xsi:type="dcterms:W3CDTF">2006-08-16T00:00:00Z</dcterms:created>
  <dcterms:modified xsi:type="dcterms:W3CDTF">2021-03-11T02:42:56Z</dcterms:modified>
</cp:coreProperties>
</file>