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0" r:id="rId3"/>
    <p:sldId id="331" r:id="rId4"/>
    <p:sldId id="261" r:id="rId5"/>
    <p:sldId id="334" r:id="rId6"/>
    <p:sldId id="335" r:id="rId7"/>
    <p:sldId id="337" r:id="rId8"/>
    <p:sldId id="338" r:id="rId9"/>
    <p:sldId id="339" r:id="rId10"/>
    <p:sldId id="340" r:id="rId11"/>
    <p:sldId id="341" r:id="rId12"/>
    <p:sldId id="342" r:id="rId13"/>
    <p:sldId id="344" r:id="rId14"/>
    <p:sldId id="345" r:id="rId15"/>
    <p:sldId id="350" r:id="rId16"/>
    <p:sldId id="348" r:id="rId17"/>
    <p:sldId id="349" r:id="rId18"/>
    <p:sldId id="353" r:id="rId19"/>
    <p:sldId id="354" r:id="rId20"/>
    <p:sldId id="355" r:id="rId21"/>
    <p:sldId id="356" r:id="rId22"/>
  </p:sldIdLst>
  <p:sldSz cx="9144000" cy="5143500" type="screen16x9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A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0"/>
  </p:normalViewPr>
  <p:slideViewPr>
    <p:cSldViewPr>
      <p:cViewPr>
        <p:scale>
          <a:sx n="66" d="100"/>
          <a:sy n="66" d="100"/>
        </p:scale>
        <p:origin x="-282" y="-5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8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6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4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3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3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2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6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5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9D86-3337-490A-AC4D-820BD76084D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A2E8-E030-497D-B55F-E5AAC45A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1" y="2017068"/>
            <a:ext cx="5618375" cy="14522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en-US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TOÁN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11" y="3486150"/>
            <a:ext cx="3790950" cy="1885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623840"/>
            <a:ext cx="3790950" cy="1885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078" y="954732"/>
            <a:ext cx="3790950" cy="18859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8600" y="438151"/>
            <a:ext cx="840101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GD VÀ ĐT QUẬN LONG BIÊN</a:t>
            </a:r>
          </a:p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pic>
        <p:nvPicPr>
          <p:cNvPr id="16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0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71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2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3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4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5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6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7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8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9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0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1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2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3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4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5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6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7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8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9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0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1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2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3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4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5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6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7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8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9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0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1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2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3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4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5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6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7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8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9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0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1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2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3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4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5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6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7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8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9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0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1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2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3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4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5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6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7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8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9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0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1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2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3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4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5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6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7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8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9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0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1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2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3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4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5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6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7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8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9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0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1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2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3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4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5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6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7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8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9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0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1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2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3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4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5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6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7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8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9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0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1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2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3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4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5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6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7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8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9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0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1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2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3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4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5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6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7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8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9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0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1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2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3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4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5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6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7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8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9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0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1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2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3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4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5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6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7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8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9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2789470" y="1040367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267345 + 31925</a:t>
            </a:r>
            <a:endParaRPr lang="en-US" altLang="vi-VN" sz="4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267345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Text Box 7"/>
          <p:cNvSpPr txBox="1">
            <a:spLocks noChangeArrowheads="1"/>
          </p:cNvSpPr>
          <p:nvPr/>
        </p:nvSpPr>
        <p:spPr bwMode="auto">
          <a:xfrm>
            <a:off x="1600530" y="271013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31925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Line 13"/>
          <p:cNvSpPr>
            <a:spLocks noChangeShapeType="1"/>
          </p:cNvSpPr>
          <p:nvPr/>
        </p:nvSpPr>
        <p:spPr bwMode="auto">
          <a:xfrm>
            <a:off x="1389064" y="3376391"/>
            <a:ext cx="160043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14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31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9" name="TextBox 318"/>
          <p:cNvSpPr txBox="1"/>
          <p:nvPr/>
        </p:nvSpPr>
        <p:spPr>
          <a:xfrm>
            <a:off x="1364715" y="3468936"/>
            <a:ext cx="1768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299270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Thử lại: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299270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267345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3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24" name="Text Box 52"/>
          <p:cNvSpPr txBox="1">
            <a:spLocks noChangeArrowheads="1"/>
          </p:cNvSpPr>
          <p:nvPr/>
        </p:nvSpPr>
        <p:spPr bwMode="auto">
          <a:xfrm>
            <a:off x="5287427" y="2335613"/>
            <a:ext cx="6842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5971641" y="3396511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31925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2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79240" y="211610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</a:rPr>
              <a:t>2</a:t>
            </a:r>
            <a:r>
              <a:rPr lang="en-US" altLang="vi-VN" smtClean="0">
                <a:latin typeface="Times New Roman" pitchFamily="18" charset="0"/>
              </a:rPr>
              <a:t>: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trừ</a:t>
            </a:r>
            <a:r>
              <a:rPr lang="en-US" altLang="vi-VN" b="1" smtClean="0">
                <a:latin typeface="Times New Roman" pitchFamily="18" charset="0"/>
              </a:rPr>
              <a:t>:</a:t>
            </a:r>
            <a:endParaRPr lang="en-US" altLang="vi-VN" b="1" dirty="0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5759" y="1006131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Mẫu: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827212" y="1980913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6839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047175" y="2638207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1893889" y="3276312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2611443" y="3962115"/>
            <a:ext cx="11470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0"/>
          <p:cNvSpPr txBox="1">
            <a:spLocks noChangeArrowheads="1"/>
          </p:cNvSpPr>
          <p:nvPr/>
        </p:nvSpPr>
        <p:spPr bwMode="auto">
          <a:xfrm>
            <a:off x="2601914" y="4463762"/>
            <a:ext cx="12787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2"/>
          <p:cNvSpPr txBox="1">
            <a:spLocks noChangeArrowheads="1"/>
          </p:cNvSpPr>
          <p:nvPr/>
        </p:nvSpPr>
        <p:spPr bwMode="auto">
          <a:xfrm>
            <a:off x="1524000" y="234315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41029" y="3377340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6357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loud Callout 14"/>
          <p:cNvSpPr/>
          <p:nvPr/>
        </p:nvSpPr>
        <p:spPr>
          <a:xfrm>
            <a:off x="4648200" y="736480"/>
            <a:ext cx="3810000" cy="3587870"/>
          </a:xfrm>
          <a:prstGeom prst="cloud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 thử lại phép trừ xem đúng hay sai, ta làm như thế nào?</a:t>
            </a: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6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3" grpId="0"/>
      <p:bldP spid="14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410807" y="130328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</a:rPr>
              <a:t> 2</a:t>
            </a:r>
            <a:r>
              <a:rPr lang="en-US" altLang="vi-VN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altLang="vi-VN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trừ</a:t>
            </a:r>
            <a:r>
              <a:rPr lang="en-US" altLang="vi-VN" b="1" smtClean="0">
                <a:latin typeface="Times New Roman" pitchFamily="18" charset="0"/>
              </a:rPr>
              <a:t>:</a:t>
            </a:r>
            <a:endParaRPr lang="en-US" altLang="vi-VN" b="1" dirty="0">
              <a:latin typeface="Times New Roman" pitchFamily="18" charset="0"/>
            </a:endParaRPr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529009" y="78480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Mẫu: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760412" y="1504950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6839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954089" y="2220913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827089" y="2800349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457200" y="18671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755177" y="2991424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6357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2400221" y="818130"/>
            <a:ext cx="1714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Thử lại: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2362198" y="14287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6357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2555875" y="2094634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2428875" y="2713977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2058986" y="178081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387363" y="2923813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 smtClean="0">
                <a:latin typeface="Times New Roman" pitchFamily="18" charset="0"/>
                <a:cs typeface="Times New Roman" pitchFamily="18" charset="0"/>
              </a:rPr>
              <a:t>6839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4114800" y="422715"/>
            <a:ext cx="4876800" cy="41302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Muốn thử lại phép trừ, ta có thể lấy hiệu cộng với số trừ, nếu được kết quả là số bị trừ thì phép tính làm đúng.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5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  <p:bldP spid="161" grpId="0"/>
      <p:bldP spid="162" grpId="0" animBg="1"/>
      <p:bldP spid="163" grpId="0"/>
      <p:bldP spid="164" grpId="0"/>
      <p:bldP spid="1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579240" y="211610"/>
            <a:ext cx="5059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</a:rPr>
              <a:t> 2</a:t>
            </a:r>
            <a:r>
              <a:rPr lang="en-US" altLang="vi-VN" smtClean="0">
                <a:latin typeface="Times New Roman" pitchFamily="18" charset="0"/>
              </a:rPr>
              <a:t>: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trừ</a:t>
            </a:r>
            <a:r>
              <a:rPr lang="en-US" altLang="vi-VN" b="1" smtClean="0">
                <a:latin typeface="Times New Roman" pitchFamily="18" charset="0"/>
              </a:rPr>
              <a:t>:</a:t>
            </a:r>
            <a:endParaRPr lang="en-US" altLang="vi-VN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607" y="895350"/>
            <a:ext cx="5314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b. Tính rồi thử lại (theo mẫu):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022633" y="1809750"/>
            <a:ext cx="34090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smtClean="0">
                <a:latin typeface="Times New Roman" pitchFamily="18" charset="0"/>
                <a:cs typeface="Times New Roman" pitchFamily="18" charset="0"/>
              </a:rPr>
              <a:t>4025 - 312</a:t>
            </a:r>
            <a:endParaRPr lang="en-US" altLang="vi-VN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981200" y="2589386"/>
            <a:ext cx="34090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smtClean="0">
                <a:latin typeface="Times New Roman" pitchFamily="18" charset="0"/>
                <a:cs typeface="Times New Roman" pitchFamily="18" charset="0"/>
              </a:rPr>
              <a:t>5901 - 638</a:t>
            </a:r>
            <a:endParaRPr lang="en-US" altLang="vi-VN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024470" y="3333750"/>
            <a:ext cx="34090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smtClean="0">
                <a:latin typeface="Times New Roman" pitchFamily="18" charset="0"/>
                <a:cs typeface="Times New Roman" pitchFamily="18" charset="0"/>
              </a:rPr>
              <a:t>7521 - 98</a:t>
            </a:r>
            <a:endParaRPr lang="en-US" altLang="vi-VN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531812" y="5110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4025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811682" y="122698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550862" y="19065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53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228600" y="87326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545627" y="20162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3713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2209800" y="1333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TL: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2436812" y="5924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3713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2719351" y="127614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312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2514600" y="1984029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2133600" y="9546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450629" y="20162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4025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943005" y="5872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5901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222875" y="130318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4962055" y="19827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25" name="Text Box 52"/>
          <p:cNvSpPr txBox="1">
            <a:spLocks noChangeArrowheads="1"/>
          </p:cNvSpPr>
          <p:nvPr/>
        </p:nvSpPr>
        <p:spPr bwMode="auto">
          <a:xfrm>
            <a:off x="4639793" y="949464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6820" y="20924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5263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150136" y="6686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5263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7432675" y="135234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7037426" y="2082856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0" name="Text Box 52"/>
          <p:cNvSpPr txBox="1">
            <a:spLocks noChangeArrowheads="1"/>
          </p:cNvSpPr>
          <p:nvPr/>
        </p:nvSpPr>
        <p:spPr bwMode="auto">
          <a:xfrm>
            <a:off x="6846924" y="10308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3953" y="20924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5901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50822" y="1333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TL: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1219200" y="2873226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7521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1717999" y="3550716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98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1238250" y="4268705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auto">
          <a:xfrm>
            <a:off x="1095729" y="324898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33015" y="4378464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7423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5561012" y="2878415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7423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073145" y="355446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98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5448302" y="4292656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5257800" y="3240653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38802" y="4302264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7521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18433" y="2952750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TL: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7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609600" y="285750"/>
            <a:ext cx="67043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</a:rPr>
              <a:t> </a:t>
            </a:r>
            <a:r>
              <a:rPr lang="en-US" altLang="vi-VN" sz="4000" b="1">
                <a:latin typeface="Times New Roman" pitchFamily="18" charset="0"/>
              </a:rPr>
              <a:t>3</a:t>
            </a:r>
            <a:r>
              <a:rPr lang="en-US" altLang="vi-VN" sz="4000" smtClean="0">
                <a:latin typeface="Times New Roman" pitchFamily="18" charset="0"/>
              </a:rPr>
              <a:t>: </a:t>
            </a:r>
            <a:r>
              <a:rPr lang="en-US" altLang="vi-VN" sz="4000" b="1" smtClean="0">
                <a:solidFill>
                  <a:srgbClr val="FF0000"/>
                </a:solidFill>
                <a:latin typeface="Times New Roman" pitchFamily="18" charset="0"/>
              </a:rPr>
              <a:t>Tìm x: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581151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a) x + 262 = 4848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8857" y="2523323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) x - 707  = 3535</a:t>
            </a:r>
          </a:p>
        </p:txBody>
      </p:sp>
    </p:spTree>
    <p:extLst>
      <p:ext uri="{BB962C8B-B14F-4D97-AF65-F5344CB8AC3E}">
        <p14:creationId xmlns:p14="http://schemas.microsoft.com/office/powerpoint/2010/main" val="36012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381000" y="269659"/>
            <a:ext cx="243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</a:rPr>
              <a:t>3</a:t>
            </a:r>
            <a:r>
              <a:rPr lang="en-US" altLang="vi-VN" sz="4000" smtClean="0">
                <a:latin typeface="Times New Roman" pitchFamily="18" charset="0"/>
              </a:rPr>
              <a:t>: </a:t>
            </a:r>
            <a:r>
              <a:rPr lang="en-US" altLang="vi-VN" sz="4000" b="1" smtClean="0">
                <a:solidFill>
                  <a:srgbClr val="FF0000"/>
                </a:solidFill>
                <a:latin typeface="Times New Roman" pitchFamily="18" charset="0"/>
              </a:rPr>
              <a:t>Tìm x:</a:t>
            </a:r>
            <a:endParaRPr lang="en-US" altLang="vi-VN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76350"/>
            <a:ext cx="441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a) x + 262 = 4848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42220" y="2035040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= 4848 - 262 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2220" y="2851992"/>
            <a:ext cx="3669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= 4586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11322" y="1265438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Nhắc lại cách tìm số hạng chưa biết? 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9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742950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) x - 707  = 3535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1558781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= 3535 +  707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4221" y="2531122"/>
            <a:ext cx="4066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= 4242</a:t>
            </a:r>
            <a:endParaRPr lang="en-US" sz="4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2531122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Muốn tìm số bị trừ, ta làm thế nào? 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6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8575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Núi Phan – xi – păng ( ở tỉnh Lào Cai) cao 3143m. Núi Tây Côn Lĩnh ( ở tỉnh Hà Giang) cao 2428m. Hỏi núi nào cao hơn và cao hơn bao nhiêu mét?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6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8575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Núi Phan – xi – păng ( ở tỉnh Lào Cai) cao hơn Núi Tây Côn Lĩnh ( ở tỉnh Hà Giang) và cao hơn số mét</a:t>
            </a:r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3143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 2428 = 715 (m)</a:t>
            </a:r>
          </a:p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Đáp số: 715m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85751"/>
            <a:ext cx="3124200" cy="7289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7400" y="1200150"/>
            <a:ext cx="4572000" cy="33167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Đặt tính rồi tính: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734680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– 20157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325643 + 77156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36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3335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Tính nhẩm hiệu của số lớn nhất có năm chữ số và số bé nhất có năm chữ số.</a:t>
            </a:r>
            <a:endParaRPr lang="en-US" sz="36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548" y="1333679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 như sau: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 lớn nhất có 5 chữ số là: 99 999</a:t>
            </a:r>
          </a:p>
          <a:p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bé </a:t>
            </a:r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nhất có 5 chữ số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là: 10 000</a:t>
            </a:r>
          </a:p>
          <a:p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Hiệu 2 số đó là: </a:t>
            </a:r>
          </a:p>
          <a:p>
            <a:r>
              <a:rPr lang="en-US" sz="40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99 999 – 10 000 = 89 999</a:t>
            </a:r>
            <a:endParaRPr lang="en-US" sz="40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32" y="55563"/>
            <a:ext cx="8229600" cy="5143500"/>
          </a:xfrm>
          <a:prstGeom prst="rect">
            <a:avLst/>
          </a:prstGeom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2222500" y="1428750"/>
            <a:ext cx="4846637" cy="1198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Chân thành cảm ơn </a:t>
            </a:r>
            <a:endParaRPr lang="en-US" sz="3600" kern="10">
              <a:ln w="2857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828800" y="2867025"/>
            <a:ext cx="6057900" cy="71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59D09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và kính chúc sức khỏe</a:t>
            </a:r>
          </a:p>
        </p:txBody>
      </p:sp>
    </p:spTree>
    <p:extLst>
      <p:ext uri="{BB962C8B-B14F-4D97-AF65-F5344CB8AC3E}">
        <p14:creationId xmlns:p14="http://schemas.microsoft.com/office/powerpoint/2010/main" val="40828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7276" y="74844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 thực hiện phép tính cộng, trừ các số tự nhiên ta làm như thế nào?</a:t>
            </a:r>
            <a:endParaRPr lang="en-US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441" y="1428750"/>
            <a:ext cx="86298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  <a:cs typeface="Times New Roman" pitchFamily="18" charset="0"/>
              </a:rPr>
              <a:t>Khi thực hiện phép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tính cộng, trừ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các số tự nhiên, ta:</a:t>
            </a:r>
          </a:p>
          <a:p>
            <a:pPr marL="457200" indent="-457200" algn="just">
              <a:buFontTx/>
              <a:buChar char="-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Đặt tính theo cột dọc sao cho mỗi chữ số trong cùng một hàng đơn vị thẳng cột với nhau.</a:t>
            </a:r>
          </a:p>
          <a:p>
            <a:pPr marL="457200" indent="-457200" algn="just">
              <a:buFontTx/>
              <a:buChar char="-"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Viết dấu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+ hoặc -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giữa hai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số,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kẻ dấu gạch ngang.</a:t>
            </a:r>
          </a:p>
          <a:p>
            <a:pPr marL="457200" indent="-457200" algn="just"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Cộng hoặc trừ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theo thứ tự từ phải sang trái.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80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" y="1276351"/>
            <a:ext cx="8617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8000" b="1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tập (tr 40)</a:t>
            </a:r>
            <a:endParaRPr lang="en-US" sz="8000" b="1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365820" y="211610"/>
            <a:ext cx="42823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</a:rPr>
              <a:t> </a:t>
            </a:r>
            <a:r>
              <a:rPr lang="en-US" altLang="vi-VN" b="1" dirty="0">
                <a:latin typeface="Times New Roman" pitchFamily="18" charset="0"/>
              </a:rPr>
              <a:t>1</a:t>
            </a:r>
            <a:r>
              <a:rPr lang="en-US" altLang="vi-VN">
                <a:latin typeface="Times New Roman" pitchFamily="18" charset="0"/>
              </a:rPr>
              <a:t>: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05759" y="1006131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Mẫu: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 Box 6"/>
          <p:cNvSpPr txBox="1">
            <a:spLocks noChangeArrowheads="1"/>
          </p:cNvSpPr>
          <p:nvPr/>
        </p:nvSpPr>
        <p:spPr bwMode="auto">
          <a:xfrm>
            <a:off x="1827212" y="1980913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2416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 Box 7"/>
          <p:cNvSpPr txBox="1">
            <a:spLocks noChangeArrowheads="1"/>
          </p:cNvSpPr>
          <p:nvPr/>
        </p:nvSpPr>
        <p:spPr bwMode="auto">
          <a:xfrm>
            <a:off x="1846264" y="2696876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Line 13"/>
          <p:cNvSpPr>
            <a:spLocks noChangeShapeType="1"/>
          </p:cNvSpPr>
          <p:nvPr/>
        </p:nvSpPr>
        <p:spPr bwMode="auto">
          <a:xfrm>
            <a:off x="1893889" y="3276312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79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1" name="Text Box 47"/>
          <p:cNvSpPr txBox="1">
            <a:spLocks noChangeArrowheads="1"/>
          </p:cNvSpPr>
          <p:nvPr/>
        </p:nvSpPr>
        <p:spPr bwMode="auto">
          <a:xfrm>
            <a:off x="2611443" y="3962115"/>
            <a:ext cx="11470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Text Box 50"/>
          <p:cNvSpPr txBox="1">
            <a:spLocks noChangeArrowheads="1"/>
          </p:cNvSpPr>
          <p:nvPr/>
        </p:nvSpPr>
        <p:spPr bwMode="auto">
          <a:xfrm>
            <a:off x="2601914" y="4463762"/>
            <a:ext cx="12787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Text Box 52"/>
          <p:cNvSpPr txBox="1">
            <a:spLocks noChangeArrowheads="1"/>
          </p:cNvSpPr>
          <p:nvPr/>
        </p:nvSpPr>
        <p:spPr bwMode="auto">
          <a:xfrm>
            <a:off x="1524000" y="234315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81" name="TextBox 480"/>
          <p:cNvSpPr txBox="1"/>
          <p:nvPr/>
        </p:nvSpPr>
        <p:spPr>
          <a:xfrm>
            <a:off x="1841029" y="3486151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7580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32212" y="1168807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3200" b="1">
                <a:latin typeface="Times New Roman" pitchFamily="18" charset="0"/>
                <a:cs typeface="Times New Roman" pitchFamily="18" charset="0"/>
              </a:rPr>
              <a:t>Muốn tìm số hạng chưa biết ta làm như thế nào?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2212" y="256868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Muốn tìm số hạng chưa biết ta </a:t>
            </a:r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lấy tổng trừ đi số hạng đã biết.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91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66" grpId="0"/>
      <p:bldP spid="167" grpId="0"/>
      <p:bldP spid="173" grpId="0" animBg="1"/>
      <p:bldP spid="196" grpId="0"/>
      <p:bldP spid="481" grpId="0"/>
      <p:bldP spid="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277214" y="211610"/>
            <a:ext cx="42404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</a:rPr>
              <a:t> </a:t>
            </a:r>
            <a:r>
              <a:rPr lang="en-US" altLang="vi-VN" b="1" dirty="0">
                <a:latin typeface="Times New Roman" pitchFamily="18" charset="0"/>
              </a:rPr>
              <a:t>1</a:t>
            </a:r>
            <a:r>
              <a:rPr lang="en-US" altLang="vi-VN">
                <a:latin typeface="Times New Roman" pitchFamily="18" charset="0"/>
              </a:rPr>
              <a:t>: </a:t>
            </a:r>
            <a:r>
              <a:rPr lang="en-US" altLang="vi-VN" b="1" smtClean="0">
                <a:solidFill>
                  <a:srgbClr val="FF0000"/>
                </a:solidFill>
                <a:latin typeface="Times New Roman" pitchFamily="18" charset="0"/>
              </a:rPr>
              <a:t>Thử lại phép cộng:</a:t>
            </a:r>
            <a:endParaRPr lang="en-US" altLang="vi-VN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367876" y="865602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Mẫu: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760412" y="1748177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2416</a:t>
            </a: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779464" y="2464140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827089" y="3043576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55" name="Text Box 35"/>
          <p:cNvSpPr txBox="1">
            <a:spLocks noChangeArrowheads="1"/>
          </p:cNvSpPr>
          <p:nvPr/>
        </p:nvSpPr>
        <p:spPr bwMode="auto">
          <a:xfrm>
            <a:off x="2617792" y="1828512"/>
            <a:ext cx="7434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 Box 52"/>
          <p:cNvSpPr txBox="1">
            <a:spLocks noChangeArrowheads="1"/>
          </p:cNvSpPr>
          <p:nvPr/>
        </p:nvSpPr>
        <p:spPr bwMode="auto">
          <a:xfrm>
            <a:off x="457200" y="211041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159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774229" y="3253415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7580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153557" y="819150"/>
            <a:ext cx="325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Thử lại: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 Box 6"/>
          <p:cNvSpPr txBox="1">
            <a:spLocks noChangeArrowheads="1"/>
          </p:cNvSpPr>
          <p:nvPr/>
        </p:nvSpPr>
        <p:spPr bwMode="auto">
          <a:xfrm>
            <a:off x="2589212" y="1657350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7580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Text Box 7"/>
          <p:cNvSpPr txBox="1">
            <a:spLocks noChangeArrowheads="1"/>
          </p:cNvSpPr>
          <p:nvPr/>
        </p:nvSpPr>
        <p:spPr bwMode="auto">
          <a:xfrm>
            <a:off x="2608264" y="2373313"/>
            <a:ext cx="17113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smtClean="0">
                <a:latin typeface="Times New Roman" pitchFamily="18" charset="0"/>
                <a:cs typeface="Times New Roman" pitchFamily="18" charset="0"/>
              </a:rPr>
              <a:t>5164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Line 13"/>
          <p:cNvSpPr>
            <a:spLocks noChangeShapeType="1"/>
          </p:cNvSpPr>
          <p:nvPr/>
        </p:nvSpPr>
        <p:spPr bwMode="auto">
          <a:xfrm>
            <a:off x="2667000" y="3048915"/>
            <a:ext cx="88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68" name="Text Box 52"/>
          <p:cNvSpPr txBox="1">
            <a:spLocks noChangeArrowheads="1"/>
          </p:cNvSpPr>
          <p:nvPr/>
        </p:nvSpPr>
        <p:spPr bwMode="auto">
          <a:xfrm>
            <a:off x="2286000" y="20195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603029" y="3162588"/>
            <a:ext cx="1054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3200" b="1">
                <a:latin typeface="Times New Roman" pitchFamily="18" charset="0"/>
                <a:cs typeface="Times New Roman" pitchFamily="18" charset="0"/>
              </a:rPr>
              <a:t>2416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ounded Rectangle 162"/>
          <p:cNvSpPr/>
          <p:nvPr/>
        </p:nvSpPr>
        <p:spPr>
          <a:xfrm>
            <a:off x="3962400" y="590550"/>
            <a:ext cx="4996538" cy="43188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Muốn thử lại phép cộng, ta có thể lấy tổng trừ đi một số hạng, nếu được kết quả là số hạng còn lại thì phép tính làm đúng.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5" grpId="0"/>
      <p:bldP spid="166" grpId="0"/>
      <p:bldP spid="167" grpId="0" animBg="1"/>
      <p:bldP spid="168" grpId="0"/>
      <p:bldP spid="169" grpId="0"/>
      <p:bldP spid="1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5759" y="1006131"/>
            <a:ext cx="561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1.b. Tính rồi thử lại (theo mẫu):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2685122" y="2038351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35462 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27519  </a:t>
            </a:r>
            <a:r>
              <a:rPr lang="en-US" altLang="vi-VN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643689" y="2817987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69108 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2074  </a:t>
            </a:r>
            <a:r>
              <a:rPr lang="en-US" altLang="vi-VN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686959" y="3562351"/>
            <a:ext cx="34090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267345 </a:t>
            </a:r>
            <a:r>
              <a:rPr lang="en-US" altLang="vi-VN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mtClean="0">
                <a:latin typeface="Times New Roman" pitchFamily="18" charset="0"/>
                <a:cs typeface="Times New Roman" pitchFamily="18" charset="0"/>
              </a:rPr>
              <a:t>31925  </a:t>
            </a:r>
            <a:r>
              <a:rPr lang="en-US" altLang="vi-VN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0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pic>
        <p:nvPicPr>
          <p:cNvPr id="16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0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71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2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3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4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5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6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7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8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9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0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1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2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3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4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5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6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7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8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9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0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1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2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3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4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5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6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7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8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9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0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1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2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3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4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5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6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7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8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9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0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1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2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3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4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5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6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7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8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9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0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1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2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3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4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5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6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7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8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9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0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1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2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3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4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5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6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7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8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9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0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1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2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3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4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5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6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7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8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9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0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1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2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3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4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5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6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7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8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9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0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1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2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3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4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5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6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7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8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9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0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1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2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3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4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5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6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7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8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9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0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1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2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3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4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5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6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7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8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9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0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1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2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3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4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5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6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7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8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9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0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1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2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3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4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5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6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7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8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9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310" name="TextBox 309"/>
          <p:cNvSpPr txBox="1"/>
          <p:nvPr/>
        </p:nvSpPr>
        <p:spPr>
          <a:xfrm>
            <a:off x="985704" y="374782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35462 + 27519  </a:t>
            </a:r>
            <a:r>
              <a:rPr lang="en-US" altLang="vi-VN" sz="4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1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35462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2" name="Text Box 7"/>
          <p:cNvSpPr txBox="1">
            <a:spLocks noChangeArrowheads="1"/>
          </p:cNvSpPr>
          <p:nvPr/>
        </p:nvSpPr>
        <p:spPr bwMode="auto">
          <a:xfrm>
            <a:off x="1389064" y="2696874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27519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Line 13"/>
          <p:cNvSpPr>
            <a:spLocks noChangeShapeType="1"/>
          </p:cNvSpPr>
          <p:nvPr/>
        </p:nvSpPr>
        <p:spPr bwMode="auto">
          <a:xfrm>
            <a:off x="1389062" y="3376391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14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31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9" name="TextBox 318"/>
          <p:cNvSpPr txBox="1"/>
          <p:nvPr/>
        </p:nvSpPr>
        <p:spPr>
          <a:xfrm>
            <a:off x="1383827" y="3486150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62981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Thử lại: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62981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2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35462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3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324" name="Text Box 52"/>
          <p:cNvSpPr txBox="1">
            <a:spLocks noChangeArrowheads="1"/>
          </p:cNvSpPr>
          <p:nvPr/>
        </p:nvSpPr>
        <p:spPr bwMode="auto">
          <a:xfrm>
            <a:off x="5411788" y="2324388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25" name="TextBox 324"/>
          <p:cNvSpPr txBox="1"/>
          <p:nvPr/>
        </p:nvSpPr>
        <p:spPr>
          <a:xfrm>
            <a:off x="5728817" y="3385999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27519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6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138" y="-95538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4000"/>
          </a:p>
        </p:txBody>
      </p:sp>
      <p:pic>
        <p:nvPicPr>
          <p:cNvPr id="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8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8" y="63671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376" y="638146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84"/>
          <p:cNvGrpSpPr>
            <a:grpSpLocks/>
          </p:cNvGrpSpPr>
          <p:nvPr/>
        </p:nvGrpSpPr>
        <p:grpSpPr bwMode="auto">
          <a:xfrm rot="5224297">
            <a:off x="272935" y="-96331"/>
            <a:ext cx="1303337" cy="1327151"/>
            <a:chOff x="2332" y="1554"/>
            <a:chExt cx="1105" cy="1218"/>
          </a:xfrm>
          <a:noFill/>
        </p:grpSpPr>
        <p:sp>
          <p:nvSpPr>
            <p:cNvPr id="10" name="Freeform 18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" name="Freeform 18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" name="Freeform 18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" name="Freeform 18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5" name="Freeform 19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6" name="Freeform 19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7" name="Freeform 19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8" name="Freeform 19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9" name="Freeform 19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0" name="Freeform 19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1" name="Freeform 19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2" name="Freeform 19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3" name="Freeform 19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4" name="Freeform 19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5" name="Freeform 20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6" name="Freeform 20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7" name="Freeform 20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8" name="Freeform 20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29" name="Freeform 20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0" name="Freeform 20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1" name="Freeform 20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2" name="Freeform 20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3" name="Freeform 20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4" name="Freeform 20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5" name="Freeform 21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6" name="Freeform 21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7" name="Freeform 21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8" name="Freeform 21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39" name="Freeform 21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0" name="Freeform 21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1" name="Freeform 21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2" name="Freeform 21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3" name="Freeform 21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4" name="Freeform 21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5" name="Freeform 22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6" name="Freeform 22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7" name="Freeform 22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8" name="Freeform 22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49" name="Freeform 22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0" name="Freeform 22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1" name="Freeform 22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2" name="Freeform 22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3" name="Freeform 22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4" name="Freeform 22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5" name="Freeform 23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6" name="Freeform 23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7" name="Freeform 23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8" name="Freeform 23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59" name="Freeform 23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0" name="Freeform 23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1" name="Freeform 23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2" name="Freeform 23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3" name="Freeform 23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4" name="Freeform 23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5" name="Freeform 24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6" name="Freeform 24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7" name="Freeform 24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8" name="Freeform 24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69" name="Freeform 24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0" name="Freeform 24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1" name="Freeform 24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2" name="Freeform 24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3" name="Freeform 24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4" name="Freeform 24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5" name="Freeform 25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6" name="Freeform 25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7" name="Freeform 25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8" name="Freeform 25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79" name="Freeform 25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0" name="Freeform 25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1" name="Freeform 25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2" name="Freeform 25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3" name="Freeform 25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4" name="Freeform 25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5" name="Freeform 26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6" name="Freeform 26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7" name="Freeform 26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8" name="Freeform 26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89" name="Freeform 26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0" name="Freeform 26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1" name="Freeform 26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2" name="Freeform 26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3" name="Freeform 26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4" name="Freeform 26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5" name="Freeform 27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6" name="Freeform 27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7" name="Freeform 27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8" name="Freeform 27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99" name="Freeform 27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0" name="Freeform 27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1" name="Freeform 27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2" name="Freeform 27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3" name="Freeform 27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4" name="Freeform 27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5" name="Freeform 28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6" name="Freeform 28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7" name="Freeform 28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8" name="Freeform 28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09" name="Freeform 28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0" name="Freeform 28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1" name="Freeform 28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2" name="Freeform 28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3" name="Freeform 28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4" name="Freeform 28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5" name="Freeform 29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6" name="Freeform 29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7" name="Freeform 29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8" name="Freeform 29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19" name="Freeform 29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0" name="Freeform 29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1" name="Freeform 29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2" name="Freeform 29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3" name="Freeform 29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4" name="Freeform 29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5" name="Freeform 30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6" name="Freeform 30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7" name="Freeform 30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8" name="Freeform 30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29" name="Freeform 30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0" name="Freeform 30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1" name="Freeform 30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2" name="Freeform 30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3" name="Freeform 30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4" name="Freeform 30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5" name="Freeform 31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6" name="Freeform 31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7" name="Freeform 31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8" name="Freeform 31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39" name="Freeform 31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0" name="Freeform 31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1" name="Freeform 31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2" name="Freeform 31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3" name="Freeform 31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4" name="Freeform 31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5" name="Freeform 32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6" name="Freeform 32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7" name="Freeform 32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  <p:sp>
          <p:nvSpPr>
            <p:cNvPr id="148" name="Freeform 32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vi-VN" sz="2400"/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2789470" y="1040367"/>
            <a:ext cx="4087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69108 + 2074</a:t>
            </a:r>
            <a:endParaRPr lang="en-US" altLang="vi-VN" sz="4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 Box 6"/>
          <p:cNvSpPr txBox="1">
            <a:spLocks noChangeArrowheads="1"/>
          </p:cNvSpPr>
          <p:nvPr/>
        </p:nvSpPr>
        <p:spPr bwMode="auto">
          <a:xfrm>
            <a:off x="1370012" y="1980912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69108</a:t>
            </a: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 Box 7"/>
          <p:cNvSpPr txBox="1">
            <a:spLocks noChangeArrowheads="1"/>
          </p:cNvSpPr>
          <p:nvPr/>
        </p:nvSpPr>
        <p:spPr bwMode="auto">
          <a:xfrm>
            <a:off x="1649882" y="2686758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2074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3"/>
          <p:cNvSpPr>
            <a:spLocks noChangeShapeType="1"/>
          </p:cNvSpPr>
          <p:nvPr/>
        </p:nvSpPr>
        <p:spPr bwMode="auto">
          <a:xfrm>
            <a:off x="1389062" y="3376391"/>
            <a:ext cx="147073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53" name="Text Box 35"/>
          <p:cNvSpPr txBox="1">
            <a:spLocks noChangeArrowheads="1"/>
          </p:cNvSpPr>
          <p:nvPr/>
        </p:nvSpPr>
        <p:spPr bwMode="auto">
          <a:xfrm>
            <a:off x="2617792" y="1828511"/>
            <a:ext cx="743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400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 Box 52"/>
          <p:cNvSpPr txBox="1">
            <a:spLocks noChangeArrowheads="1"/>
          </p:cNvSpPr>
          <p:nvPr/>
        </p:nvSpPr>
        <p:spPr bwMode="auto">
          <a:xfrm>
            <a:off x="1066800" y="2343150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pic>
        <p:nvPicPr>
          <p:cNvPr id="155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59988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6189375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7" name="Picture 35" descr="8184-003-02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6171912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Box 157"/>
          <p:cNvSpPr txBox="1"/>
          <p:nvPr/>
        </p:nvSpPr>
        <p:spPr>
          <a:xfrm>
            <a:off x="1431418" y="3486150"/>
            <a:ext cx="1520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71182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3276602" y="1937992"/>
            <a:ext cx="183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Thử lại: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 Box 6"/>
          <p:cNvSpPr txBox="1">
            <a:spLocks noChangeArrowheads="1"/>
          </p:cNvSpPr>
          <p:nvPr/>
        </p:nvSpPr>
        <p:spPr bwMode="auto">
          <a:xfrm>
            <a:off x="5715000" y="1962150"/>
            <a:ext cx="1905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71182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vi-VN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 Box 7"/>
          <p:cNvSpPr txBox="1">
            <a:spLocks noChangeArrowheads="1"/>
          </p:cNvSpPr>
          <p:nvPr/>
        </p:nvSpPr>
        <p:spPr bwMode="auto">
          <a:xfrm>
            <a:off x="5734052" y="2678113"/>
            <a:ext cx="17113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69108</a:t>
            </a:r>
            <a:r>
              <a:rPr lang="en-US" altLang="vi-VN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Line 13"/>
          <p:cNvSpPr>
            <a:spLocks noChangeShapeType="1"/>
          </p:cNvSpPr>
          <p:nvPr/>
        </p:nvSpPr>
        <p:spPr bwMode="auto">
          <a:xfrm>
            <a:off x="5795219" y="3364825"/>
            <a:ext cx="144378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cs typeface="Times New Roman" pitchFamily="18" charset="0"/>
            </a:endParaRPr>
          </a:p>
        </p:txBody>
      </p:sp>
      <p:sp>
        <p:nvSpPr>
          <p:cNvPr id="163" name="Text Box 52"/>
          <p:cNvSpPr txBox="1">
            <a:spLocks noChangeArrowheads="1"/>
          </p:cNvSpPr>
          <p:nvPr/>
        </p:nvSpPr>
        <p:spPr bwMode="auto">
          <a:xfrm>
            <a:off x="5411788" y="2324388"/>
            <a:ext cx="38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950507" y="3385999"/>
            <a:ext cx="15101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vi-VN" sz="4000" b="1" smtClean="0">
                <a:latin typeface="Times New Roman" pitchFamily="18" charset="0"/>
                <a:cs typeface="Times New Roman" pitchFamily="18" charset="0"/>
              </a:rPr>
              <a:t>2074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330&quot;/&gt;&lt;/object&gt;&lt;object type=&quot;3&quot; unique_id=&quot;10005&quot;&gt;&lt;property id=&quot;20148&quot; value=&quot;5&quot;/&gt;&lt;property id=&quot;20300&quot; value=&quot;Slide 3&quot;/&gt;&lt;property id=&quot;20307&quot; value=&quot;331&quot;/&gt;&lt;/object&gt;&lt;object type=&quot;3&quot; unique_id=&quot;10006&quot;&gt;&lt;property id=&quot;20148&quot; value=&quot;5&quot;/&gt;&lt;property id=&quot;20300&quot; value=&quot;Slide 4&quot;/&gt;&lt;property id=&quot;20307&quot; value=&quot;261&quot;/&gt;&lt;/object&gt;&lt;object type=&quot;3&quot; unique_id=&quot;10007&quot;&gt;&lt;property id=&quot;20148&quot; value=&quot;5&quot;/&gt;&lt;property id=&quot;20300&quot; value=&quot;Slide 5&quot;/&gt;&lt;property id=&quot;20307&quot; value=&quot;334&quot;/&gt;&lt;/object&gt;&lt;object type=&quot;3&quot; unique_id=&quot;10008&quot;&gt;&lt;property id=&quot;20148&quot; value=&quot;5&quot;/&gt;&lt;property id=&quot;20300&quot; value=&quot;Slide 6&quot;/&gt;&lt;property id=&quot;20307&quot; value=&quot;335&quot;/&gt;&lt;/object&gt;&lt;object type=&quot;3&quot; unique_id=&quot;10009&quot;&gt;&lt;property id=&quot;20148&quot; value=&quot;5&quot;/&gt;&lt;property id=&quot;20300&quot; value=&quot;Slide 7&quot;/&gt;&lt;property id=&quot;20307&quot; value=&quot;337&quot;/&gt;&lt;/object&gt;&lt;object type=&quot;3&quot; unique_id=&quot;10010&quot;&gt;&lt;property id=&quot;20148&quot; value=&quot;5&quot;/&gt;&lt;property id=&quot;20300&quot; value=&quot;Slide 8&quot;/&gt;&lt;property id=&quot;20307&quot; value=&quot;338&quot;/&gt;&lt;/object&gt;&lt;object type=&quot;3&quot; unique_id=&quot;10011&quot;&gt;&lt;property id=&quot;20148&quot; value=&quot;5&quot;/&gt;&lt;property id=&quot;20300&quot; value=&quot;Slide 9&quot;/&gt;&lt;property id=&quot;20307&quot; value=&quot;339&quot;/&gt;&lt;/object&gt;&lt;object type=&quot;3&quot; unique_id=&quot;10012&quot;&gt;&lt;property id=&quot;20148&quot; value=&quot;5&quot;/&gt;&lt;property id=&quot;20300&quot; value=&quot;Slide 10&quot;/&gt;&lt;property id=&quot;20307&quot; value=&quot;340&quot;/&gt;&lt;/object&gt;&lt;object type=&quot;3&quot; unique_id=&quot;10013&quot;&gt;&lt;property id=&quot;20148&quot; value=&quot;5&quot;/&gt;&lt;property id=&quot;20300&quot; value=&quot;Slide 11&quot;/&gt;&lt;property id=&quot;20307&quot; value=&quot;341&quot;/&gt;&lt;/object&gt;&lt;object type=&quot;3&quot; unique_id=&quot;10014&quot;&gt;&lt;property id=&quot;20148&quot; value=&quot;5&quot;/&gt;&lt;property id=&quot;20300&quot; value=&quot;Slide 12&quot;/&gt;&lt;property id=&quot;20307&quot; value=&quot;342&quot;/&gt;&lt;/object&gt;&lt;object type=&quot;3&quot; unique_id=&quot;10015&quot;&gt;&lt;property id=&quot;20148&quot; value=&quot;5&quot;/&gt;&lt;property id=&quot;20300&quot; value=&quot;Slide 13&quot;/&gt;&lt;property id=&quot;20307&quot; value=&quot;344&quot;/&gt;&lt;/object&gt;&lt;object type=&quot;3&quot; unique_id=&quot;10016&quot;&gt;&lt;property id=&quot;20148&quot; value=&quot;5&quot;/&gt;&lt;property id=&quot;20300&quot; value=&quot;Slide 14&quot;/&gt;&lt;property id=&quot;20307&quot; value=&quot;345&quot;/&gt;&lt;/object&gt;&lt;object type=&quot;3&quot; unique_id=&quot;10017&quot;&gt;&lt;property id=&quot;20148&quot; value=&quot;5&quot;/&gt;&lt;property id=&quot;20300&quot; value=&quot;Slide 15&quot;/&gt;&lt;property id=&quot;20307&quot; value=&quot;350&quot;/&gt;&lt;/object&gt;&lt;object type=&quot;3&quot; unique_id=&quot;10018&quot;&gt;&lt;property id=&quot;20148&quot; value=&quot;5&quot;/&gt;&lt;property id=&quot;20300&quot; value=&quot;Slide 16&quot;/&gt;&lt;property id=&quot;20307&quot; value=&quot;348&quot;/&gt;&lt;/object&gt;&lt;object type=&quot;3&quot; unique_id=&quot;10019&quot;&gt;&lt;property id=&quot;20148&quot; value=&quot;5&quot;/&gt;&lt;property id=&quot;20300&quot; value=&quot;Slide 17&quot;/&gt;&lt;property id=&quot;20307&quot; value=&quot;349&quot;/&gt;&lt;/object&gt;&lt;object type=&quot;3&quot; unique_id=&quot;10020&quot;&gt;&lt;property id=&quot;20148&quot; value=&quot;5&quot;/&gt;&lt;property id=&quot;20300&quot; value=&quot;Slide 18&quot;/&gt;&lt;property id=&quot;20307&quot; value=&quot;353&quot;/&gt;&lt;/object&gt;&lt;object type=&quot;3&quot; unique_id=&quot;10021&quot;&gt;&lt;property id=&quot;20148&quot; value=&quot;5&quot;/&gt;&lt;property id=&quot;20300&quot; value=&quot;Slide 19&quot;/&gt;&lt;property id=&quot;20307&quot; value=&quot;354&quot;/&gt;&lt;/object&gt;&lt;object type=&quot;3&quot; unique_id=&quot;10022&quot;&gt;&lt;property id=&quot;20148&quot; value=&quot;5&quot;/&gt;&lt;property id=&quot;20300&quot; value=&quot;Slide 20&quot;/&gt;&lt;property id=&quot;20307&quot; value=&quot;355&quot;/&gt;&lt;/object&gt;&lt;object type=&quot;3&quot; unique_id=&quot;10023&quot;&gt;&lt;property id=&quot;20148&quot; value=&quot;5&quot;/&gt;&lt;property id=&quot;20300&quot; value=&quot;Slide 21&quot;/&gt;&lt;property id=&quot;20307&quot; value=&quot;356&quot;/&gt;&lt;/object&gt;&lt;/object&gt;&lt;object type=&quot;8&quot; unique_id=&quot;1004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651</Words>
  <Application>Microsoft Office PowerPoint</Application>
  <PresentationFormat>On-screen Show (16:9)</PresentationFormat>
  <Paragraphs>143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</cp:lastModifiedBy>
  <cp:revision>100</cp:revision>
  <dcterms:created xsi:type="dcterms:W3CDTF">2018-03-11T02:17:57Z</dcterms:created>
  <dcterms:modified xsi:type="dcterms:W3CDTF">2020-10-14T03:14:26Z</dcterms:modified>
</cp:coreProperties>
</file>