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handoutMasterIdLst>
    <p:handoutMasterId r:id="rId13"/>
  </p:handoutMasterIdLst>
  <p:sldIdLst>
    <p:sldId id="2007577116" r:id="rId3"/>
    <p:sldId id="2007577117" r:id="rId4"/>
    <p:sldId id="2007577113" r:id="rId5"/>
    <p:sldId id="2007577112" r:id="rId6"/>
    <p:sldId id="2007577103" r:id="rId7"/>
    <p:sldId id="2007577106" r:id="rId8"/>
    <p:sldId id="2007577108" r:id="rId9"/>
    <p:sldId id="2007577107" r:id="rId10"/>
    <p:sldId id="2007577114" r:id="rId11"/>
    <p:sldId id="200757709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2021/11/1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9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MÔN</a:t>
            </a: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TOÁN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9" y="4982065"/>
            <a:ext cx="119831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Thực</a:t>
            </a:r>
            <a:r>
              <a:rPr kumimoji="0" 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hành và trải nghiệm với các đơn vị Ki- lô- gam; Lít (Tiếp)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5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812851" y="3044988"/>
            <a:ext cx="8566297" cy="22404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17: THỰC HÀNH VÀ TRẢI NGHIỆM VỚI CÁC ĐƠN VỊ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KI- LÔ- GAM, LÍT</a:t>
            </a:r>
            <a:endParaRPr kumimoji="0" lang="vi-VN" sz="40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707822" y="1059622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LÀM QUEN VỚI KHỐI LƯỢNG, DUNG TÍCH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89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15131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88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097E91-CD93-4CAB-BBAF-825D9372771B}"/>
              </a:ext>
            </a:extLst>
          </p:cNvPr>
          <p:cNvGrpSpPr/>
          <p:nvPr/>
        </p:nvGrpSpPr>
        <p:grpSpPr>
          <a:xfrm>
            <a:off x="3116645" y="468230"/>
            <a:ext cx="8091288" cy="1048844"/>
            <a:chOff x="1183342" y="1369567"/>
            <a:chExt cx="8091288" cy="10488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01FA2D-2CF2-4455-AA05-7F8DB307DDEE}"/>
                </a:ext>
              </a:extLst>
            </p:cNvPr>
            <p:cNvSpPr txBox="1"/>
            <p:nvPr/>
          </p:nvSpPr>
          <p:spPr>
            <a:xfrm>
              <a:off x="2000164" y="1464304"/>
              <a:ext cx="72744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Bốn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Mai, Nam, </a:t>
              </a:r>
              <a:r>
                <a:rPr lang="en-US" sz="2800" dirty="0" err="1"/>
                <a:t>Việt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kiểm</a:t>
              </a:r>
              <a:r>
                <a:rPr lang="en-US" sz="2800" dirty="0"/>
                <a:t> </a:t>
              </a:r>
              <a:r>
                <a:rPr lang="en-US" sz="2800" dirty="0" err="1"/>
                <a:t>tra</a:t>
              </a:r>
              <a:r>
                <a:rPr lang="en-US" sz="2800" dirty="0"/>
                <a:t> </a:t>
              </a:r>
              <a:r>
                <a:rPr lang="en-US" sz="2800" dirty="0" err="1"/>
                <a:t>sức</a:t>
              </a:r>
              <a:r>
                <a:rPr lang="en-US" sz="2800" dirty="0"/>
                <a:t> </a:t>
              </a:r>
              <a:r>
                <a:rPr lang="en-US" sz="2800" dirty="0" err="1"/>
                <a:t>khỏe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kết</a:t>
              </a:r>
              <a:r>
                <a:rPr lang="en-US" sz="2800" dirty="0"/>
                <a:t>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21C24A8-F070-4B0A-AD21-03081E01AE80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</p:grpSp>
      <p:pic>
        <p:nvPicPr>
          <p:cNvPr id="10" name="Picture 2" descr="20210409041757_wm_shs-toan-2-tap-1">
            <a:extLst>
              <a:ext uri="{FF2B5EF4-FFF2-40B4-BE49-F238E27FC236}">
                <a16:creationId xmlns:a16="http://schemas.microsoft.com/office/drawing/2014/main" id="{E55EFE87-3F29-485C-AB8C-95FCDFF45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50" t="19742" r="8529" b="57033"/>
          <a:stretch/>
        </p:blipFill>
        <p:spPr bwMode="auto">
          <a:xfrm>
            <a:off x="1563798" y="1459018"/>
            <a:ext cx="8494603" cy="3287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D7B670F-C7D5-4E7D-A0C7-C5C8BA972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19111"/>
              </p:ext>
            </p:extLst>
          </p:nvPr>
        </p:nvGraphicFramePr>
        <p:xfrm>
          <a:off x="2228417" y="5156393"/>
          <a:ext cx="8686800" cy="112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</a:tblGrid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Tên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Việt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Rô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-bốt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Nam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Cân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nặng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24 kg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6F0AEBF6-19CB-449B-92E7-98277489028D}"/>
              </a:ext>
            </a:extLst>
          </p:cNvPr>
          <p:cNvGrpSpPr/>
          <p:nvPr/>
        </p:nvGrpSpPr>
        <p:grpSpPr>
          <a:xfrm>
            <a:off x="856277" y="5134268"/>
            <a:ext cx="1582127" cy="523220"/>
            <a:chOff x="1132046" y="4800441"/>
            <a:chExt cx="1582127" cy="523220"/>
          </a:xfrm>
        </p:grpSpPr>
        <p:sp>
          <p:nvSpPr>
            <p:cNvPr id="13" name="Rounded Rectangle 21">
              <a:extLst>
                <a:ext uri="{FF2B5EF4-FFF2-40B4-BE49-F238E27FC236}">
                  <a16:creationId xmlns:a16="http://schemas.microsoft.com/office/drawing/2014/main" id="{B321E172-E4B4-4699-BCFA-5C9937AF4A2B}"/>
                </a:ext>
              </a:extLst>
            </p:cNvPr>
            <p:cNvSpPr/>
            <p:nvPr/>
          </p:nvSpPr>
          <p:spPr>
            <a:xfrm>
              <a:off x="1563797" y="4822566"/>
              <a:ext cx="613345" cy="44994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CAEC20-5026-455F-98D3-83D4A22FEFD7}"/>
                </a:ext>
              </a:extLst>
            </p:cNvPr>
            <p:cNvSpPr txBox="1"/>
            <p:nvPr/>
          </p:nvSpPr>
          <p:spPr>
            <a:xfrm>
              <a:off x="1132046" y="4800441"/>
              <a:ext cx="15821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Số</a:t>
              </a:r>
              <a:r>
                <a:rPr lang="en-US" sz="2800" dirty="0"/>
                <a:t>  ?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A2B3DDE-3CC2-41B6-85B8-E1BE01CBB4D0}"/>
              </a:ext>
            </a:extLst>
          </p:cNvPr>
          <p:cNvSpPr/>
          <p:nvPr/>
        </p:nvSpPr>
        <p:spPr>
          <a:xfrm>
            <a:off x="5994402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20 kg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A212BA-C3C1-47ED-8F98-9F60E9D25858}"/>
              </a:ext>
            </a:extLst>
          </p:cNvPr>
          <p:cNvSpPr/>
          <p:nvPr/>
        </p:nvSpPr>
        <p:spPr>
          <a:xfrm>
            <a:off x="7547431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25 kg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CDAC82-A8D4-471D-9544-BFC254AE285B}"/>
              </a:ext>
            </a:extLst>
          </p:cNvPr>
          <p:cNvSpPr/>
          <p:nvPr/>
        </p:nvSpPr>
        <p:spPr>
          <a:xfrm>
            <a:off x="9405260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23 kg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FE8A57-5008-426E-A1D7-A9033564DFF8}"/>
              </a:ext>
            </a:extLst>
          </p:cNvPr>
          <p:cNvSpPr txBox="1"/>
          <p:nvPr/>
        </p:nvSpPr>
        <p:spPr>
          <a:xfrm>
            <a:off x="3858370" y="4484563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5993E6-151E-4BCD-B9EA-97016CBE46BF}"/>
              </a:ext>
            </a:extLst>
          </p:cNvPr>
          <p:cNvSpPr txBox="1"/>
          <p:nvPr/>
        </p:nvSpPr>
        <p:spPr>
          <a:xfrm>
            <a:off x="7893339" y="4484563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nhẹ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783DCA9-DAA5-4EFB-9A05-D1F54D4BDE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73" y="25738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>
            <a:extLst>
              <a:ext uri="{FF2B5EF4-FFF2-40B4-BE49-F238E27FC236}">
                <a16:creationId xmlns:a16="http://schemas.microsoft.com/office/drawing/2014/main" id="{9140DCC7-2DEF-410A-A9A0-CE7CBDDAC0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89" t="62964" r="10020" b="7809"/>
          <a:stretch/>
        </p:blipFill>
        <p:spPr bwMode="auto">
          <a:xfrm>
            <a:off x="3399554" y="2050228"/>
            <a:ext cx="7422300" cy="4397830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6CFF9D6-0892-45B8-86F5-28AE494DD8EB}"/>
              </a:ext>
            </a:extLst>
          </p:cNvPr>
          <p:cNvGrpSpPr/>
          <p:nvPr/>
        </p:nvGrpSpPr>
        <p:grpSpPr>
          <a:xfrm>
            <a:off x="789938" y="780652"/>
            <a:ext cx="6100302" cy="1951496"/>
            <a:chOff x="1183342" y="1271808"/>
            <a:chExt cx="6100302" cy="19514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ECD2627-B550-41CE-9143-347F6721B173}"/>
                </a:ext>
              </a:extLst>
            </p:cNvPr>
            <p:cNvSpPr txBox="1"/>
            <p:nvPr/>
          </p:nvSpPr>
          <p:spPr>
            <a:xfrm>
              <a:off x="1896036" y="1271808"/>
              <a:ext cx="5387608" cy="1951496"/>
            </a:xfrm>
            <a:custGeom>
              <a:avLst/>
              <a:gdLst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5387608 w 5387608"/>
                <a:gd name="connsiteY2" fmla="*/ 1951496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4952179 w 5387608"/>
                <a:gd name="connsiteY2" fmla="*/ 1864410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7608" h="1951496">
                  <a:moveTo>
                    <a:pt x="0" y="0"/>
                  </a:moveTo>
                  <a:lnTo>
                    <a:pt x="5387608" y="0"/>
                  </a:lnTo>
                  <a:lnTo>
                    <a:pt x="4952179" y="1864410"/>
                  </a:lnTo>
                  <a:lnTo>
                    <a:pt x="0" y="1951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Bằng</a:t>
              </a:r>
              <a:r>
                <a:rPr lang="en-US" sz="2800" dirty="0"/>
                <a:t> </a:t>
              </a:r>
              <a:r>
                <a:rPr lang="en-US" sz="2800" dirty="0" err="1"/>
                <a:t>cái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đĩa</a:t>
              </a:r>
              <a:r>
                <a:rPr lang="en-US" sz="2800" dirty="0"/>
                <a:t>, </a:t>
              </a:r>
              <a:r>
                <a:rPr lang="en-US" sz="2800" dirty="0" err="1"/>
                <a:t>cần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,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bàn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, </a:t>
              </a:r>
              <a:r>
                <a:rPr lang="en-US" sz="2800" dirty="0" err="1"/>
                <a:t>hãy</a:t>
              </a:r>
              <a:r>
                <a:rPr lang="en-US" sz="2800" dirty="0"/>
                <a:t> </a:t>
              </a:r>
              <a:r>
                <a:rPr lang="en-US" sz="2800" dirty="0" err="1"/>
                <a:t>tập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 </a:t>
              </a:r>
              <a:r>
                <a:rPr lang="en-US" sz="2800" dirty="0" err="1"/>
                <a:t>xung</a:t>
              </a:r>
              <a:r>
                <a:rPr lang="en-US" sz="2800" dirty="0"/>
                <a:t> </a:t>
              </a:r>
              <a:r>
                <a:rPr lang="en-US" sz="2800" dirty="0" err="1"/>
                <a:t>quanh</a:t>
              </a:r>
              <a:r>
                <a:rPr lang="en-US" sz="2800" dirty="0"/>
                <a:t> </a:t>
              </a:r>
              <a:r>
                <a:rPr lang="en-US" sz="2800" dirty="0" err="1"/>
                <a:t>em</a:t>
              </a:r>
              <a:r>
                <a:rPr lang="en-US" sz="2800" dirty="0"/>
                <a:t>.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1C0508E-5614-41C0-9586-42422AF90044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>
            <a:extLst>
              <a:ext uri="{FF2B5EF4-FFF2-40B4-BE49-F238E27FC236}">
                <a16:creationId xmlns:a16="http://schemas.microsoft.com/office/drawing/2014/main" id="{06E8C090-F9A7-48A1-9808-2BD27AC7A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t="13742" r="19939" b="67189"/>
          <a:stretch/>
        </p:blipFill>
        <p:spPr bwMode="auto">
          <a:xfrm>
            <a:off x="2528529" y="1698495"/>
            <a:ext cx="6971072" cy="331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06DF26F-92CF-487A-981F-A2C4F54FCEC7}"/>
              </a:ext>
            </a:extLst>
          </p:cNvPr>
          <p:cNvGrpSpPr/>
          <p:nvPr/>
        </p:nvGrpSpPr>
        <p:grpSpPr>
          <a:xfrm>
            <a:off x="827738" y="513587"/>
            <a:ext cx="10399062" cy="1405191"/>
            <a:chOff x="1183342" y="1369567"/>
            <a:chExt cx="10399062" cy="140519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D14ED5E-2723-4A29-B04D-B4F37D705891}"/>
                </a:ext>
              </a:extLst>
            </p:cNvPr>
            <p:cNvSpPr txBox="1"/>
            <p:nvPr/>
          </p:nvSpPr>
          <p:spPr>
            <a:xfrm>
              <a:off x="2000164" y="1389763"/>
              <a:ext cx="95822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Rót</a:t>
              </a:r>
              <a:r>
                <a:rPr lang="en-US" sz="2800" dirty="0"/>
                <a:t> </a:t>
              </a:r>
              <a:r>
                <a:rPr lang="en-US" sz="2800" dirty="0" err="1"/>
                <a:t>hết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dirty="0" err="1"/>
                <a:t>bình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Việt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Mai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cốc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(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). </a:t>
              </a:r>
              <a:r>
                <a:rPr lang="en-US" sz="2800" dirty="0" err="1"/>
                <a:t>Bình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chứa</a:t>
              </a:r>
              <a:r>
                <a:rPr lang="en-US" sz="2800" dirty="0"/>
                <a:t> </a:t>
              </a:r>
              <a:r>
                <a:rPr lang="en-US" sz="2800" dirty="0" err="1"/>
                <a:t>nhiều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nhiều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</a:t>
              </a:r>
              <a:r>
                <a:rPr lang="en-US" sz="2800" dirty="0" err="1"/>
                <a:t>cốc</a:t>
              </a:r>
              <a:r>
                <a:rPr lang="en-US" sz="2800" dirty="0"/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554F2D1-E160-4BF9-A026-4369D94B303E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375C2E90-A380-4DD1-9D2D-CA25F0E0EC4D}"/>
              </a:ext>
            </a:extLst>
          </p:cNvPr>
          <p:cNvSpPr/>
          <p:nvPr/>
        </p:nvSpPr>
        <p:spPr>
          <a:xfrm>
            <a:off x="2344290" y="3492500"/>
            <a:ext cx="876300" cy="876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8</a:t>
            </a:r>
          </a:p>
          <a:p>
            <a:pPr algn="ctr"/>
            <a:r>
              <a:rPr lang="en-US" dirty="0" err="1"/>
              <a:t>cốc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59452D-8B95-4581-855E-1BAEC6CD1F15}"/>
              </a:ext>
            </a:extLst>
          </p:cNvPr>
          <p:cNvSpPr/>
          <p:nvPr/>
        </p:nvSpPr>
        <p:spPr>
          <a:xfrm>
            <a:off x="8315280" y="3492500"/>
            <a:ext cx="876300" cy="876300"/>
          </a:xfrm>
          <a:prstGeom prst="ellipse">
            <a:avLst/>
          </a:prstGeom>
          <a:solidFill>
            <a:srgbClr val="FFCAB9"/>
          </a:solidFill>
          <a:ln>
            <a:solidFill>
              <a:srgbClr val="FF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7</a:t>
            </a:r>
          </a:p>
          <a:p>
            <a:pPr algn="ctr"/>
            <a:r>
              <a:rPr lang="en-US" dirty="0" err="1"/>
              <a:t>cốc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76BAD0-80CD-4E6B-BBF4-E637FCC739E3}"/>
              </a:ext>
            </a:extLst>
          </p:cNvPr>
          <p:cNvSpPr txBox="1"/>
          <p:nvPr/>
        </p:nvSpPr>
        <p:spPr>
          <a:xfrm>
            <a:off x="1184085" y="4995892"/>
            <a:ext cx="9493340" cy="1384995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Mai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r>
              <a:rPr lang="en-US" sz="2800" dirty="0"/>
              <a:t>                             8 -7 = 1 (</a:t>
            </a:r>
            <a:r>
              <a:rPr lang="en-US" sz="2800" dirty="0" err="1"/>
              <a:t>cốc</a:t>
            </a:r>
            <a:r>
              <a:rPr lang="en-US" sz="2800" dirty="0"/>
              <a:t>)</a:t>
            </a:r>
          </a:p>
          <a:p>
            <a:r>
              <a:rPr lang="en-US" sz="2800" dirty="0"/>
              <a:t>               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1 </a:t>
            </a:r>
            <a:r>
              <a:rPr lang="en-US" sz="2800" dirty="0" err="1"/>
              <a:t>cốc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5274DFE-2D14-4060-B765-DC3DDCE4376F}"/>
              </a:ext>
            </a:extLst>
          </p:cNvPr>
          <p:cNvSpPr/>
          <p:nvPr/>
        </p:nvSpPr>
        <p:spPr>
          <a:xfrm>
            <a:off x="817106" y="579251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C484AA-5D55-4C65-8F20-99459A9E007B}"/>
              </a:ext>
            </a:extLst>
          </p:cNvPr>
          <p:cNvGrpSpPr/>
          <p:nvPr/>
        </p:nvGrpSpPr>
        <p:grpSpPr>
          <a:xfrm>
            <a:off x="1529800" y="474647"/>
            <a:ext cx="4950855" cy="3104926"/>
            <a:chOff x="1540432" y="408983"/>
            <a:chExt cx="4950855" cy="3104926"/>
          </a:xfrm>
        </p:grpSpPr>
        <p:sp>
          <p:nvSpPr>
            <p:cNvPr id="4" name="Rounded Rectangle 7">
              <a:extLst>
                <a:ext uri="{FF2B5EF4-FFF2-40B4-BE49-F238E27FC236}">
                  <a16:creationId xmlns:a16="http://schemas.microsoft.com/office/drawing/2014/main" id="{19F7FA1A-D825-4FE8-A094-3B38C6E870A6}"/>
                </a:ext>
              </a:extLst>
            </p:cNvPr>
            <p:cNvSpPr/>
            <p:nvPr/>
          </p:nvSpPr>
          <p:spPr>
            <a:xfrm>
              <a:off x="1540432" y="408983"/>
              <a:ext cx="4950855" cy="310492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 descr="20210409041757_wm_shs-toan-2-tap-1">
              <a:extLst>
                <a:ext uri="{FF2B5EF4-FFF2-40B4-BE49-F238E27FC236}">
                  <a16:creationId xmlns:a16="http://schemas.microsoft.com/office/drawing/2014/main" id="{45D2DAE4-B09F-4458-A07E-610DC271B1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050582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20210409041757_wm_shs-toan-2-tap-1">
              <a:extLst>
                <a:ext uri="{FF2B5EF4-FFF2-40B4-BE49-F238E27FC236}">
                  <a16:creationId xmlns:a16="http://schemas.microsoft.com/office/drawing/2014/main" id="{5B2E285A-5F60-4CC4-BEB0-7F067B5AE5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DFF3FF"/>
                </a:clrFrom>
                <a:clrTo>
                  <a:srgbClr val="DFF3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9000" b="50938" l="15965" r="24211">
                          <a14:foregroundMark x1="18509" y1="50313" x2="22368" y2="50375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3" t="38435" r="74752" b="48426"/>
            <a:stretch/>
          </p:blipFill>
          <p:spPr bwMode="auto">
            <a:xfrm>
              <a:off x="1754917" y="661213"/>
              <a:ext cx="1268771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20210409041757_wm_shs-toan-2-tap-1">
              <a:extLst>
                <a:ext uri="{FF2B5EF4-FFF2-40B4-BE49-F238E27FC236}">
                  <a16:creationId xmlns:a16="http://schemas.microsoft.com/office/drawing/2014/main" id="{FB755380-18EA-4F6A-B33A-DA343452FB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67295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20210409041757_wm_shs-toan-2-tap-1">
              <a:extLst>
                <a:ext uri="{FF2B5EF4-FFF2-40B4-BE49-F238E27FC236}">
                  <a16:creationId xmlns:a16="http://schemas.microsoft.com/office/drawing/2014/main" id="{8DC06257-752B-4C30-9A48-1EE9D0C7A5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29533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20210409041757_wm_shs-toan-2-tap-1">
              <a:extLst>
                <a:ext uri="{FF2B5EF4-FFF2-40B4-BE49-F238E27FC236}">
                  <a16:creationId xmlns:a16="http://schemas.microsoft.com/office/drawing/2014/main" id="{57FD245F-06C2-41C7-8349-7DAB391EC3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903310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20210409041757_wm_shs-toan-2-tap-1">
              <a:extLst>
                <a:ext uri="{FF2B5EF4-FFF2-40B4-BE49-F238E27FC236}">
                  <a16:creationId xmlns:a16="http://schemas.microsoft.com/office/drawing/2014/main" id="{1B9D172B-B5D1-4740-844C-468A05A324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5530554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20210409041757_wm_shs-toan-2-tap-1">
              <a:extLst>
                <a:ext uri="{FF2B5EF4-FFF2-40B4-BE49-F238E27FC236}">
                  <a16:creationId xmlns:a16="http://schemas.microsoft.com/office/drawing/2014/main" id="{AD7831F9-6B82-40B0-A563-D027CBDB94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050582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20210409041757_wm_shs-toan-2-tap-1">
              <a:extLst>
                <a:ext uri="{FF2B5EF4-FFF2-40B4-BE49-F238E27FC236}">
                  <a16:creationId xmlns:a16="http://schemas.microsoft.com/office/drawing/2014/main" id="{E1FD11D2-7590-4FAB-B2EF-AD5F72E5E7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67295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20210409041757_wm_shs-toan-2-tap-1">
              <a:extLst>
                <a:ext uri="{FF2B5EF4-FFF2-40B4-BE49-F238E27FC236}">
                  <a16:creationId xmlns:a16="http://schemas.microsoft.com/office/drawing/2014/main" id="{4D859ED3-A8B6-4CA3-8A02-A9B6FA64FE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29533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20210409041757_wm_shs-toan-2-tap-1">
              <a:extLst>
                <a:ext uri="{FF2B5EF4-FFF2-40B4-BE49-F238E27FC236}">
                  <a16:creationId xmlns:a16="http://schemas.microsoft.com/office/drawing/2014/main" id="{7D7E5D26-DBCC-4771-B1DA-7A38B145AA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903310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774FDF-57F8-4218-BF3E-014BBC0A99F1}"/>
              </a:ext>
            </a:extLst>
          </p:cNvPr>
          <p:cNvGrpSpPr/>
          <p:nvPr/>
        </p:nvGrpSpPr>
        <p:grpSpPr>
          <a:xfrm>
            <a:off x="6206303" y="474646"/>
            <a:ext cx="4677488" cy="3104927"/>
            <a:chOff x="6216935" y="408982"/>
            <a:chExt cx="4677488" cy="3104927"/>
          </a:xfrm>
        </p:grpSpPr>
        <p:sp>
          <p:nvSpPr>
            <p:cNvPr id="16" name="Rounded Rectangle 8">
              <a:extLst>
                <a:ext uri="{FF2B5EF4-FFF2-40B4-BE49-F238E27FC236}">
                  <a16:creationId xmlns:a16="http://schemas.microsoft.com/office/drawing/2014/main" id="{56C31F88-2BA2-4EDF-864D-3942740E1585}"/>
                </a:ext>
              </a:extLst>
            </p:cNvPr>
            <p:cNvSpPr/>
            <p:nvPr/>
          </p:nvSpPr>
          <p:spPr>
            <a:xfrm>
              <a:off x="6216935" y="408982"/>
              <a:ext cx="4677488" cy="310492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" descr="20210409041757_wm_shs-toan-2-tap-1">
              <a:extLst>
                <a:ext uri="{FF2B5EF4-FFF2-40B4-BE49-F238E27FC236}">
                  <a16:creationId xmlns:a16="http://schemas.microsoft.com/office/drawing/2014/main" id="{7E6690D5-4B29-42C0-9E2F-698BDD3BC4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313" b="50250" l="61579" r="68158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01" t="39968" r="31620" b="49375"/>
            <a:stretch/>
          </p:blipFill>
          <p:spPr bwMode="auto">
            <a:xfrm>
              <a:off x="6631784" y="691278"/>
              <a:ext cx="1112935" cy="2225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20210409041757_wm_shs-toan-2-tap-1">
              <a:extLst>
                <a:ext uri="{FF2B5EF4-FFF2-40B4-BE49-F238E27FC236}">
                  <a16:creationId xmlns:a16="http://schemas.microsoft.com/office/drawing/2014/main" id="{8E9F5074-017F-441E-B42F-0302EFC466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782940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20210409041757_wm_shs-toan-2-tap-1">
              <a:extLst>
                <a:ext uri="{FF2B5EF4-FFF2-40B4-BE49-F238E27FC236}">
                  <a16:creationId xmlns:a16="http://schemas.microsoft.com/office/drawing/2014/main" id="{A0B2C801-D8CB-4453-A8D0-1F277BB5A0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845178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20210409041757_wm_shs-toan-2-tap-1">
              <a:extLst>
                <a:ext uri="{FF2B5EF4-FFF2-40B4-BE49-F238E27FC236}">
                  <a16:creationId xmlns:a16="http://schemas.microsoft.com/office/drawing/2014/main" id="{DEB254DF-560D-4ED3-A07D-074D28F801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074163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20210409041757_wm_shs-toan-2-tap-1">
              <a:extLst>
                <a:ext uri="{FF2B5EF4-FFF2-40B4-BE49-F238E27FC236}">
                  <a16:creationId xmlns:a16="http://schemas.microsoft.com/office/drawing/2014/main" id="{9CDAE433-EBDE-46F2-942C-ED359D73D1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682137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20210409041757_wm_shs-toan-2-tap-1">
              <a:extLst>
                <a:ext uri="{FF2B5EF4-FFF2-40B4-BE49-F238E27FC236}">
                  <a16:creationId xmlns:a16="http://schemas.microsoft.com/office/drawing/2014/main" id="{49873CB3-EBE7-40BD-82D5-50BEE18E06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782940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20210409041757_wm_shs-toan-2-tap-1">
              <a:extLst>
                <a:ext uri="{FF2B5EF4-FFF2-40B4-BE49-F238E27FC236}">
                  <a16:creationId xmlns:a16="http://schemas.microsoft.com/office/drawing/2014/main" id="{5924C6B8-DEFA-4B6C-AD32-ED664EEC4E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845178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20210409041757_wm_shs-toan-2-tap-1">
              <a:extLst>
                <a:ext uri="{FF2B5EF4-FFF2-40B4-BE49-F238E27FC236}">
                  <a16:creationId xmlns:a16="http://schemas.microsoft.com/office/drawing/2014/main" id="{8BE6D8C9-2ADF-4B5C-97CF-06A5109483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074163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761C6D7-4D12-4EAA-AAB2-FF3E441BD193}"/>
              </a:ext>
            </a:extLst>
          </p:cNvPr>
          <p:cNvSpPr txBox="1"/>
          <p:nvPr/>
        </p:nvSpPr>
        <p:spPr>
          <a:xfrm>
            <a:off x="1876272" y="2832775"/>
            <a:ext cx="4604383" cy="43088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Lượng</a:t>
            </a:r>
            <a:r>
              <a:rPr lang="en-US" sz="2200" dirty="0"/>
              <a:t> </a:t>
            </a:r>
            <a:r>
              <a:rPr lang="en-US" sz="2200" dirty="0" err="1"/>
              <a:t>nước</a:t>
            </a:r>
            <a:r>
              <a:rPr lang="en-US" sz="2200" dirty="0"/>
              <a:t> ở </a:t>
            </a:r>
            <a:r>
              <a:rPr lang="en-US" sz="2200" dirty="0" err="1"/>
              <a:t>bình</a:t>
            </a:r>
            <a:r>
              <a:rPr lang="en-US" sz="2200" dirty="0"/>
              <a:t> A </a:t>
            </a:r>
            <a:r>
              <a:rPr lang="en-US" sz="2200" dirty="0" err="1"/>
              <a:t>bằng</a:t>
            </a:r>
            <a:r>
              <a:rPr lang="en-US" sz="2200" dirty="0"/>
              <a:t> 9 </a:t>
            </a:r>
            <a:r>
              <a:rPr lang="en-US" sz="2200" dirty="0" err="1"/>
              <a:t>cốc</a:t>
            </a:r>
            <a:endParaRPr lang="en-US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4B97A4-A9BB-4BA7-ABF6-87FA00D724FD}"/>
              </a:ext>
            </a:extLst>
          </p:cNvPr>
          <p:cNvSpPr txBox="1"/>
          <p:nvPr/>
        </p:nvSpPr>
        <p:spPr>
          <a:xfrm>
            <a:off x="6380032" y="2832775"/>
            <a:ext cx="4604383" cy="43088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Lượng</a:t>
            </a:r>
            <a:r>
              <a:rPr lang="en-US" sz="2200" dirty="0"/>
              <a:t> </a:t>
            </a:r>
            <a:r>
              <a:rPr lang="en-US" sz="2200" dirty="0" err="1"/>
              <a:t>nước</a:t>
            </a:r>
            <a:r>
              <a:rPr lang="en-US" sz="2200" dirty="0"/>
              <a:t> ở </a:t>
            </a:r>
            <a:r>
              <a:rPr lang="en-US" sz="2200" dirty="0" err="1"/>
              <a:t>bình</a:t>
            </a:r>
            <a:r>
              <a:rPr lang="en-US" sz="2200" dirty="0"/>
              <a:t> B </a:t>
            </a:r>
            <a:r>
              <a:rPr lang="en-US" sz="2200" dirty="0" err="1"/>
              <a:t>bằng</a:t>
            </a:r>
            <a:r>
              <a:rPr lang="en-US" sz="2200" dirty="0"/>
              <a:t> 7 </a:t>
            </a:r>
            <a:r>
              <a:rPr lang="en-US" sz="2200" dirty="0" err="1"/>
              <a:t>cốc</a:t>
            </a:r>
            <a:endParaRPr lang="en-US" sz="2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0D176C-1004-40C4-A0C7-A2499A97B23E}"/>
              </a:ext>
            </a:extLst>
          </p:cNvPr>
          <p:cNvSpPr txBox="1"/>
          <p:nvPr/>
        </p:nvSpPr>
        <p:spPr>
          <a:xfrm>
            <a:off x="2952499" y="3429000"/>
            <a:ext cx="7325002" cy="2976136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/>
              <a:t>a)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cả</a:t>
            </a:r>
            <a:r>
              <a:rPr lang="en-US" sz="2800" dirty="0"/>
              <a:t> 2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          9 + 7 = 16 (</a:t>
            </a:r>
            <a:r>
              <a:rPr lang="en-US" sz="2800" dirty="0" err="1"/>
              <a:t>cốc</a:t>
            </a:r>
            <a:r>
              <a:rPr lang="en-US" sz="2800" dirty="0"/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16 </a:t>
            </a:r>
            <a:r>
              <a:rPr lang="en-US" sz="2800" dirty="0" err="1"/>
              <a:t>cốc</a:t>
            </a:r>
            <a:endParaRPr lang="en-US" sz="2800" dirty="0"/>
          </a:p>
          <a:p>
            <a:pPr>
              <a:lnSpc>
                <a:spcPts val="3800"/>
              </a:lnSpc>
            </a:pPr>
            <a:r>
              <a:rPr lang="en-US" sz="2800" dirty="0"/>
              <a:t>b)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B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A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          9 – 7 = 2 (</a:t>
            </a:r>
            <a:r>
              <a:rPr lang="en-US" sz="2800" dirty="0" err="1"/>
              <a:t>cốc</a:t>
            </a:r>
            <a:r>
              <a:rPr lang="en-US" sz="2800" dirty="0"/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2 </a:t>
            </a:r>
            <a:r>
              <a:rPr lang="en-US" sz="2800" dirty="0" err="1"/>
              <a:t>cốc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uiExpand="1" build="p"/>
      <p:bldP spid="26" grpId="0" uiExpand="1" build="p"/>
      <p:bldP spid="2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>
            <a:extLst>
              <a:ext uri="{FF2B5EF4-FFF2-40B4-BE49-F238E27FC236}">
                <a16:creationId xmlns:a16="http://schemas.microsoft.com/office/drawing/2014/main" id="{B38D33BC-491C-4D45-96FC-07878494A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0" t="75181" r="39027" b="7443"/>
          <a:stretch/>
        </p:blipFill>
        <p:spPr bwMode="auto">
          <a:xfrm>
            <a:off x="2973846" y="2285166"/>
            <a:ext cx="3643671" cy="250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A0174F6-9A40-4814-A9A3-0A6658E9BB38}"/>
              </a:ext>
            </a:extLst>
          </p:cNvPr>
          <p:cNvGrpSpPr/>
          <p:nvPr/>
        </p:nvGrpSpPr>
        <p:grpSpPr>
          <a:xfrm rot="379327" flipH="1">
            <a:off x="5282257" y="2221514"/>
            <a:ext cx="1098387" cy="1356031"/>
            <a:chOff x="5894004" y="2335578"/>
            <a:chExt cx="1083351" cy="13560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0A1EE83-043C-4797-8A50-4802C51622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792F447-AF7D-48E1-95C3-CAE91FDEC172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627466D-04FA-4271-8A45-A5A695740298}"/>
              </a:ext>
            </a:extLst>
          </p:cNvPr>
          <p:cNvGrpSpPr/>
          <p:nvPr/>
        </p:nvGrpSpPr>
        <p:grpSpPr>
          <a:xfrm>
            <a:off x="923431" y="747503"/>
            <a:ext cx="10399062" cy="1405191"/>
            <a:chOff x="1183342" y="1369567"/>
            <a:chExt cx="10399062" cy="14051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C5D3A2-F6C9-46A6-B9B7-CC4463B282E5}"/>
                </a:ext>
              </a:extLst>
            </p:cNvPr>
            <p:cNvSpPr txBox="1"/>
            <p:nvPr/>
          </p:nvSpPr>
          <p:spPr>
            <a:xfrm>
              <a:off x="2000164" y="1389763"/>
              <a:ext cx="95822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Dùng</a:t>
              </a:r>
              <a:r>
                <a:rPr lang="en-US" sz="2800" dirty="0"/>
                <a:t> ca 1 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/>
                <a:t>, </a:t>
              </a:r>
              <a:r>
                <a:rPr lang="en-US" sz="2800" dirty="0" err="1"/>
                <a:t>múc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ở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thùng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 3 ca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xô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 </a:t>
              </a:r>
              <a:r>
                <a:rPr lang="en-US" sz="2800" dirty="0" err="1"/>
                <a:t>vàng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5 ca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xô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cả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</a:t>
              </a:r>
              <a:r>
                <a:rPr lang="en-US" sz="2800" dirty="0" err="1"/>
                <a:t>xô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lít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?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896AA7-C4C8-4815-AEF6-32647B4BD235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5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ADF1162-E55B-4EAC-8E00-DD6A6146FCEC}"/>
              </a:ext>
            </a:extLst>
          </p:cNvPr>
          <p:cNvGrpSpPr/>
          <p:nvPr/>
        </p:nvGrpSpPr>
        <p:grpSpPr>
          <a:xfrm>
            <a:off x="5989697" y="2321297"/>
            <a:ext cx="1083351" cy="1356031"/>
            <a:chOff x="5894004" y="2335578"/>
            <a:chExt cx="1083351" cy="135603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D55A46-B441-498B-AF54-E5CBDE30F7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1CB8-E9C6-4357-9D0B-6E6FB18F8AE4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9B8068A-891A-44FD-B900-C4B938ADF02C}"/>
              </a:ext>
            </a:extLst>
          </p:cNvPr>
          <p:cNvGrpSpPr/>
          <p:nvPr/>
        </p:nvGrpSpPr>
        <p:grpSpPr>
          <a:xfrm rot="1054321" flipH="1">
            <a:off x="7814350" y="1834675"/>
            <a:ext cx="1074927" cy="1359794"/>
            <a:chOff x="5894004" y="2335578"/>
            <a:chExt cx="1083351" cy="135603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275F546-5989-41EC-B508-E32336E3E1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ACC5E9A-D050-4DE6-AA06-CA001DBEC76C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2" descr="20210409041757_wm_shs-toan-2-tap-1">
            <a:extLst>
              <a:ext uri="{FF2B5EF4-FFF2-40B4-BE49-F238E27FC236}">
                <a16:creationId xmlns:a16="http://schemas.microsoft.com/office/drawing/2014/main" id="{A4DB99B1-09EC-476D-8B8C-E65FBB313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60" t="78637" r="23165" b="7443"/>
          <a:stretch/>
        </p:blipFill>
        <p:spPr bwMode="auto">
          <a:xfrm>
            <a:off x="7820280" y="2782707"/>
            <a:ext cx="1546413" cy="20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B85AA1B-E781-4FF3-8E38-3E48F08E72CB}"/>
              </a:ext>
            </a:extLst>
          </p:cNvPr>
          <p:cNvGrpSpPr/>
          <p:nvPr/>
        </p:nvGrpSpPr>
        <p:grpSpPr>
          <a:xfrm>
            <a:off x="8659788" y="2356565"/>
            <a:ext cx="1083351" cy="1016222"/>
            <a:chOff x="5905853" y="2335992"/>
            <a:chExt cx="1083351" cy="101622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B0101ED-23E7-4A8D-8843-EE6090CF6E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76809"/>
            <a:stretch/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89EFB35-2A99-4DD4-A1AB-8AD1C1FCCDF9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A44A205-9485-4128-B1CC-9DB588142109}"/>
              </a:ext>
            </a:extLst>
          </p:cNvPr>
          <p:cNvGrpSpPr/>
          <p:nvPr/>
        </p:nvGrpSpPr>
        <p:grpSpPr>
          <a:xfrm rot="21167910">
            <a:off x="8360148" y="1915171"/>
            <a:ext cx="1083351" cy="1356031"/>
            <a:chOff x="5894004" y="2335578"/>
            <a:chExt cx="1083351" cy="135603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B0F84F6-ADEE-4501-8727-C882F0B2FE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DEE34E4-C4A1-4B7D-8998-D1AFE27E3D22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7E6C35-C4CE-405F-848E-EFDD52AF76EA}"/>
              </a:ext>
            </a:extLst>
          </p:cNvPr>
          <p:cNvGrpSpPr/>
          <p:nvPr/>
        </p:nvGrpSpPr>
        <p:grpSpPr>
          <a:xfrm flipH="1">
            <a:off x="7371973" y="2377833"/>
            <a:ext cx="1068694" cy="1016222"/>
            <a:chOff x="5905853" y="2335992"/>
            <a:chExt cx="1083351" cy="101622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1CD5A4B-7029-4115-8963-B8E5249C70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76809"/>
            <a:stretch/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A11CDD3-F6B8-48DE-A4AA-0EEA714FEF1A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4D3A75-502C-4A57-8715-56F9B980B534}"/>
              </a:ext>
            </a:extLst>
          </p:cNvPr>
          <p:cNvGrpSpPr/>
          <p:nvPr/>
        </p:nvGrpSpPr>
        <p:grpSpPr>
          <a:xfrm rot="367292" flipH="1">
            <a:off x="7650944" y="2093476"/>
            <a:ext cx="953381" cy="1368953"/>
            <a:chOff x="5894004" y="2335578"/>
            <a:chExt cx="1083351" cy="135603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AB2D7F2-EEC7-4FEF-B039-7BB0ECAC93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06DB4C6-89C0-4935-98CD-11A1E3B42949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4059A68-8748-4130-A4FD-3A5E10668593}"/>
              </a:ext>
            </a:extLst>
          </p:cNvPr>
          <p:cNvSpPr txBox="1"/>
          <p:nvPr/>
        </p:nvSpPr>
        <p:spPr>
          <a:xfrm>
            <a:off x="3058824" y="4886815"/>
            <a:ext cx="7325002" cy="1554272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cả</a:t>
            </a:r>
            <a:r>
              <a:rPr lang="en-US" sz="2800" dirty="0"/>
              <a:t> 2 </a:t>
            </a:r>
            <a:r>
              <a:rPr lang="en-US" sz="2800" dirty="0" err="1"/>
              <a:t>xô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          3 + 5= 8 (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8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83044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349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Microsoft YaHei</vt:lpstr>
      <vt:lpstr>Arial</vt:lpstr>
      <vt:lpstr>Arial-Rounded</vt:lpstr>
      <vt:lpstr>Calibri</vt:lpstr>
      <vt:lpstr>等线</vt:lpstr>
      <vt:lpstr>Times New Roman</vt:lpstr>
      <vt:lpstr>UTM Avo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Huyen</cp:lastModifiedBy>
  <cp:revision>16</cp:revision>
  <dcterms:created xsi:type="dcterms:W3CDTF">2021-07-24T01:07:49Z</dcterms:created>
  <dcterms:modified xsi:type="dcterms:W3CDTF">2021-11-01T09:30:30Z</dcterms:modified>
</cp:coreProperties>
</file>