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0" r:id="rId3"/>
    <p:sldMasterId id="2147483707" r:id="rId4"/>
  </p:sldMasterIdLst>
  <p:notesMasterIdLst>
    <p:notesMasterId r:id="rId11"/>
  </p:notesMasterIdLst>
  <p:sldIdLst>
    <p:sldId id="521" r:id="rId5"/>
    <p:sldId id="515" r:id="rId6"/>
    <p:sldId id="513" r:id="rId7"/>
    <p:sldId id="516" r:id="rId8"/>
    <p:sldId id="519" r:id="rId9"/>
    <p:sldId id="520" r:id="rId10"/>
  </p:sldIdLst>
  <p:sldSz cx="12192000" cy="6858000"/>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67" d="100"/>
          <a:sy n="67" d="100"/>
        </p:scale>
        <p:origin x="-532"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t>12/8/21</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t>12/8/21</a:t>
            </a:fld>
            <a:endParaRPr lang="en-US"/>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12/8/21</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t>12/8/21</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t>12/8/21</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16913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3919256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46779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75044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29509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23058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62715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2835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59306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835932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920955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528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297244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2221503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12/8/21</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latin typeface="Calibri"/>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a:buNone/>
              <a:defRPr/>
            </a:pPr>
            <a:endParaRPr lang="en-US" sz="1350" kern="0" dirty="0">
              <a:solidFill>
                <a:prstClr val="white"/>
              </a:solidFill>
              <a:latin typeface="Calibri"/>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a:buNone/>
                <a:defRPr/>
              </a:pPr>
              <a:endParaRPr lang="en-US" sz="1350" kern="0">
                <a:solidFill>
                  <a:prstClr val="white"/>
                </a:solidFill>
                <a:latin typeface="Calibri"/>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a:buNone/>
                <a:defRPr/>
              </a:pPr>
              <a:endParaRPr lang="en-US" sz="1350" kern="0">
                <a:solidFill>
                  <a:prstClr val="white"/>
                </a:solidFill>
                <a:latin typeface="Calibri"/>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2547765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3322718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29472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a:buNone/>
              <a:defRPr/>
            </a:pPr>
            <a:endParaRPr lang="en-US" sz="1400" kern="0" dirty="0">
              <a:solidFill>
                <a:srgbClr val="BAE5E4"/>
              </a:solidFill>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529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31175351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341837370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3854504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922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4102239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a:cs typeface="+mn-ea"/>
              <a:sym typeface="+mn-lt"/>
            </a:endParaRPr>
          </a:p>
        </p:txBody>
      </p:sp>
    </p:spTree>
    <p:extLst>
      <p:ext uri="{BB962C8B-B14F-4D97-AF65-F5344CB8AC3E}">
        <p14:creationId xmlns:p14="http://schemas.microsoft.com/office/powerpoint/2010/main" val="55345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12/8/21</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solidFill>
                <a:cs typeface="Arial"/>
                <a:sym typeface="Arial"/>
              </a:rPr>
              <a:t>Hương</a:t>
            </a:r>
            <a:r>
              <a:rPr lang="en-US" sz="1200" kern="0" dirty="0">
                <a:solidFill>
                  <a:prstClr val="black"/>
                </a:solidFill>
                <a:cs typeface="Arial"/>
                <a:sym typeface="Arial"/>
              </a:rPr>
              <a:t> </a:t>
            </a:r>
            <a:r>
              <a:rPr lang="en-US" sz="1200" kern="0" dirty="0" err="1">
                <a:solidFill>
                  <a:prstClr val="black"/>
                </a:solidFill>
                <a:cs typeface="Arial"/>
                <a:sym typeface="Arial"/>
              </a:rPr>
              <a:t>Thảo</a:t>
            </a:r>
            <a:r>
              <a:rPr lang="en-US" sz="1200" kern="0" dirty="0">
                <a:solidFill>
                  <a:prstClr val="black"/>
                </a:solidFill>
                <a:cs typeface="Arial"/>
                <a:sym typeface="Arial"/>
              </a:rPr>
              <a:t>: tranthao121004@gmail.com</a:t>
            </a:r>
          </a:p>
        </p:txBody>
      </p:sp>
    </p:spTree>
    <p:extLst>
      <p:ext uri="{BB962C8B-B14F-4D97-AF65-F5344CB8AC3E}">
        <p14:creationId xmlns:p14="http://schemas.microsoft.com/office/powerpoint/2010/main" val="162028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algn="ctr">
              <a:defRPr/>
            </a:pPr>
            <a:r>
              <a:rPr lang="en-US" sz="6000" b="1" dirty="0" err="1">
                <a:ln w="22225">
                  <a:solidFill>
                    <a:srgbClr val="ED7D31"/>
                  </a:solidFill>
                  <a:prstDash val="solid"/>
                </a:ln>
                <a:solidFill>
                  <a:srgbClr val="FF0000"/>
                </a:solidFill>
                <a:cs typeface="Arial-Rounded" panose="020B0500000000000000" pitchFamily="34" charset="0"/>
              </a:rPr>
              <a:t>Củng</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cố</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dặn</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dò</a:t>
            </a:r>
            <a:endParaRPr lang="en-US" sz="6000" b="1" dirty="0">
              <a:ln w="22225">
                <a:solidFill>
                  <a:srgbClr val="ED7D31"/>
                </a:solidFill>
                <a:prstDash val="solid"/>
              </a:ln>
              <a:solidFill>
                <a:srgbClr val="FF0000"/>
              </a:solidFill>
              <a:cs typeface="Arial-Rounded" panose="020B0500000000000000" pitchFamily="34" charset="0"/>
            </a:endParaRPr>
          </a:p>
        </p:txBody>
      </p:sp>
    </p:spTree>
    <p:extLst>
      <p:ext uri="{BB962C8B-B14F-4D97-AF65-F5344CB8AC3E}">
        <p14:creationId xmlns:p14="http://schemas.microsoft.com/office/powerpoint/2010/main" val="306744888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613212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78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63455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8073370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latin typeface="Calibri"/>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a:buNone/>
              <a:defRPr/>
            </a:pPr>
            <a:endParaRPr lang="en-US" sz="1350" kern="0" dirty="0">
              <a:solidFill>
                <a:prstClr val="white"/>
              </a:solidFill>
              <a:latin typeface="Calibri"/>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a:buNone/>
                <a:defRPr/>
              </a:pPr>
              <a:endParaRPr lang="en-US" sz="1350" kern="0">
                <a:solidFill>
                  <a:prstClr val="white"/>
                </a:solidFill>
                <a:latin typeface="Calibri"/>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a:buNone/>
                <a:defRPr/>
              </a:pPr>
              <a:endParaRPr lang="en-US" sz="1350" kern="0">
                <a:solidFill>
                  <a:prstClr val="white"/>
                </a:solidFill>
                <a:latin typeface="Calibri"/>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278841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3537560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145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a:buNone/>
              <a:defRPr/>
            </a:pPr>
            <a:endParaRPr lang="en-US" sz="1400" kern="0" dirty="0">
              <a:solidFill>
                <a:srgbClr val="BAE5E4"/>
              </a:solidFill>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651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27414644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4369060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29877447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150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3816199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a:cs typeface="+mn-ea"/>
              <a:sym typeface="+mn-lt"/>
            </a:endParaRPr>
          </a:p>
        </p:txBody>
      </p:sp>
    </p:spTree>
    <p:extLst>
      <p:ext uri="{BB962C8B-B14F-4D97-AF65-F5344CB8AC3E}">
        <p14:creationId xmlns:p14="http://schemas.microsoft.com/office/powerpoint/2010/main" val="145120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solidFill>
                <a:cs typeface="Arial"/>
                <a:sym typeface="Arial"/>
              </a:rPr>
              <a:t>Hương</a:t>
            </a:r>
            <a:r>
              <a:rPr lang="en-US" sz="1200" kern="0" dirty="0">
                <a:solidFill>
                  <a:prstClr val="black"/>
                </a:solidFill>
                <a:cs typeface="Arial"/>
                <a:sym typeface="Arial"/>
              </a:rPr>
              <a:t> </a:t>
            </a:r>
            <a:r>
              <a:rPr lang="en-US" sz="1200" kern="0" dirty="0" err="1">
                <a:solidFill>
                  <a:prstClr val="black"/>
                </a:solidFill>
                <a:cs typeface="Arial"/>
                <a:sym typeface="Arial"/>
              </a:rPr>
              <a:t>Thảo</a:t>
            </a:r>
            <a:r>
              <a:rPr lang="en-US" sz="1200" kern="0" dirty="0">
                <a:solidFill>
                  <a:prstClr val="black"/>
                </a:solidFill>
                <a:cs typeface="Arial"/>
                <a:sym typeface="Arial"/>
              </a:rPr>
              <a:t>: tranthao121004@gmail.com</a:t>
            </a:r>
          </a:p>
        </p:txBody>
      </p:sp>
    </p:spTree>
    <p:extLst>
      <p:ext uri="{BB962C8B-B14F-4D97-AF65-F5344CB8AC3E}">
        <p14:creationId xmlns:p14="http://schemas.microsoft.com/office/powerpoint/2010/main" val="57646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algn="ctr">
              <a:defRPr/>
            </a:pPr>
            <a:r>
              <a:rPr lang="en-US" sz="6000" b="1" dirty="0" err="1">
                <a:ln w="22225">
                  <a:solidFill>
                    <a:srgbClr val="ED7D31"/>
                  </a:solidFill>
                  <a:prstDash val="solid"/>
                </a:ln>
                <a:solidFill>
                  <a:srgbClr val="FF0000"/>
                </a:solidFill>
                <a:cs typeface="Arial-Rounded" panose="020B0500000000000000" pitchFamily="34" charset="0"/>
              </a:rPr>
              <a:t>Củng</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cố</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dặn</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dò</a:t>
            </a:r>
            <a:endParaRPr lang="en-US" sz="6000" b="1" dirty="0">
              <a:ln w="22225">
                <a:solidFill>
                  <a:srgbClr val="ED7D31"/>
                </a:solidFill>
                <a:prstDash val="solid"/>
              </a:ln>
              <a:solidFill>
                <a:srgbClr val="FF0000"/>
              </a:solidFill>
              <a:cs typeface="Arial-Rounded" panose="020B0500000000000000" pitchFamily="34" charset="0"/>
            </a:endParaRPr>
          </a:p>
        </p:txBody>
      </p:sp>
    </p:spTree>
    <p:extLst>
      <p:ext uri="{BB962C8B-B14F-4D97-AF65-F5344CB8AC3E}">
        <p14:creationId xmlns:p14="http://schemas.microsoft.com/office/powerpoint/2010/main" val="630606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86394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12/8/21</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4.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12/8/21</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sp>
        <p:nvSpPr>
          <p:cNvPr id="11" name="Rectangle 10">
            <a:extLst>
              <a:ext uri="{FF2B5EF4-FFF2-40B4-BE49-F238E27FC236}">
                <a16:creationId xmlns:a16="http://schemas.microsoft.com/office/drawing/2014/main" xmlns="" id="{7909901E-D483-462A-8D2A-B42B4F486A8B}"/>
              </a:ext>
            </a:extLst>
          </p:cNvPr>
          <p:cNvSpPr/>
          <p:nvPr userDrawn="1"/>
        </p:nvSpPr>
        <p:spPr>
          <a:xfrm>
            <a:off x="204537" y="201399"/>
            <a:ext cx="11782926" cy="6423820"/>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B1D99965-AA9D-4802-ABDE-CE803E34A3BA}"/>
              </a:ext>
            </a:extLst>
          </p:cNvPr>
          <p:cNvSpPr txBox="1"/>
          <p:nvPr userDrawn="1"/>
        </p:nvSpPr>
        <p:spPr>
          <a:xfrm>
            <a:off x="9147638" y="-39504"/>
            <a:ext cx="4784651" cy="276999"/>
          </a:xfrm>
          <a:prstGeom prst="rect">
            <a:avLst/>
          </a:prstGeom>
          <a:noFill/>
        </p:spPr>
        <p:txBody>
          <a:bodyPr wrap="square" rtlCol="0">
            <a:spAutoFit/>
          </a:bodyPr>
          <a:lstStyle/>
          <a:p>
            <a:r>
              <a:rPr lang="en-US" sz="1200" dirty="0" err="1">
                <a:solidFill>
                  <a:schemeClr val="bg1">
                    <a:lumMod val="85000"/>
                  </a:schemeClr>
                </a:solidFill>
              </a:rPr>
              <a:t>Hương</a:t>
            </a:r>
            <a:r>
              <a:rPr lang="en-US" sz="1200" dirty="0">
                <a:solidFill>
                  <a:schemeClr val="bg1">
                    <a:lumMod val="85000"/>
                  </a:schemeClr>
                </a:solidFill>
              </a:rPr>
              <a:t> </a:t>
            </a:r>
            <a:r>
              <a:rPr lang="en-US" sz="1200" dirty="0" err="1">
                <a:solidFill>
                  <a:schemeClr val="bg1">
                    <a:lumMod val="85000"/>
                  </a:schemeClr>
                </a:solidFill>
              </a:rPr>
              <a:t>Thảo</a:t>
            </a:r>
            <a:r>
              <a:rPr lang="en-US" sz="1200" dirty="0">
                <a:solidFill>
                  <a:schemeClr val="bg1">
                    <a:lumMod val="85000"/>
                  </a:schemeClr>
                </a:solidFill>
              </a:rPr>
              <a:t>: tranthao121004@gmail.com</a:t>
            </a:r>
          </a:p>
        </p:txBody>
      </p:sp>
    </p:spTree>
    <p:extLst>
      <p:ext uri="{BB962C8B-B14F-4D97-AF65-F5344CB8AC3E}">
        <p14:creationId xmlns:p14="http://schemas.microsoft.com/office/powerpoint/2010/main" val="26553322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121639754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solidFill>
                  <a:prstClr val="black">
                    <a:tint val="75000"/>
                  </a:prstClr>
                </a:solidFill>
              </a:rPr>
              <a:pPr/>
              <a:t>12/8/21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290472942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en-US" sz="2800" b="1" dirty="0">
                <a:solidFill>
                  <a:srgbClr val="FF0000"/>
                </a:solidFill>
                <a:cs typeface="Times New Roman" pitchFamily="18" charset="0"/>
              </a:rPr>
              <a:t>PHÒNG GIÁO DỤC VÀ ĐÀO TẠO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668454" y="333015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 LUYỆN TẬP</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xmlns="" id="{038EBA7F-34F2-4ECE-BCA6-B7BCB30B21FB}"/>
              </a:ext>
            </a:extLst>
          </p:cNvPr>
          <p:cNvSpPr txBox="1">
            <a:spLocks noChangeArrowheads="1"/>
          </p:cNvSpPr>
          <p:nvPr/>
        </p:nvSpPr>
        <p:spPr bwMode="auto">
          <a:xfrm>
            <a:off x="1969029" y="5045758"/>
            <a:ext cx="95948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a:solidFill>
                  <a:srgbClr val="7030A0"/>
                </a:solidFill>
                <a:cs typeface="Times New Roman" pitchFamily="18" charset="0"/>
              </a:rPr>
              <a:t>Bài</a:t>
            </a:r>
            <a:r>
              <a:rPr lang="en-US" sz="3600" b="1" dirty="0">
                <a:solidFill>
                  <a:srgbClr val="7030A0"/>
                </a:solidFill>
                <a:cs typeface="Times New Roman" pitchFamily="18" charset="0"/>
              </a:rPr>
              <a:t>: </a:t>
            </a:r>
            <a:r>
              <a:rPr lang="vi-VN" sz="3600" b="1" dirty="0">
                <a:solidFill>
                  <a:srgbClr val="7030A0"/>
                </a:solidFill>
                <a:cs typeface="Times New Roman" pitchFamily="18" charset="0"/>
              </a:rPr>
              <a:t>Mở rộng vốn từ về tình cảm gia đình</a:t>
            </a:r>
            <a:r>
              <a:rPr lang="vi-VN" sz="3600" b="1" dirty="0" smtClean="0">
                <a:solidFill>
                  <a:srgbClr val="7030A0"/>
                </a:solidFill>
                <a:cs typeface="Times New Roman" pitchFamily="18" charset="0"/>
              </a:rPr>
              <a:t>.</a:t>
            </a:r>
            <a:endParaRPr lang="en-US" sz="3600" b="1" dirty="0" smtClean="0">
              <a:solidFill>
                <a:srgbClr val="7030A0"/>
              </a:solidFill>
              <a:cs typeface="Times New Roman" pitchFamily="18" charset="0"/>
            </a:endParaRPr>
          </a:p>
          <a:p>
            <a:pPr algn="ctr" eaLnBrk="1" hangingPunct="1"/>
            <a:r>
              <a:rPr lang="en-US" sz="3600" b="1" dirty="0" err="1">
                <a:solidFill>
                  <a:srgbClr val="7030A0"/>
                </a:solidFill>
                <a:cs typeface="Times New Roman" pitchFamily="18" charset="0"/>
              </a:rPr>
              <a:t>Dấu</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chấm</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dấu</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chấm</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hỏi</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dấu</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chấm</a:t>
            </a:r>
            <a:r>
              <a:rPr lang="en-US" sz="3600" b="1" dirty="0">
                <a:solidFill>
                  <a:srgbClr val="7030A0"/>
                </a:solidFill>
                <a:cs typeface="Times New Roman" pitchFamily="18" charset="0"/>
              </a:rPr>
              <a:t> than.</a:t>
            </a:r>
          </a:p>
        </p:txBody>
      </p:sp>
      <p:pic>
        <p:nvPicPr>
          <p:cNvPr id="13" name="Picture 12">
            <a:extLst>
              <a:ext uri="{FF2B5EF4-FFF2-40B4-BE49-F238E27FC236}">
                <a16:creationId xmlns:a16="http://schemas.microsoft.com/office/drawing/2014/main" xmlns=""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3865582066"/>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A97283F-8797-43CA-9D9A-3D9EEEF7D9EA}"/>
              </a:ext>
            </a:extLst>
          </p:cNvPr>
          <p:cNvSpPr txBox="1"/>
          <p:nvPr/>
        </p:nvSpPr>
        <p:spPr>
          <a:xfrm>
            <a:off x="2746744" y="2815110"/>
            <a:ext cx="684736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latin typeface="Arial-Rounded"/>
                <a:ea typeface="Arial-Rounded"/>
                <a:cs typeface="+mn-cs"/>
              </a:rPr>
              <a:t>Tiết</a:t>
            </a:r>
            <a:r>
              <a:rPr kumimoji="0" lang="en-US" sz="6600" b="1" i="0" u="none" strike="noStrike" kern="1200" cap="none" spc="0" normalizeH="0" baseline="0" noProof="0" dirty="0">
                <a:ln>
                  <a:noFill/>
                </a:ln>
                <a:solidFill>
                  <a:srgbClr val="00B050"/>
                </a:solidFill>
                <a:effectLst/>
                <a:uLnTx/>
                <a:uFillTx/>
                <a:latin typeface="Arial-Rounded"/>
                <a:ea typeface="Arial-Rounded"/>
                <a:cs typeface="+mn-cs"/>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latin typeface="Arial-Rounded"/>
                <a:ea typeface="Arial-Rounded"/>
                <a:cs typeface="+mn-cs"/>
              </a:rPr>
              <a:t>Luyện</a:t>
            </a:r>
            <a:r>
              <a:rPr kumimoji="0" lang="en-US" sz="6600" b="1"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6600" b="1" i="0" u="none" strike="noStrike" kern="1200" cap="none" spc="0" normalizeH="0" baseline="0" noProof="0" dirty="0" err="1">
                <a:ln>
                  <a:noFill/>
                </a:ln>
                <a:solidFill>
                  <a:srgbClr val="00B050"/>
                </a:solidFill>
                <a:effectLst/>
                <a:uLnTx/>
                <a:uFillTx/>
                <a:latin typeface="Arial-Rounded"/>
                <a:ea typeface="Arial-Rounded"/>
                <a:cs typeface="+mn-cs"/>
              </a:rPr>
              <a:t>từ</a:t>
            </a:r>
            <a:r>
              <a:rPr kumimoji="0" lang="en-US" sz="6600" b="1"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6600" b="1" i="0" u="none" strike="noStrike" kern="1200" cap="none" spc="0" normalizeH="0" baseline="0" noProof="0" dirty="0" err="1">
                <a:ln>
                  <a:noFill/>
                </a:ln>
                <a:solidFill>
                  <a:srgbClr val="00B050"/>
                </a:solidFill>
                <a:effectLst/>
                <a:uLnTx/>
                <a:uFillTx/>
                <a:latin typeface="Arial-Rounded"/>
                <a:ea typeface="Arial-Rounded"/>
                <a:cs typeface="+mn-cs"/>
              </a:rPr>
              <a:t>và</a:t>
            </a:r>
            <a:r>
              <a:rPr kumimoji="0" lang="en-US" sz="6600" b="1"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6600" b="1" i="0" u="none" strike="noStrike" kern="1200" cap="none" spc="0" normalizeH="0" baseline="0" noProof="0" dirty="0" err="1">
                <a:ln>
                  <a:noFill/>
                </a:ln>
                <a:solidFill>
                  <a:srgbClr val="00B050"/>
                </a:solidFill>
                <a:effectLst/>
                <a:uLnTx/>
                <a:uFillTx/>
                <a:latin typeface="Arial-Rounded"/>
                <a:ea typeface="Arial-Rounded"/>
                <a:cs typeface="+mn-cs"/>
              </a:rPr>
              <a:t>câu</a:t>
            </a:r>
            <a:endParaRPr kumimoji="0" lang="en-US" sz="6600" b="1" i="0" u="none" strike="noStrike" kern="1200" cap="none" spc="0" normalizeH="0" baseline="0" noProof="0" dirty="0">
              <a:ln>
                <a:noFill/>
              </a:ln>
              <a:solidFill>
                <a:srgbClr val="00B050"/>
              </a:solidFill>
              <a:effectLst/>
              <a:uLnTx/>
              <a:uFillTx/>
              <a:latin typeface="Arial-Rounded"/>
              <a:ea typeface="Arial-Rounded"/>
              <a:cs typeface="+mn-cs"/>
            </a:endParaRPr>
          </a:p>
        </p:txBody>
      </p:sp>
      <p:sp useBgFill="1">
        <p:nvSpPr>
          <p:cNvPr id="3" name="Rectangle 2"/>
          <p:cNvSpPr/>
          <p:nvPr/>
        </p:nvSpPr>
        <p:spPr>
          <a:xfrm>
            <a:off x="9356436" y="110836"/>
            <a:ext cx="2835564" cy="1754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8374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EF64D-524D-4B5A-9697-E01951A0C57E}"/>
              </a:ext>
            </a:extLst>
          </p:cNvPr>
          <p:cNvSpPr>
            <a:spLocks noGrp="1"/>
          </p:cNvSpPr>
          <p:nvPr>
            <p:ph type="title"/>
          </p:nvPr>
        </p:nvSpPr>
        <p:spPr>
          <a:xfrm>
            <a:off x="1953126" y="1231501"/>
            <a:ext cx="10515600" cy="1325563"/>
          </a:xfrm>
        </p:spPr>
        <p:txBody>
          <a:bodyPr>
            <a:normAutofit/>
          </a:bodyPr>
          <a:lstStyle/>
          <a:p>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1.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Những từ chỉ tình cảm của người thân trong gia đình</a:t>
            </a:r>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98305658-AF1D-4D27-B270-898DD1D2DB0D}"/>
              </a:ext>
            </a:extLst>
          </p:cNvPr>
          <p:cNvSpPr/>
          <p:nvPr/>
        </p:nvSpPr>
        <p:spPr>
          <a:xfrm>
            <a:off x="2276253"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sóc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D06872E9-D4C5-4559-90EC-40C8D3009D88}"/>
              </a:ext>
            </a:extLst>
          </p:cNvPr>
          <p:cNvSpPr/>
          <p:nvPr/>
        </p:nvSpPr>
        <p:spPr>
          <a:xfrm>
            <a:off x="5031228"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C914384F-0C56-421C-B125-3C3E71B2A7A7}"/>
              </a:ext>
            </a:extLst>
          </p:cNvPr>
          <p:cNvSpPr/>
          <p:nvPr/>
        </p:nvSpPr>
        <p:spPr>
          <a:xfrm>
            <a:off x="7786204"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tâm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D7A45A6E-0144-47D9-92C1-020E889DEA09}"/>
              </a:ext>
            </a:extLst>
          </p:cNvPr>
          <p:cNvSpPr/>
          <p:nvPr/>
        </p:nvSpPr>
        <p:spPr>
          <a:xfrm>
            <a:off x="2371946" y="3462438"/>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79EC6AB1-6346-40A9-88BF-34E06E287D1C}"/>
              </a:ext>
            </a:extLst>
          </p:cNvPr>
          <p:cNvSpPr/>
          <p:nvPr/>
        </p:nvSpPr>
        <p:spPr>
          <a:xfrm>
            <a:off x="5079075" y="3462439"/>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Kính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trọng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48876481-241C-49DA-9661-FE2B05974F33}"/>
              </a:ext>
            </a:extLst>
          </p:cNvPr>
          <p:cNvSpPr/>
          <p:nvPr/>
        </p:nvSpPr>
        <p:spPr>
          <a:xfrm>
            <a:off x="7786204" y="3465853"/>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77434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6"/>
                                        </p:tgtEl>
                                        <p:attrNameLst>
                                          <p:attrName>ppt_x</p:attrName>
                                        </p:attrNameLst>
                                      </p:cBhvr>
                                      <p:tavLst>
                                        <p:tav tm="0">
                                          <p:val>
                                            <p:strVal val="ppt_x"/>
                                          </p:val>
                                        </p:tav>
                                        <p:tav tm="100000">
                                          <p:val>
                                            <p:strVal val="ppt_x"/>
                                          </p:val>
                                        </p:tav>
                                      </p:tavLst>
                                    </p:anim>
                                    <p:anim calcmode="lin" valueType="num">
                                      <p:cBhvr additive="base">
                                        <p:cTn id="30" dur="500"/>
                                        <p:tgtEl>
                                          <p:spTgt spid="6"/>
                                        </p:tgtEl>
                                        <p:attrNameLst>
                                          <p:attrName>ppt_y</p:attrName>
                                        </p:attrNameLst>
                                      </p:cBhvr>
                                      <p:tavLst>
                                        <p:tav tm="0">
                                          <p:val>
                                            <p:strVal val="ppt_y"/>
                                          </p:val>
                                        </p:tav>
                                        <p:tav tm="100000">
                                          <p:val>
                                            <p:strVal val="1+ppt_h/2"/>
                                          </p:val>
                                        </p:tav>
                                      </p:tavLst>
                                    </p:anim>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10"/>
                                        </p:tgtEl>
                                        <p:attrNameLst>
                                          <p:attrName>ppt_x</p:attrName>
                                        </p:attrNameLst>
                                      </p:cBhvr>
                                      <p:tavLst>
                                        <p:tav tm="0">
                                          <p:val>
                                            <p:strVal val="ppt_x"/>
                                          </p:val>
                                        </p:tav>
                                        <p:tav tm="100000">
                                          <p:val>
                                            <p:strVal val="ppt_x"/>
                                          </p:val>
                                        </p:tav>
                                      </p:tavLst>
                                    </p:anim>
                                    <p:anim calcmode="lin" valueType="num">
                                      <p:cBhvr additive="base">
                                        <p:cTn id="36" dur="500"/>
                                        <p:tgtEl>
                                          <p:spTgt spid="10"/>
                                        </p:tgtEl>
                                        <p:attrNameLst>
                                          <p:attrName>ppt_y</p:attrName>
                                        </p:attrNameLst>
                                      </p:cBhvr>
                                      <p:tavLst>
                                        <p:tav tm="0">
                                          <p:val>
                                            <p:strVal val="ppt_y"/>
                                          </p:val>
                                        </p:tav>
                                        <p:tav tm="100000">
                                          <p:val>
                                            <p:strVal val="1+ppt_h/2"/>
                                          </p:val>
                                        </p:tav>
                                      </p:tavLst>
                                    </p:anim>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6" grpId="1" animBg="1"/>
      <p:bldP spid="7" grpId="0" animBg="1"/>
      <p:bldP spid="8" grpId="0" animBg="1"/>
      <p:bldP spid="9" grpId="0"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AAA440-787A-4B1B-A9D0-E8833E6F46EA}"/>
              </a:ext>
            </a:extLst>
          </p:cNvPr>
          <p:cNvSpPr txBox="1">
            <a:spLocks/>
          </p:cNvSpPr>
          <p:nvPr/>
        </p:nvSpPr>
        <p:spPr>
          <a:xfrm>
            <a:off x="1583412" y="1445251"/>
            <a:ext cx="948564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ngữ</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tính</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cách</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useBgFill="1">
        <p:nvSpPr>
          <p:cNvPr id="3" name="Content Placeholder 2">
            <a:extLst>
              <a:ext uri="{FF2B5EF4-FFF2-40B4-BE49-F238E27FC236}">
                <a16:creationId xmlns:a16="http://schemas.microsoft.com/office/drawing/2014/main" xmlns="" id="{BC2D442E-7AF1-4899-A54B-6A3ED9920CB1}"/>
              </a:ext>
            </a:extLst>
          </p:cNvPr>
          <p:cNvSpPr txBox="1">
            <a:spLocks/>
          </p:cNvSpPr>
          <p:nvPr/>
        </p:nvSpPr>
        <p:spPr>
          <a:xfrm>
            <a:off x="1871330" y="2770814"/>
            <a:ext cx="8592134" cy="1556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 dạy em học, bố rất kiên nhẫn. Khi chơi cùng em, bố rất vui vẻ và hài hước. Mỗi khi em mắc lỗi, bố rất nghiêm khắc dạy bảo nhưng cũng dễ tha thứ.</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xmlns="" id="{8979429B-AF87-45FA-A8C9-8FB67EC9233F}"/>
              </a:ext>
            </a:extLst>
          </p:cNvPr>
          <p:cNvCxnSpPr/>
          <p:nvPr/>
        </p:nvCxnSpPr>
        <p:spPr>
          <a:xfrm>
            <a:off x="5816848" y="3162067"/>
            <a:ext cx="162678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a:extLst>
              <a:ext uri="{FF2B5EF4-FFF2-40B4-BE49-F238E27FC236}">
                <a16:creationId xmlns:a16="http://schemas.microsoft.com/office/drawing/2014/main" xmlns="" id="{F897661D-8AB6-46F2-9BA7-076576A33C41}"/>
              </a:ext>
            </a:extLst>
          </p:cNvPr>
          <p:cNvCxnSpPr>
            <a:cxnSpLocks/>
          </p:cNvCxnSpPr>
          <p:nvPr/>
        </p:nvCxnSpPr>
        <p:spPr>
          <a:xfrm>
            <a:off x="3743057" y="3663197"/>
            <a:ext cx="103313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xmlns="" id="{8FCF1F2D-8CD0-42C5-AB39-D375F62707E1}"/>
              </a:ext>
            </a:extLst>
          </p:cNvPr>
          <p:cNvCxnSpPr>
            <a:cxnSpLocks/>
          </p:cNvCxnSpPr>
          <p:nvPr/>
        </p:nvCxnSpPr>
        <p:spPr>
          <a:xfrm>
            <a:off x="5335567" y="3663197"/>
            <a:ext cx="145843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xmlns="" id="{A2557683-1CB6-4A8D-B200-E80157A892F6}"/>
              </a:ext>
            </a:extLst>
          </p:cNvPr>
          <p:cNvCxnSpPr>
            <a:cxnSpLocks/>
          </p:cNvCxnSpPr>
          <p:nvPr/>
        </p:nvCxnSpPr>
        <p:spPr>
          <a:xfrm>
            <a:off x="3029377" y="4041919"/>
            <a:ext cx="2085753" cy="0"/>
          </a:xfrm>
          <a:prstGeom prst="line">
            <a:avLst/>
          </a:prstGeom>
        </p:spPr>
        <p:style>
          <a:lnRef idx="3">
            <a:schemeClr val="accent2"/>
          </a:lnRef>
          <a:fillRef idx="0">
            <a:schemeClr val="accent2"/>
          </a:fillRef>
          <a:effectRef idx="2">
            <a:schemeClr val="accent2"/>
          </a:effectRef>
          <a:fontRef idx="minor">
            <a:schemeClr val="tx1"/>
          </a:fontRef>
        </p:style>
      </p:cxnSp>
      <p:sp useBgFill="1">
        <p:nvSpPr>
          <p:cNvPr id="8" name="Rectangle 7"/>
          <p:cNvSpPr/>
          <p:nvPr/>
        </p:nvSpPr>
        <p:spPr>
          <a:xfrm>
            <a:off x="9337964" y="129309"/>
            <a:ext cx="2854036" cy="267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57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86D3B10-1A97-48DB-964E-8ED116CB7DB7}"/>
              </a:ext>
            </a:extLst>
          </p:cNvPr>
          <p:cNvSpPr txBox="1"/>
          <p:nvPr/>
        </p:nvSpPr>
        <p:spPr>
          <a:xfrm>
            <a:off x="1947335" y="634678"/>
            <a:ext cx="9693004" cy="646331"/>
          </a:xfrm>
          <a:prstGeom prst="rect">
            <a:avLst/>
          </a:prstGeom>
          <a:noFill/>
        </p:spPr>
        <p:txBody>
          <a:bodyPr wrap="square" rtlCol="0">
            <a:spAutoFit/>
          </a:bodyPr>
          <a:lstStyle/>
          <a:p>
            <a:pPr defTabSz="1219170">
              <a:lnSpc>
                <a:spcPct val="150000"/>
              </a:lnSpc>
              <a:buClr>
                <a:srgbClr val="000000"/>
              </a:buClr>
            </a:pPr>
            <a:r>
              <a:rPr lang="en-US" sz="2400" b="1" kern="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en-US" sz="2400" b="1" kern="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Chọn</a:t>
            </a:r>
            <a:r>
              <a:rPr lang="en-US" sz="2400" b="1" kern="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i="1" kern="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dấu</a:t>
            </a:r>
            <a:r>
              <a:rPr lang="en-US" sz="2400" b="1" i="1" kern="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i="1" kern="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chấm</a:t>
            </a:r>
            <a:r>
              <a:rPr lang="en-US" sz="2400" b="1" kern="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i="1" kern="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dấu</a:t>
            </a:r>
            <a:r>
              <a:rPr lang="en-US" sz="2400" b="1" i="1" kern="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i="1" kern="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chấm</a:t>
            </a:r>
            <a:r>
              <a:rPr lang="en-US" sz="2400" b="1" i="1" kern="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i="1" kern="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hỏi</a:t>
            </a:r>
            <a:r>
              <a:rPr lang="en-US" sz="2400" b="1" i="1" kern="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kern="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hoặc</a:t>
            </a:r>
            <a:r>
              <a:rPr lang="en-US" sz="2400" b="1" kern="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i="1" kern="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dấu</a:t>
            </a:r>
            <a:r>
              <a:rPr lang="en-US" sz="2400" b="1" i="1" kern="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i="1" kern="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chấm</a:t>
            </a:r>
            <a:r>
              <a:rPr lang="en-US" sz="2400" b="1" i="1" kern="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 than</a:t>
            </a:r>
            <a:r>
              <a:rPr lang="en-US" sz="2400" b="1" kern="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kern="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thay</a:t>
            </a:r>
            <a:r>
              <a:rPr lang="en-US" sz="2400" b="1" kern="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kern="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cho</a:t>
            </a:r>
            <a:r>
              <a:rPr lang="en-US" sz="2400" b="1" kern="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 ô </a:t>
            </a:r>
            <a:r>
              <a:rPr lang="en-US" sz="2400" b="1" kern="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vuông</a:t>
            </a:r>
            <a:r>
              <a:rPr lang="en-US" sz="2400" b="1" kern="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7" name="Rectangle 6">
            <a:extLst>
              <a:ext uri="{FF2B5EF4-FFF2-40B4-BE49-F238E27FC236}">
                <a16:creationId xmlns:a16="http://schemas.microsoft.com/office/drawing/2014/main" xmlns="" id="{EE1379CE-C8F1-4246-87C0-D851806CBF53}"/>
              </a:ext>
            </a:extLst>
          </p:cNvPr>
          <p:cNvSpPr/>
          <p:nvPr/>
        </p:nvSpPr>
        <p:spPr>
          <a:xfrm>
            <a:off x="1947334" y="1701970"/>
            <a:ext cx="7995684" cy="3600601"/>
          </a:xfrm>
          <a:prstGeom prst="rect">
            <a:avLst/>
          </a:prstGeom>
        </p:spPr>
        <p:txBody>
          <a:bodyPr wrap="square">
            <a:spAutoFit/>
          </a:bodyPr>
          <a:lstStyle/>
          <a:p>
            <a:pPr indent="609585" algn="ctr" defTabSz="1219170">
              <a:lnSpc>
                <a:spcPct val="150000"/>
              </a:lnSpc>
              <a:buClr>
                <a:srgbClr val="000000"/>
              </a:buClr>
            </a:pPr>
            <a:r>
              <a:rPr lang="en-US" sz="2533" b="1" kern="0" dirty="0" err="1">
                <a:solidFill>
                  <a:srgbClr val="000000"/>
                </a:solidFill>
                <a:latin typeface="Times New Roman" panose="02020603050405020304" pitchFamily="18" charset="0"/>
                <a:cs typeface="Times New Roman" panose="02020603050405020304" pitchFamily="18" charset="0"/>
                <a:sym typeface="Arial"/>
              </a:rPr>
              <a:t>Đặt</a:t>
            </a:r>
            <a:r>
              <a:rPr lang="en-US" sz="2533" b="1" kern="0" dirty="0">
                <a:solidFill>
                  <a:srgbClr val="000000"/>
                </a:solidFill>
                <a:latin typeface="Times New Roman" panose="02020603050405020304" pitchFamily="18" charset="0"/>
                <a:cs typeface="Times New Roman" panose="02020603050405020304" pitchFamily="18" charset="0"/>
                <a:sym typeface="Arial"/>
              </a:rPr>
              <a:t> </a:t>
            </a:r>
            <a:r>
              <a:rPr lang="en-US" sz="2533" b="1" kern="0" dirty="0" err="1">
                <a:solidFill>
                  <a:srgbClr val="000000"/>
                </a:solidFill>
                <a:latin typeface="Times New Roman" panose="02020603050405020304" pitchFamily="18" charset="0"/>
                <a:cs typeface="Times New Roman" panose="02020603050405020304" pitchFamily="18" charset="0"/>
                <a:sym typeface="Arial"/>
              </a:rPr>
              <a:t>câu</a:t>
            </a:r>
            <a:endParaRPr lang="en-US" sz="2533" b="1"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lnSpc>
                <a:spcPct val="150000"/>
              </a:lnSpc>
              <a:buClr>
                <a:srgbClr val="000000"/>
              </a:buClr>
            </a:pPr>
            <a:r>
              <a:rPr lang="en-US" sz="2533" i="1" kern="0" dirty="0" err="1">
                <a:solidFill>
                  <a:srgbClr val="000000"/>
                </a:solidFill>
                <a:latin typeface="Times New Roman" panose="02020603050405020304" pitchFamily="18" charset="0"/>
                <a:cs typeface="Times New Roman" panose="02020603050405020304" pitchFamily="18" charset="0"/>
                <a:sym typeface="Arial"/>
              </a:rPr>
              <a:t>Bố</a:t>
            </a:r>
            <a:r>
              <a:rPr lang="en-US" sz="2533" i="1"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a:solidFill>
                  <a:srgbClr val="000000"/>
                </a:solidFill>
                <a:latin typeface="Times New Roman" panose="02020603050405020304" pitchFamily="18" charset="0"/>
                <a:cs typeface="Times New Roman" panose="02020603050405020304" pitchFamily="18" charset="0"/>
                <a:sym typeface="Arial"/>
              </a:rPr>
              <a:t>- Nam </a:t>
            </a:r>
            <a:r>
              <a:rPr lang="en-US" sz="2533" kern="0" dirty="0" err="1">
                <a:solidFill>
                  <a:srgbClr val="000000"/>
                </a:solidFill>
                <a:latin typeface="Times New Roman" panose="02020603050405020304" pitchFamily="18" charset="0"/>
                <a:cs typeface="Times New Roman" panose="02020603050405020304" pitchFamily="18" charset="0"/>
                <a:sym typeface="Arial"/>
              </a:rPr>
              <a:t>ơi</a:t>
            </a:r>
            <a:r>
              <a:rPr lang="en-US" sz="2533" kern="0" dirty="0">
                <a:solidFill>
                  <a:srgbClr val="000000"/>
                </a:solidFill>
                <a:latin typeface="Times New Roman" panose="02020603050405020304" pitchFamily="18" charset="0"/>
                <a:cs typeface="Times New Roman" panose="02020603050405020304" pitchFamily="18" charset="0"/>
                <a:sym typeface="Arial"/>
              </a:rPr>
              <a:t>  Con </a:t>
            </a:r>
            <a:r>
              <a:rPr lang="en-US" sz="2533" kern="0" dirty="0" err="1">
                <a:solidFill>
                  <a:srgbClr val="000000"/>
                </a:solidFill>
                <a:latin typeface="Times New Roman" panose="02020603050405020304" pitchFamily="18" charset="0"/>
                <a:cs typeface="Times New Roman" panose="02020603050405020304" pitchFamily="18" charset="0"/>
                <a:sym typeface="Arial"/>
              </a:rPr>
              <a:t>hãy</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đặt</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một</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câu</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có</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từ</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đường</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nhé</a:t>
            </a:r>
            <a:endParaRPr lang="en-US" sz="2533"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lnSpc>
                <a:spcPct val="150000"/>
              </a:lnSpc>
              <a:buClr>
                <a:srgbClr val="000000"/>
              </a:buClr>
            </a:pPr>
            <a:r>
              <a:rPr lang="en-US" sz="2533" i="1" kern="0" dirty="0">
                <a:solidFill>
                  <a:srgbClr val="000000"/>
                </a:solidFill>
                <a:latin typeface="Times New Roman" panose="02020603050405020304" pitchFamily="18" charset="0"/>
                <a:cs typeface="Times New Roman" panose="02020603050405020304" pitchFamily="18" charset="0"/>
                <a:sym typeface="Arial"/>
              </a:rPr>
              <a:t>Con:</a:t>
            </a:r>
            <a:r>
              <a:rPr lang="en-US" sz="2533" kern="0" dirty="0">
                <a:solidFill>
                  <a:srgbClr val="000000"/>
                </a:solidFill>
                <a:latin typeface="Times New Roman" panose="02020603050405020304" pitchFamily="18" charset="0"/>
                <a:cs typeface="Times New Roman" panose="02020603050405020304" pitchFamily="18" charset="0"/>
                <a:sym typeface="Arial"/>
              </a:rPr>
              <a:t> - </a:t>
            </a:r>
            <a:r>
              <a:rPr lang="en-US" sz="2533" kern="0" dirty="0" err="1">
                <a:solidFill>
                  <a:srgbClr val="000000"/>
                </a:solidFill>
                <a:latin typeface="Times New Roman" panose="02020603050405020304" pitchFamily="18" charset="0"/>
                <a:cs typeface="Times New Roman" panose="02020603050405020304" pitchFamily="18" charset="0"/>
                <a:sym typeface="Arial"/>
              </a:rPr>
              <a:t>Bố</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em</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đang</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uống</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cà</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phê</a:t>
            </a:r>
            <a:endParaRPr lang="en-US" sz="2533"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lnSpc>
                <a:spcPct val="150000"/>
              </a:lnSpc>
              <a:buClr>
                <a:srgbClr val="000000"/>
              </a:buClr>
            </a:pPr>
            <a:r>
              <a:rPr lang="en-US" sz="2533" i="1" kern="0" dirty="0" err="1">
                <a:solidFill>
                  <a:srgbClr val="000000"/>
                </a:solidFill>
                <a:latin typeface="Times New Roman" panose="02020603050405020304" pitchFamily="18" charset="0"/>
                <a:cs typeface="Times New Roman" panose="02020603050405020304" pitchFamily="18" charset="0"/>
                <a:sym typeface="Arial"/>
              </a:rPr>
              <a:t>Bố</a:t>
            </a:r>
            <a:r>
              <a:rPr lang="en-US" sz="2533" i="1" kern="0" dirty="0">
                <a:solidFill>
                  <a:srgbClr val="000000"/>
                </a:solidFill>
                <a:latin typeface="Times New Roman" panose="02020603050405020304" pitchFamily="18" charset="0"/>
                <a:cs typeface="Times New Roman" panose="02020603050405020304" pitchFamily="18" charset="0"/>
                <a:sym typeface="Arial"/>
              </a:rPr>
              <a:t>:</a:t>
            </a:r>
            <a:r>
              <a:rPr lang="en-US" sz="2533" kern="0" dirty="0">
                <a:solidFill>
                  <a:srgbClr val="000000"/>
                </a:solidFill>
                <a:latin typeface="Times New Roman" panose="02020603050405020304" pitchFamily="18" charset="0"/>
                <a:cs typeface="Times New Roman" panose="02020603050405020304" pitchFamily="18" charset="0"/>
                <a:sym typeface="Arial"/>
              </a:rPr>
              <a:t>    - </a:t>
            </a:r>
            <a:r>
              <a:rPr lang="en-US" sz="2533" kern="0" dirty="0" err="1">
                <a:solidFill>
                  <a:srgbClr val="000000"/>
                </a:solidFill>
                <a:latin typeface="Times New Roman" panose="02020603050405020304" pitchFamily="18" charset="0"/>
                <a:cs typeface="Times New Roman" panose="02020603050405020304" pitchFamily="18" charset="0"/>
                <a:sym typeface="Arial"/>
              </a:rPr>
              <a:t>Thế</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từ</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đường</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đâu</a:t>
            </a:r>
            <a:endParaRPr lang="en-US" sz="2533"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lnSpc>
                <a:spcPct val="150000"/>
              </a:lnSpc>
              <a:buClr>
                <a:srgbClr val="000000"/>
              </a:buClr>
            </a:pPr>
            <a:r>
              <a:rPr lang="en-US" sz="2533" i="1" kern="0" dirty="0">
                <a:solidFill>
                  <a:srgbClr val="000000"/>
                </a:solidFill>
                <a:latin typeface="Times New Roman" panose="02020603050405020304" pitchFamily="18" charset="0"/>
                <a:cs typeface="Times New Roman" panose="02020603050405020304" pitchFamily="18" charset="0"/>
                <a:sym typeface="Arial"/>
              </a:rPr>
              <a:t>Con:</a:t>
            </a:r>
            <a:r>
              <a:rPr lang="en-US" sz="2533" kern="0" dirty="0">
                <a:solidFill>
                  <a:srgbClr val="000000"/>
                </a:solidFill>
                <a:latin typeface="Times New Roman" panose="02020603050405020304" pitchFamily="18" charset="0"/>
                <a:cs typeface="Times New Roman" panose="02020603050405020304" pitchFamily="18" charset="0"/>
                <a:sym typeface="Arial"/>
              </a:rPr>
              <a:t> - </a:t>
            </a:r>
            <a:r>
              <a:rPr lang="en-US" sz="2533" kern="0" dirty="0" err="1">
                <a:solidFill>
                  <a:srgbClr val="000000"/>
                </a:solidFill>
                <a:latin typeface="Times New Roman" panose="02020603050405020304" pitchFamily="18" charset="0"/>
                <a:cs typeface="Times New Roman" panose="02020603050405020304" pitchFamily="18" charset="0"/>
                <a:sym typeface="Arial"/>
              </a:rPr>
              <a:t>Dạ</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đường</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có</a:t>
            </a:r>
            <a:r>
              <a:rPr lang="en-US" sz="2533" kern="0" dirty="0">
                <a:solidFill>
                  <a:srgbClr val="000000"/>
                </a:solidFill>
                <a:latin typeface="Times New Roman" panose="02020603050405020304" pitchFamily="18" charset="0"/>
                <a:cs typeface="Times New Roman" panose="02020603050405020304" pitchFamily="18" charset="0"/>
                <a:sym typeface="Arial"/>
              </a:rPr>
              <a:t> ở </a:t>
            </a:r>
            <a:r>
              <a:rPr lang="en-US" sz="2533" kern="0" dirty="0" err="1">
                <a:solidFill>
                  <a:srgbClr val="000000"/>
                </a:solidFill>
                <a:latin typeface="Times New Roman" panose="02020603050405020304" pitchFamily="18" charset="0"/>
                <a:cs typeface="Times New Roman" panose="02020603050405020304" pitchFamily="18" charset="0"/>
                <a:sym typeface="Arial"/>
              </a:rPr>
              <a:t>trong</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cốc</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cà</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phê</a:t>
            </a:r>
            <a:r>
              <a:rPr lang="en-US" sz="2533" kern="0" dirty="0">
                <a:solidFill>
                  <a:srgbClr val="000000"/>
                </a:solidFill>
                <a:latin typeface="Times New Roman" panose="02020603050405020304" pitchFamily="18" charset="0"/>
                <a:cs typeface="Times New Roman" panose="02020603050405020304" pitchFamily="18" charset="0"/>
                <a:sym typeface="Arial"/>
              </a:rPr>
              <a:t> </a:t>
            </a:r>
            <a:r>
              <a:rPr lang="en-US" sz="2533" kern="0" dirty="0" err="1">
                <a:solidFill>
                  <a:srgbClr val="000000"/>
                </a:solidFill>
                <a:latin typeface="Times New Roman" panose="02020603050405020304" pitchFamily="18" charset="0"/>
                <a:cs typeface="Times New Roman" panose="02020603050405020304" pitchFamily="18" charset="0"/>
                <a:sym typeface="Arial"/>
              </a:rPr>
              <a:t>rồi</a:t>
            </a:r>
            <a:r>
              <a:rPr lang="en-US" sz="2533" kern="0" dirty="0">
                <a:solidFill>
                  <a:srgbClr val="000000"/>
                </a:solidFill>
                <a:latin typeface="Times New Roman" panose="02020603050405020304" pitchFamily="18" charset="0"/>
                <a:cs typeface="Times New Roman" panose="02020603050405020304" pitchFamily="18" charset="0"/>
                <a:sym typeface="Arial"/>
              </a:rPr>
              <a:t> ạ.</a:t>
            </a:r>
          </a:p>
          <a:p>
            <a:pPr indent="609585" algn="r" defTabSz="1219170">
              <a:lnSpc>
                <a:spcPct val="150000"/>
              </a:lnSpc>
              <a:buClr>
                <a:srgbClr val="000000"/>
              </a:buClr>
            </a:pPr>
            <a:r>
              <a:rPr lang="en-US" sz="2533" kern="0" dirty="0">
                <a:solidFill>
                  <a:srgbClr val="000000"/>
                </a:solidFill>
                <a:latin typeface="Times New Roman" panose="02020603050405020304" pitchFamily="18" charset="0"/>
                <a:cs typeface="Times New Roman" panose="02020603050405020304" pitchFamily="18" charset="0"/>
                <a:sym typeface="Arial"/>
              </a:rPr>
              <a:t>(Theo </a:t>
            </a:r>
            <a:r>
              <a:rPr lang="en-US" sz="2533" i="1" kern="0" dirty="0" err="1">
                <a:solidFill>
                  <a:srgbClr val="000000"/>
                </a:solidFill>
                <a:latin typeface="Times New Roman" panose="02020603050405020304" pitchFamily="18" charset="0"/>
                <a:cs typeface="Times New Roman" panose="02020603050405020304" pitchFamily="18" charset="0"/>
                <a:sym typeface="Arial"/>
              </a:rPr>
              <a:t>Truyện</a:t>
            </a:r>
            <a:r>
              <a:rPr lang="en-US" sz="2533" i="1" kern="0" dirty="0">
                <a:solidFill>
                  <a:srgbClr val="000000"/>
                </a:solidFill>
                <a:latin typeface="Times New Roman" panose="02020603050405020304" pitchFamily="18" charset="0"/>
                <a:cs typeface="Times New Roman" panose="02020603050405020304" pitchFamily="18" charset="0"/>
                <a:sym typeface="Arial"/>
              </a:rPr>
              <a:t> </a:t>
            </a:r>
            <a:r>
              <a:rPr lang="en-US" sz="2533" i="1" kern="0" dirty="0" err="1">
                <a:solidFill>
                  <a:srgbClr val="000000"/>
                </a:solidFill>
                <a:latin typeface="Times New Roman" panose="02020603050405020304" pitchFamily="18" charset="0"/>
                <a:cs typeface="Times New Roman" panose="02020603050405020304" pitchFamily="18" charset="0"/>
                <a:sym typeface="Arial"/>
              </a:rPr>
              <a:t>cười</a:t>
            </a:r>
            <a:r>
              <a:rPr lang="en-US" sz="2533" i="1" kern="0" dirty="0">
                <a:solidFill>
                  <a:srgbClr val="000000"/>
                </a:solidFill>
                <a:latin typeface="Times New Roman" panose="02020603050405020304" pitchFamily="18" charset="0"/>
                <a:cs typeface="Times New Roman" panose="02020603050405020304" pitchFamily="18" charset="0"/>
                <a:sym typeface="Arial"/>
              </a:rPr>
              <a:t> </a:t>
            </a:r>
            <a:r>
              <a:rPr lang="en-US" sz="2533" i="1" kern="0" dirty="0" err="1">
                <a:solidFill>
                  <a:srgbClr val="000000"/>
                </a:solidFill>
                <a:latin typeface="Times New Roman" panose="02020603050405020304" pitchFamily="18" charset="0"/>
                <a:cs typeface="Times New Roman" panose="02020603050405020304" pitchFamily="18" charset="0"/>
                <a:sym typeface="Arial"/>
              </a:rPr>
              <a:t>thông</a:t>
            </a:r>
            <a:r>
              <a:rPr lang="en-US" sz="2533" i="1" kern="0" dirty="0">
                <a:solidFill>
                  <a:srgbClr val="000000"/>
                </a:solidFill>
                <a:latin typeface="Times New Roman" panose="02020603050405020304" pitchFamily="18" charset="0"/>
                <a:cs typeface="Times New Roman" panose="02020603050405020304" pitchFamily="18" charset="0"/>
                <a:sym typeface="Arial"/>
              </a:rPr>
              <a:t> </a:t>
            </a:r>
            <a:r>
              <a:rPr lang="en-US" sz="2533" i="1" kern="0" dirty="0" err="1">
                <a:solidFill>
                  <a:srgbClr val="000000"/>
                </a:solidFill>
                <a:latin typeface="Times New Roman" panose="02020603050405020304" pitchFamily="18" charset="0"/>
                <a:cs typeface="Times New Roman" panose="02020603050405020304" pitchFamily="18" charset="0"/>
                <a:sym typeface="Arial"/>
              </a:rPr>
              <a:t>minh</a:t>
            </a:r>
            <a:r>
              <a:rPr lang="en-US" sz="2533" i="1" kern="0" dirty="0">
                <a:solidFill>
                  <a:srgbClr val="000000"/>
                </a:solidFill>
                <a:latin typeface="Times New Roman" panose="02020603050405020304" pitchFamily="18" charset="0"/>
                <a:cs typeface="Times New Roman" panose="02020603050405020304" pitchFamily="18" charset="0"/>
                <a:sym typeface="Arial"/>
              </a:rPr>
              <a:t> </a:t>
            </a:r>
            <a:r>
              <a:rPr lang="en-US" sz="2533" i="1" kern="0" dirty="0" err="1">
                <a:solidFill>
                  <a:srgbClr val="000000"/>
                </a:solidFill>
                <a:latin typeface="Times New Roman" panose="02020603050405020304" pitchFamily="18" charset="0"/>
                <a:cs typeface="Times New Roman" panose="02020603050405020304" pitchFamily="18" charset="0"/>
                <a:sym typeface="Arial"/>
              </a:rPr>
              <a:t>dí</a:t>
            </a:r>
            <a:r>
              <a:rPr lang="en-US" sz="2533" i="1" kern="0" dirty="0">
                <a:solidFill>
                  <a:srgbClr val="000000"/>
                </a:solidFill>
                <a:latin typeface="Times New Roman" panose="02020603050405020304" pitchFamily="18" charset="0"/>
                <a:cs typeface="Times New Roman" panose="02020603050405020304" pitchFamily="18" charset="0"/>
                <a:sym typeface="Arial"/>
              </a:rPr>
              <a:t> </a:t>
            </a:r>
            <a:r>
              <a:rPr lang="en-US" sz="2533" i="1" kern="0" dirty="0" err="1">
                <a:solidFill>
                  <a:srgbClr val="000000"/>
                </a:solidFill>
                <a:latin typeface="Times New Roman" panose="02020603050405020304" pitchFamily="18" charset="0"/>
                <a:cs typeface="Times New Roman" panose="02020603050405020304" pitchFamily="18" charset="0"/>
                <a:sym typeface="Arial"/>
              </a:rPr>
              <a:t>dỏm</a:t>
            </a:r>
            <a:r>
              <a:rPr lang="en-US" sz="2533" i="1" kern="0" dirty="0">
                <a:solidFill>
                  <a:srgbClr val="000000"/>
                </a:solidFill>
                <a:latin typeface="Times New Roman" panose="02020603050405020304" pitchFamily="18" charset="0"/>
                <a:cs typeface="Times New Roman" panose="02020603050405020304" pitchFamily="18" charset="0"/>
                <a:sym typeface="Arial"/>
              </a:rPr>
              <a:t>)</a:t>
            </a:r>
            <a:endParaRPr lang="en-US" sz="2533"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8" name="Group 7">
            <a:extLst>
              <a:ext uri="{FF2B5EF4-FFF2-40B4-BE49-F238E27FC236}">
                <a16:creationId xmlns:a16="http://schemas.microsoft.com/office/drawing/2014/main" xmlns="" id="{678ADF57-E41E-44F7-87D6-9CC64004952B}"/>
              </a:ext>
            </a:extLst>
          </p:cNvPr>
          <p:cNvGrpSpPr/>
          <p:nvPr/>
        </p:nvGrpSpPr>
        <p:grpSpPr>
          <a:xfrm>
            <a:off x="3746964" y="2450521"/>
            <a:ext cx="348977" cy="348977"/>
            <a:chOff x="7507111" y="2996098"/>
            <a:chExt cx="417689" cy="417689"/>
          </a:xfrm>
        </p:grpSpPr>
        <p:sp>
          <p:nvSpPr>
            <p:cNvPr id="9" name="Rectangle 8">
              <a:extLst>
                <a:ext uri="{FF2B5EF4-FFF2-40B4-BE49-F238E27FC236}">
                  <a16:creationId xmlns:a16="http://schemas.microsoft.com/office/drawing/2014/main" xmlns="" id="{88FA2869-A746-41C9-9076-46B59CCDA56D}"/>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
                <a:sym typeface="Arial"/>
              </a:endParaRPr>
            </a:p>
          </p:txBody>
        </p:sp>
        <p:cxnSp>
          <p:nvCxnSpPr>
            <p:cNvPr id="10" name="Straight Connector 9">
              <a:extLst>
                <a:ext uri="{FF2B5EF4-FFF2-40B4-BE49-F238E27FC236}">
                  <a16:creationId xmlns:a16="http://schemas.microsoft.com/office/drawing/2014/main" xmlns="" id="{E2BA9091-A291-4FC6-8341-50254E9F10ED}"/>
                </a:ext>
              </a:extLst>
            </p:cNvPr>
            <p:cNvCxnSpPr>
              <a:stCxn id="9" idx="0"/>
              <a:endCxn id="9"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xmlns="" id="{448D6C95-38C9-4664-B3FD-AD9015966AFD}"/>
                </a:ext>
              </a:extLst>
            </p:cNvPr>
            <p:cNvCxnSpPr>
              <a:stCxn id="9" idx="3"/>
              <a:endCxn id="9"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xmlns="" id="{626BC5F7-10B2-4A9A-A6CE-25698E4A2500}"/>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
        <p:nvSpPr>
          <p:cNvPr id="13" name="TextBox 12">
            <a:extLst>
              <a:ext uri="{FF2B5EF4-FFF2-40B4-BE49-F238E27FC236}">
                <a16:creationId xmlns:a16="http://schemas.microsoft.com/office/drawing/2014/main" xmlns="" id="{313221BF-1228-4FB8-9A53-75A5D8CBD37A}"/>
              </a:ext>
            </a:extLst>
          </p:cNvPr>
          <p:cNvSpPr txBox="1"/>
          <p:nvPr/>
        </p:nvSpPr>
        <p:spPr>
          <a:xfrm>
            <a:off x="3775454" y="2450243"/>
            <a:ext cx="320487" cy="482120"/>
          </a:xfrm>
          <a:prstGeom prst="rect">
            <a:avLst/>
          </a:prstGeom>
          <a:noFill/>
        </p:spPr>
        <p:txBody>
          <a:bodyPr wrap="square">
            <a:spAutoFit/>
          </a:bodyPr>
          <a:lstStyle/>
          <a:p>
            <a:pPr defTabSz="1219170">
              <a:buClr>
                <a:srgbClr val="000000"/>
              </a:buClr>
            </a:pPr>
            <a:r>
              <a:rPr lang="en-US" sz="2533" b="1" kern="0" dirty="0">
                <a:solidFill>
                  <a:srgbClr val="FF0000"/>
                </a:solidFill>
                <a:latin typeface="UTM Avo" panose="02040603050506020204" pitchFamily="18" charset="0"/>
                <a:cs typeface="Arial"/>
                <a:sym typeface="Arial"/>
              </a:rPr>
              <a:t>!</a:t>
            </a:r>
            <a:endParaRPr lang="en-US" sz="2533" b="1" kern="0" dirty="0">
              <a:solidFill>
                <a:srgbClr val="FF0000"/>
              </a:solidFill>
              <a:latin typeface="Arial"/>
              <a:cs typeface="Arial"/>
              <a:sym typeface="Arial"/>
            </a:endParaRPr>
          </a:p>
        </p:txBody>
      </p:sp>
      <p:grpSp>
        <p:nvGrpSpPr>
          <p:cNvPr id="14" name="Group 13">
            <a:extLst>
              <a:ext uri="{FF2B5EF4-FFF2-40B4-BE49-F238E27FC236}">
                <a16:creationId xmlns:a16="http://schemas.microsoft.com/office/drawing/2014/main" xmlns="" id="{072B90DE-66F1-4320-A2E9-13BA16AE3D36}"/>
              </a:ext>
            </a:extLst>
          </p:cNvPr>
          <p:cNvGrpSpPr/>
          <p:nvPr/>
        </p:nvGrpSpPr>
        <p:grpSpPr>
          <a:xfrm>
            <a:off x="6200205" y="3024001"/>
            <a:ext cx="348977" cy="348977"/>
            <a:chOff x="7507111" y="2996098"/>
            <a:chExt cx="417689" cy="417689"/>
          </a:xfrm>
        </p:grpSpPr>
        <p:sp>
          <p:nvSpPr>
            <p:cNvPr id="15" name="Rectangle 14">
              <a:extLst>
                <a:ext uri="{FF2B5EF4-FFF2-40B4-BE49-F238E27FC236}">
                  <a16:creationId xmlns:a16="http://schemas.microsoft.com/office/drawing/2014/main" xmlns="" id="{92C5AC6A-33FD-402C-9CFE-797BE3DFEAC0}"/>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
                <a:sym typeface="Arial"/>
              </a:endParaRPr>
            </a:p>
          </p:txBody>
        </p:sp>
        <p:cxnSp>
          <p:nvCxnSpPr>
            <p:cNvPr id="16" name="Straight Connector 15">
              <a:extLst>
                <a:ext uri="{FF2B5EF4-FFF2-40B4-BE49-F238E27FC236}">
                  <a16:creationId xmlns:a16="http://schemas.microsoft.com/office/drawing/2014/main" xmlns="" id="{AA370472-D824-4461-97EB-4E532C063256}"/>
                </a:ext>
              </a:extLst>
            </p:cNvPr>
            <p:cNvCxnSpPr>
              <a:stCxn id="15" idx="0"/>
              <a:endCxn id="15"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xmlns="" id="{CC2946A6-F553-42EC-8BBB-8810A5C1B2C5}"/>
                </a:ext>
              </a:extLst>
            </p:cNvPr>
            <p:cNvCxnSpPr>
              <a:stCxn id="15" idx="3"/>
              <a:endCxn id="15"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xmlns="" id="{1449388C-D21F-43C2-8967-D7BEA2692801}"/>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
        <p:nvSpPr>
          <p:cNvPr id="19" name="TextBox 18">
            <a:extLst>
              <a:ext uri="{FF2B5EF4-FFF2-40B4-BE49-F238E27FC236}">
                <a16:creationId xmlns:a16="http://schemas.microsoft.com/office/drawing/2014/main" xmlns="" id="{8E5D47C6-4231-4251-9004-D1203D58F286}"/>
              </a:ext>
            </a:extLst>
          </p:cNvPr>
          <p:cNvSpPr txBox="1"/>
          <p:nvPr/>
        </p:nvSpPr>
        <p:spPr>
          <a:xfrm>
            <a:off x="6228695" y="2925033"/>
            <a:ext cx="320487" cy="482120"/>
          </a:xfrm>
          <a:prstGeom prst="rect">
            <a:avLst/>
          </a:prstGeom>
          <a:noFill/>
        </p:spPr>
        <p:txBody>
          <a:bodyPr wrap="square">
            <a:spAutoFit/>
          </a:bodyPr>
          <a:lstStyle/>
          <a:p>
            <a:pPr defTabSz="1219170">
              <a:buClr>
                <a:srgbClr val="000000"/>
              </a:buClr>
            </a:pPr>
            <a:r>
              <a:rPr lang="en-US" sz="2533" b="1" kern="0" dirty="0" smtClean="0">
                <a:solidFill>
                  <a:srgbClr val="FF0000"/>
                </a:solidFill>
                <a:latin typeface="UTM Avo" panose="02040603050506020204" pitchFamily="18" charset="0"/>
                <a:cs typeface="Arial"/>
                <a:sym typeface="Arial"/>
              </a:rPr>
              <a:t>.</a:t>
            </a:r>
            <a:endParaRPr lang="en-US" sz="2533" b="1" kern="0" dirty="0">
              <a:solidFill>
                <a:srgbClr val="FF0000"/>
              </a:solidFill>
              <a:latin typeface="Arial"/>
              <a:cs typeface="Arial"/>
              <a:sym typeface="Arial"/>
            </a:endParaRPr>
          </a:p>
        </p:txBody>
      </p:sp>
      <p:grpSp>
        <p:nvGrpSpPr>
          <p:cNvPr id="20" name="Group 19">
            <a:extLst>
              <a:ext uri="{FF2B5EF4-FFF2-40B4-BE49-F238E27FC236}">
                <a16:creationId xmlns:a16="http://schemas.microsoft.com/office/drawing/2014/main" xmlns="" id="{7E3E5010-99CD-4A04-9434-BC8E1D6BD6C6}"/>
              </a:ext>
            </a:extLst>
          </p:cNvPr>
          <p:cNvGrpSpPr/>
          <p:nvPr/>
        </p:nvGrpSpPr>
        <p:grpSpPr>
          <a:xfrm>
            <a:off x="5844258" y="3627242"/>
            <a:ext cx="348977" cy="348977"/>
            <a:chOff x="7507111" y="2996098"/>
            <a:chExt cx="417689" cy="417689"/>
          </a:xfrm>
        </p:grpSpPr>
        <p:sp>
          <p:nvSpPr>
            <p:cNvPr id="21" name="Rectangle 20">
              <a:extLst>
                <a:ext uri="{FF2B5EF4-FFF2-40B4-BE49-F238E27FC236}">
                  <a16:creationId xmlns:a16="http://schemas.microsoft.com/office/drawing/2014/main" xmlns="" id="{A3158833-D1C0-4F82-B7DB-67F6EA154DCE}"/>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
                <a:sym typeface="Arial"/>
              </a:endParaRPr>
            </a:p>
          </p:txBody>
        </p:sp>
        <p:cxnSp>
          <p:nvCxnSpPr>
            <p:cNvPr id="22" name="Straight Connector 21">
              <a:extLst>
                <a:ext uri="{FF2B5EF4-FFF2-40B4-BE49-F238E27FC236}">
                  <a16:creationId xmlns:a16="http://schemas.microsoft.com/office/drawing/2014/main" xmlns="" id="{732B4B0E-DD71-4350-9414-27BFB4726AFE}"/>
                </a:ext>
              </a:extLst>
            </p:cNvPr>
            <p:cNvCxnSpPr>
              <a:stCxn id="21" idx="0"/>
              <a:endCxn id="21"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xmlns="" id="{D5BFE622-3CC3-4A58-9DBA-F64EB2E2F552}"/>
                </a:ext>
              </a:extLst>
            </p:cNvPr>
            <p:cNvCxnSpPr>
              <a:stCxn id="21" idx="3"/>
              <a:endCxn id="21"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xmlns="" id="{343124A2-D348-4268-80D2-8A3059B0A906}"/>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
        <p:nvSpPr>
          <p:cNvPr id="31" name="TextBox 30">
            <a:extLst>
              <a:ext uri="{FF2B5EF4-FFF2-40B4-BE49-F238E27FC236}">
                <a16:creationId xmlns:a16="http://schemas.microsoft.com/office/drawing/2014/main" xmlns="" id="{01D85BDC-3273-4D48-9EB3-824AC1A6AFAF}"/>
              </a:ext>
            </a:extLst>
          </p:cNvPr>
          <p:cNvSpPr txBox="1"/>
          <p:nvPr/>
        </p:nvSpPr>
        <p:spPr>
          <a:xfrm>
            <a:off x="5814944" y="3541625"/>
            <a:ext cx="320487" cy="482120"/>
          </a:xfrm>
          <a:prstGeom prst="rect">
            <a:avLst/>
          </a:prstGeom>
          <a:noFill/>
        </p:spPr>
        <p:txBody>
          <a:bodyPr wrap="square">
            <a:spAutoFit/>
          </a:bodyPr>
          <a:lstStyle/>
          <a:p>
            <a:pPr defTabSz="1219170">
              <a:buClr>
                <a:srgbClr val="000000"/>
              </a:buClr>
            </a:pPr>
            <a:r>
              <a:rPr lang="en-US" sz="2533" b="1" kern="0" dirty="0">
                <a:solidFill>
                  <a:srgbClr val="FF0000"/>
                </a:solidFill>
                <a:latin typeface="UTM Avo" panose="02040603050506020204" pitchFamily="18" charset="0"/>
                <a:cs typeface="Arial"/>
                <a:sym typeface="Arial"/>
              </a:rPr>
              <a:t>?</a:t>
            </a:r>
            <a:endParaRPr lang="en-US" sz="2533" b="1" kern="0" dirty="0">
              <a:solidFill>
                <a:srgbClr val="FF0000"/>
              </a:solidFill>
              <a:latin typeface="Arial"/>
              <a:cs typeface="Arial"/>
              <a:sym typeface="Arial"/>
            </a:endParaRPr>
          </a:p>
        </p:txBody>
      </p:sp>
      <p:sp useBgFill="1">
        <p:nvSpPr>
          <p:cNvPr id="2" name="Rectangle 1"/>
          <p:cNvSpPr/>
          <p:nvPr/>
        </p:nvSpPr>
        <p:spPr>
          <a:xfrm>
            <a:off x="9191623" y="52387"/>
            <a:ext cx="3000375" cy="280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5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9"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9296400" y="0"/>
            <a:ext cx="2895600" cy="409575"/>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072088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3bb6771c47de9cde6e6b2d0f2f26022ecd8f15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221</Words>
  <Application>Microsoft Office PowerPoint</Application>
  <PresentationFormat>Custom</PresentationFormat>
  <Paragraphs>28</Paragraphs>
  <Slides>6</Slides>
  <Notes>0</Notes>
  <HiddenSlides>0</HiddenSlides>
  <MMClips>0</MMClips>
  <ScaleCrop>false</ScaleCrop>
  <HeadingPairs>
    <vt:vector size="4" baseType="variant">
      <vt:variant>
        <vt:lpstr>Theme</vt:lpstr>
      </vt:variant>
      <vt:variant>
        <vt:i4>4</vt:i4>
      </vt:variant>
      <vt:variant>
        <vt:lpstr>Slide Titles</vt:lpstr>
      </vt:variant>
      <vt:variant>
        <vt:i4>6</vt:i4>
      </vt:variant>
    </vt:vector>
  </HeadingPairs>
  <TitlesOfParts>
    <vt:vector size="10" baseType="lpstr">
      <vt:lpstr>Office Theme</vt:lpstr>
      <vt:lpstr>2_Office 主题​​</vt:lpstr>
      <vt:lpstr>1_Office Theme</vt:lpstr>
      <vt:lpstr>2_Office Theme</vt:lpstr>
      <vt:lpstr>PowerPoint Presentation</vt:lpstr>
      <vt:lpstr>PowerPoint Presentation</vt:lpstr>
      <vt:lpstr>1. Những từ chỉ tình cảm của người thân trong gia đình?</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ismail - [2010]</cp:lastModifiedBy>
  <cp:revision>32</cp:revision>
  <dcterms:created xsi:type="dcterms:W3CDTF">2021-07-20T01:55:21Z</dcterms:created>
  <dcterms:modified xsi:type="dcterms:W3CDTF">2021-12-08T12:23:40Z</dcterms:modified>
</cp:coreProperties>
</file>