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2" r:id="rId3"/>
    <p:sldMasterId id="2147483704" r:id="rId4"/>
  </p:sldMasterIdLst>
  <p:notesMasterIdLst>
    <p:notesMasterId r:id="rId24"/>
  </p:notesMasterIdLst>
  <p:handoutMasterIdLst>
    <p:handoutMasterId r:id="rId25"/>
  </p:handoutMasterIdLst>
  <p:sldIdLst>
    <p:sldId id="2007577126" r:id="rId5"/>
    <p:sldId id="256" r:id="rId6"/>
    <p:sldId id="258" r:id="rId7"/>
    <p:sldId id="257" r:id="rId8"/>
    <p:sldId id="259" r:id="rId9"/>
    <p:sldId id="263" r:id="rId10"/>
    <p:sldId id="264" r:id="rId11"/>
    <p:sldId id="261" r:id="rId12"/>
    <p:sldId id="262" r:id="rId13"/>
    <p:sldId id="266" r:id="rId14"/>
    <p:sldId id="260" r:id="rId15"/>
    <p:sldId id="265" r:id="rId16"/>
    <p:sldId id="2007577122" r:id="rId17"/>
    <p:sldId id="2007577113" r:id="rId18"/>
    <p:sldId id="2007577103" r:id="rId19"/>
    <p:sldId id="2007577114" r:id="rId20"/>
    <p:sldId id="2007577115" r:id="rId21"/>
    <p:sldId id="2007577116" r:id="rId22"/>
    <p:sldId id="2007577125" r:id="rId23"/>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560" y="-136"/>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12/12/21</a:t>
            </a:fld>
            <a:endParaRPr lang="en-US"/>
          </a:p>
        </p:txBody>
      </p:sp>
      <p:sp>
        <p:nvSpPr>
          <p:cNvPr id="4" name="Footer Placeholder 3">
            <a:extLst>
              <a:ext uri="{FF2B5EF4-FFF2-40B4-BE49-F238E27FC236}">
                <a16:creationId xmlns:a16="http://schemas.microsoft.com/office/drawing/2014/main" xmlns=""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12/12/21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xmlns=""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xmlns=""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xmlns=""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xmlns=""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xmlns=""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xmlns=""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xmlns=""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xmlns=""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xmlns=""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xmlns=""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xmlns=""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xmlns=""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xmlns=""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xmlns=""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xmlns=""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xmlns=""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xmlns=""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xmlns=""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xmlns=""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xmlns=""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xmlns=""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xmlns=""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xmlns=""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xmlns=""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xmlns=""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xmlns=""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xmlns=""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xmlns=""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xmlns=""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xmlns=""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xmlns=""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xmlns=""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xmlns=""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xmlns=""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xmlns=""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xmlns=""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xmlns=""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xmlns=""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xmlns=""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xmlns=""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xmlns=""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xmlns=""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xmlns=""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xmlns=""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xmlns=""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xmlns=""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xmlns=""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xmlns=""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xmlns=""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xmlns=""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xmlns=""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xmlns=""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xmlns=""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xmlns=""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xmlns=""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xmlns=""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xmlns=""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xmlns=""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xmlns=""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xmlns=""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xmlns=""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xmlns=""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xmlns=""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xmlns=""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xmlns=""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xmlns=""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xmlns=""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xmlns=""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xmlns=""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xmlns=""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xmlns=""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xmlns=""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xmlns=""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xmlns=""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xmlns=""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xmlns=""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xmlns=""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xmlns=""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xmlns=""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xmlns=""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xmlns=""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xmlns=""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xmlns=""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xmlns=""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xmlns=""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xmlns=""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xmlns=""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xmlns=""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xmlns=""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xmlns=""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xmlns=""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xmlns=""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xmlns=""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xmlns=""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xmlns=""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xmlns=""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xmlns=""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xmlns=""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xmlns=""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xmlns=""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xmlns=""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xmlns=""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xmlns=""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xmlns=""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xmlns=""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xmlns=""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xmlns=""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xmlns=""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xmlns=""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xmlns=""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xmlns=""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xmlns=""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xmlns=""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xmlns=""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xmlns=""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xmlns=""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xmlns=""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xmlns=""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xmlns=""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xmlns=""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xmlns=""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xmlns=""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xmlns=""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xmlns=""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xmlns=""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xmlns=""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xmlns=""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xmlns=""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xmlns=""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xmlns=""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xmlns=""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688040-106B-442A-9C8E-F54D74503AF3}"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32668951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977175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688040-106B-442A-9C8E-F54D74503AF3}"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8160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88040-106B-442A-9C8E-F54D74503AF3}"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1190256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88040-106B-442A-9C8E-F54D74503AF3}" type="datetimeFigureOut">
              <a:rPr lang="en-US" smtClean="0"/>
              <a:t>12/12/21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68838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12/12/21</a:t>
            </a:fld>
            <a:endParaRPr lang="en-US"/>
          </a:p>
        </p:txBody>
      </p:sp>
      <p:sp>
        <p:nvSpPr>
          <p:cNvPr id="5" name="Footer Placeholder 4">
            <a:extLst>
              <a:ext uri="{FF2B5EF4-FFF2-40B4-BE49-F238E27FC236}">
                <a16:creationId xmlns:a16="http://schemas.microsoft.com/office/drawing/2014/main" xmlns=""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xmlns=""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xmlns=""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xmlns=""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xmlns=""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xmlns=""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xmlns=""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xmlns=""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xmlns=""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xmlns=""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xmlns=""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xmlns=""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xmlns=""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xmlns=""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xmlns=""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xmlns=""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xmlns=""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xmlns=""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xmlns=""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xmlns=""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xmlns=""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88040-106B-442A-9C8E-F54D74503AF3}" type="datetimeFigureOut">
              <a:rPr lang="en-US" smtClean="0"/>
              <a:t>12/12/21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528373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88040-106B-442A-9C8E-F54D74503AF3}" type="datetimeFigureOut">
              <a:rPr lang="en-US" smtClean="0"/>
              <a:t>12/12/21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5117678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836548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688040-106B-442A-9C8E-F54D74503AF3}" type="datetimeFigureOut">
              <a:rPr lang="en-US" smtClean="0"/>
              <a:t>12/12/21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47971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4130027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88040-106B-442A-9C8E-F54D74503AF3}" type="datetimeFigureOut">
              <a:rPr lang="en-US" smtClean="0"/>
              <a:t>12/12/21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AAE6F-9407-4DB1-858F-4AE1D08F3638}" type="slidenum">
              <a:rPr lang="en-US" smtClean="0"/>
              <a:t>‹#›</a:t>
            </a:fld>
            <a:endParaRPr lang="en-US"/>
          </a:p>
        </p:txBody>
      </p:sp>
    </p:spTree>
    <p:extLst>
      <p:ext uri="{BB962C8B-B14F-4D97-AF65-F5344CB8AC3E}">
        <p14:creationId xmlns:p14="http://schemas.microsoft.com/office/powerpoint/2010/main" val="265122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219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843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77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88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xmlns=""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xmlns=""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xmlns=""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xmlns=""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xmlns=""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xmlns=""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81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770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71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6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902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877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72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658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2021/12/12</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xmlns=""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xmlns=""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xmlns=""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xmlns=""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xmlns=""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xmlns=""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xmlns=""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xmlns=""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xmlns=""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xmlns=""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xmlns="" id="{4147D270-CA58-46E3-A687-87D81398E68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xmlns=""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xmlns=""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xmlns=""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xmlns=""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xmlns=""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xmlns=""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xmlns=""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xmlns=""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xmlns=""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xmlns=""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xmlns=""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xmlns=""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xmlns=""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xmlns=""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xmlns=""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xmlns=""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xmlns=""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xmlns=""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xmlns=""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xmlns=""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xmlns=""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xmlns=""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xmlns=""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xmlns=""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xmlns=""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xmlns=""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xmlns=""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xmlns=""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2021/12/12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88040-106B-442A-9C8E-F54D74503AF3}" type="datetimeFigureOut">
              <a:rPr lang="en-US" smtClean="0"/>
              <a:t>12/12/21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AAE6F-9407-4DB1-858F-4AE1D08F3638}" type="slidenum">
              <a:rPr lang="en-US" smtClean="0"/>
              <a:t>‹#›</a:t>
            </a:fld>
            <a:endParaRPr lang="en-US"/>
          </a:p>
        </p:txBody>
      </p:sp>
    </p:spTree>
    <p:extLst>
      <p:ext uri="{BB962C8B-B14F-4D97-AF65-F5344CB8AC3E}">
        <p14:creationId xmlns:p14="http://schemas.microsoft.com/office/powerpoint/2010/main" val="6533167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606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iming>
    <p:tnLst>
      <p:par>
        <p:cTn id="1" dur="indefinite" restart="never" nodeType="tmRoot"/>
      </p:par>
    </p:tnLst>
  </p:timing>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80.png"/><Relationship Id="rId3" Type="http://schemas.openxmlformats.org/officeDocument/2006/relationships/audio" Target="../media/audio1.wav"/><Relationship Id="rId7" Type="http://schemas.openxmlformats.org/officeDocument/2006/relationships/image" Target="../media/image50.gif"/><Relationship Id="rId12"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75.jpg"/><Relationship Id="rId11" Type="http://schemas.openxmlformats.org/officeDocument/2006/relationships/image" Target="../media/image78.jpeg"/><Relationship Id="rId5" Type="http://schemas.openxmlformats.org/officeDocument/2006/relationships/audio" Target="../media/audio4.wav"/><Relationship Id="rId10" Type="http://schemas.openxmlformats.org/officeDocument/2006/relationships/image" Target="../media/image77.jpeg"/><Relationship Id="rId4" Type="http://schemas.openxmlformats.org/officeDocument/2006/relationships/audio" Target="../media/audio3.wav"/><Relationship Id="rId9" Type="http://schemas.openxmlformats.org/officeDocument/2006/relationships/image" Target="../media/image76.jpeg"/></Relationships>
</file>

<file path=ppt/slides/_rels/slide11.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1.wav"/><Relationship Id="rId7" Type="http://schemas.openxmlformats.org/officeDocument/2006/relationships/image" Target="../media/image82.png"/><Relationship Id="rId12"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81.jpg"/><Relationship Id="rId11" Type="http://schemas.openxmlformats.org/officeDocument/2006/relationships/image" Target="../media/image85.png"/><Relationship Id="rId5" Type="http://schemas.openxmlformats.org/officeDocument/2006/relationships/audio" Target="../media/audio4.wav"/><Relationship Id="rId10" Type="http://schemas.openxmlformats.org/officeDocument/2006/relationships/image" Target="../media/image84.jpeg"/><Relationship Id="rId4" Type="http://schemas.openxmlformats.org/officeDocument/2006/relationships/audio" Target="../media/audio3.wav"/><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1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audio2.wav"/><Relationship Id="rId16" Type="http://schemas.openxmlformats.org/officeDocument/2006/relationships/image" Target="../media/image42.gif"/><Relationship Id="rId1" Type="http://schemas.openxmlformats.org/officeDocument/2006/relationships/slideLayout" Target="../slideLayouts/slideLayout21.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audio" Target="../media/audio4.wav"/><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audio" Target="../media/audio3.wav"/><Relationship Id="rId9" Type="http://schemas.openxmlformats.org/officeDocument/2006/relationships/image" Target="../media/image35.png"/><Relationship Id="rId14" Type="http://schemas.openxmlformats.org/officeDocument/2006/relationships/image" Target="../media/image40.gif"/></Relationships>
</file>

<file path=ppt/slides/_rels/slide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4.jp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46.gif"/></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48.gif"/><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7.jpg"/><Relationship Id="rId5" Type="http://schemas.openxmlformats.org/officeDocument/2006/relationships/audio" Target="../media/audio4.wav"/><Relationship Id="rId10" Type="http://schemas.openxmlformats.org/officeDocument/2006/relationships/image" Target="../media/image50.gif"/><Relationship Id="rId4" Type="http://schemas.openxmlformats.org/officeDocument/2006/relationships/audio" Target="../media/audio3.wav"/><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51.jpg"/><Relationship Id="rId5" Type="http://schemas.openxmlformats.org/officeDocument/2006/relationships/audio" Target="../media/audio4.wav"/><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jpe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jp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41.jpe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audio" Target="../media/audio4.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63.jpg"/><Relationship Id="rId11" Type="http://schemas.openxmlformats.org/officeDocument/2006/relationships/image" Target="../media/image50.gif"/><Relationship Id="rId5" Type="http://schemas.openxmlformats.org/officeDocument/2006/relationships/audio" Target="../media/audio4.wav"/><Relationship Id="rId10" Type="http://schemas.openxmlformats.org/officeDocument/2006/relationships/image" Target="../media/image66.jpg"/><Relationship Id="rId4" Type="http://schemas.openxmlformats.org/officeDocument/2006/relationships/audio" Target="../media/audio3.wav"/><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69.png"/><Relationship Id="rId12"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68.png"/><Relationship Id="rId11" Type="http://schemas.openxmlformats.org/officeDocument/2006/relationships/image" Target="../media/image41.jpeg"/><Relationship Id="rId5" Type="http://schemas.openxmlformats.org/officeDocument/2006/relationships/audio" Target="../media/audio4.wav"/><Relationship Id="rId10" Type="http://schemas.openxmlformats.org/officeDocument/2006/relationships/image" Target="../media/image72.gif"/><Relationship Id="rId4" Type="http://schemas.openxmlformats.org/officeDocument/2006/relationships/audio" Target="../media/audio3.wav"/><Relationship Id="rId9" Type="http://schemas.openxmlformats.org/officeDocument/2006/relationships/image" Target="../media/image7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a:t>
            </a:r>
            <a:r>
              <a:rPr lang="en-US" sz="3600" b="1" kern="1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 TOÁN</a:t>
            </a:r>
            <a:endPar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a:t>
            </a:r>
            <a:r>
              <a:rPr lang="en-US" sz="3600" b="1" dirty="0" err="1">
                <a:solidFill>
                  <a:srgbClr val="7030A0"/>
                </a:solidFill>
                <a:cs typeface="Times New Roman" pitchFamily="18" charset="0"/>
              </a:rPr>
              <a:t>Ôn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tập</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phép</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cộng</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phép</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trừ</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trong</a:t>
            </a:r>
            <a:r>
              <a:rPr lang="en-US" sz="3600" b="1" dirty="0">
                <a:solidFill>
                  <a:srgbClr val="7030A0"/>
                </a:solidFill>
                <a:cs typeface="Times New Roman" pitchFamily="18" charset="0"/>
              </a:rPr>
              <a:t> PV 20, </a:t>
            </a:r>
            <a:r>
              <a:rPr lang="en-US" sz="3600" b="1" dirty="0" smtClean="0">
                <a:solidFill>
                  <a:srgbClr val="7030A0"/>
                </a:solidFill>
                <a:cs typeface="Times New Roman" pitchFamily="18" charset="0"/>
              </a:rPr>
              <a:t>100(tiết3)</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75983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3397723" y="3823818"/>
            <a:ext cx="1434442" cy="239073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6254210" y="6075227"/>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Calibri"/>
            </a:endParaRPr>
          </a:p>
        </p:txBody>
      </p:sp>
      <p:sp>
        <p:nvSpPr>
          <p:cNvPr id="25" name="Cloud 24"/>
          <p:cNvSpPr/>
          <p:nvPr/>
        </p:nvSpPr>
        <p:spPr>
          <a:xfrm>
            <a:off x="2230370" y="6094836"/>
            <a:ext cx="3657600" cy="78277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Calibri"/>
            </a:endParaRPr>
          </a:p>
        </p:txBody>
      </p:sp>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YEs"/>
          <p:cNvSpPr txBox="1">
            <a:spLocks/>
          </p:cNvSpPr>
          <p:nvPr/>
        </p:nvSpPr>
        <p:spPr>
          <a:xfrm>
            <a:off x="2866971" y="2681612"/>
            <a:ext cx="2373312"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right</a:t>
            </a:r>
            <a:endParaRPr lang="en-US" dirty="0">
              <a:solidFill>
                <a:prstClr val="black"/>
              </a:solidFill>
              <a:latin typeface="Calibri"/>
            </a:endParaRPr>
          </a:p>
        </p:txBody>
      </p:sp>
      <p:sp>
        <p:nvSpPr>
          <p:cNvPr id="20" name="No"/>
          <p:cNvSpPr txBox="1">
            <a:spLocks/>
          </p:cNvSpPr>
          <p:nvPr/>
        </p:nvSpPr>
        <p:spPr>
          <a:xfrm>
            <a:off x="6912952" y="2681612"/>
            <a:ext cx="2340117"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wrong</a:t>
            </a:r>
            <a:endParaRPr lang="en-US" dirty="0">
              <a:solidFill>
                <a:prstClr val="black"/>
              </a:solidFill>
              <a:latin typeface="Calibri"/>
            </a:endParaRPr>
          </a:p>
        </p:txBody>
      </p:sp>
      <p:sp>
        <p:nvSpPr>
          <p:cNvPr id="33"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12 – 5 + 3 = ?</a:t>
            </a:r>
          </a:p>
          <a:p>
            <a:pPr algn="l"/>
            <a:r>
              <a:rPr lang="en-US" b="1" dirty="0">
                <a:solidFill>
                  <a:srgbClr val="002060"/>
                </a:solidFill>
                <a:latin typeface="Calibri"/>
              </a:rPr>
              <a:t>A. 10</a:t>
            </a:r>
          </a:p>
          <a:p>
            <a:pPr algn="l"/>
            <a:r>
              <a:rPr lang="en-US" b="1" dirty="0">
                <a:solidFill>
                  <a:srgbClr val="002060"/>
                </a:solidFill>
                <a:latin typeface="Calibri"/>
              </a:rPr>
              <a:t>B. 9</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12419555" y="1"/>
            <a:ext cx="9145045" cy="6814415"/>
            <a:chOff x="0" y="27709"/>
            <a:chExt cx="9145045" cy="6814415"/>
          </a:xfrm>
        </p:grpSpPr>
        <p:grpSp>
          <p:nvGrpSpPr>
            <p:cNvPr id="5" name="Group 4"/>
            <p:cNvGrpSpPr/>
            <p:nvPr/>
          </p:nvGrpSpPr>
          <p:grpSpPr>
            <a:xfrm>
              <a:off x="0" y="27709"/>
              <a:ext cx="9145045" cy="6814415"/>
              <a:chOff x="0" y="27709"/>
              <a:chExt cx="9145045" cy="6814415"/>
            </a:xfrm>
          </p:grpSpPr>
          <p:pic>
            <p:nvPicPr>
              <p:cNvPr id="8195" name="Picture 3" descr="D:\pp game\doraemon\efb5201aca304fe0b3a214f2eb1ead72.jpg"/>
              <p:cNvPicPr>
                <a:picLocks noChangeAspect="1" noChangeArrowheads="1"/>
              </p:cNvPicPr>
              <p:nvPr/>
            </p:nvPicPr>
            <p:blipFill rotWithShape="1">
              <a:blip r:embed="rId9">
                <a:extLst>
                  <a:ext uri="{28A0092B-C50C-407E-A947-70E740481C1C}">
                    <a14:useLocalDpi xmlns:a14="http://schemas.microsoft.com/office/drawing/2010/main" val="0"/>
                  </a:ext>
                </a:extLst>
              </a:blip>
              <a:srcRect l="10023"/>
              <a:stretch/>
            </p:blipFill>
            <p:spPr bwMode="auto">
              <a:xfrm>
                <a:off x="4843080" y="3549975"/>
                <a:ext cx="4300920" cy="32921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pp game\doraemon\cua-rang-me-0a5a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7709"/>
                <a:ext cx="4843081" cy="352226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pp game\doraemon\hai-san-da-nang-dac-an-cua-bien-khoi-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549976"/>
                <a:ext cx="4843080" cy="32852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pp game\doraemon\27496090_1343325349133222_306766966_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232930" y="-362139"/>
                <a:ext cx="3522265" cy="4301964"/>
              </a:xfrm>
              <a:prstGeom prst="rect">
                <a:avLst/>
              </a:prstGeom>
              <a:noFill/>
              <a:extLst>
                <a:ext uri="{909E8E84-426E-40DD-AFC4-6F175D3DCCD1}">
                  <a14:hiddenFill xmlns:a14="http://schemas.microsoft.com/office/drawing/2010/main">
                    <a:solidFill>
                      <a:srgbClr val="FFFFFF"/>
                    </a:solidFill>
                  </a14:hiddenFill>
                </a:ext>
              </a:extLst>
            </p:spPr>
          </p:pic>
        </p:grpSp>
        <p:pic>
          <p:nvPicPr>
            <p:cNvPr id="8199" name="Picture 7" descr="D:\background\character\doraemon_0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2880" y="2285998"/>
              <a:ext cx="2050476" cy="254191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3522658" y="3414350"/>
              <a:ext cx="2438400" cy="73501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a:solidFill>
                    <a:prstClr val="black"/>
                  </a:solidFill>
                  <a:latin typeface="Calibri"/>
                </a:rPr>
                <a:t>Seafood</a:t>
              </a:r>
              <a:endParaRPr lang="en-US" sz="8000" dirty="0">
                <a:solidFill>
                  <a:prstClr val="black"/>
                </a:solidFill>
                <a:latin typeface="Calibri"/>
              </a:endParaRPr>
            </a:p>
          </p:txBody>
        </p:sp>
      </p:grpSp>
    </p:spTree>
    <p:extLst>
      <p:ext uri="{BB962C8B-B14F-4D97-AF65-F5344CB8AC3E}">
        <p14:creationId xmlns:p14="http://schemas.microsoft.com/office/powerpoint/2010/main" val="22183152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7.40741E-7 L -1.02483 0.00324 " pathEditMode="relative" rAng="0" ptsTypes="AA">
                                      <p:cBhvr>
                                        <p:cTn id="16" dur="2000" fill="hold"/>
                                        <p:tgtEl>
                                          <p:spTgt spid="24"/>
                                        </p:tgtEl>
                                        <p:attrNameLst>
                                          <p:attrName>ppt_x</p:attrName>
                                          <p:attrName>ppt_y</p:attrName>
                                        </p:attrNameLst>
                                      </p:cBhvr>
                                      <p:rCtr x="-51250"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333761" y="38909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124188" y="296452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8" name="Đúng"/>
          <p:cNvGrpSpPr/>
          <p:nvPr/>
        </p:nvGrpSpPr>
        <p:grpSpPr>
          <a:xfrm>
            <a:off x="7509021" y="337528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3165320" y="295375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3550153" y="3364517"/>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18" name="YEs"/>
          <p:cNvSpPr txBox="1">
            <a:spLocks/>
          </p:cNvSpPr>
          <p:nvPr/>
        </p:nvSpPr>
        <p:spPr>
          <a:xfrm>
            <a:off x="7140785" y="2233081"/>
            <a:ext cx="239586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right</a:t>
            </a:r>
            <a:endParaRPr lang="en-US" dirty="0">
              <a:solidFill>
                <a:prstClr val="black"/>
              </a:solidFill>
              <a:latin typeface="Calibri"/>
            </a:endParaRPr>
          </a:p>
        </p:txBody>
      </p:sp>
      <p:sp>
        <p:nvSpPr>
          <p:cNvPr id="19" name="No"/>
          <p:cNvSpPr txBox="1">
            <a:spLocks/>
          </p:cNvSpPr>
          <p:nvPr/>
        </p:nvSpPr>
        <p:spPr>
          <a:xfrm>
            <a:off x="3181916" y="2222310"/>
            <a:ext cx="2356716"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wrong</a:t>
            </a:r>
            <a:endParaRPr lang="en-US" dirty="0">
              <a:solidFill>
                <a:prstClr val="black"/>
              </a:solidFill>
              <a:latin typeface="Calibri"/>
            </a:endParaRPr>
          </a:p>
        </p:txBody>
      </p:sp>
      <p:sp>
        <p:nvSpPr>
          <p:cNvPr id="28"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51 + 49 = ?</a:t>
            </a:r>
          </a:p>
          <a:p>
            <a:pPr algn="l"/>
            <a:r>
              <a:rPr lang="en-US" b="1" dirty="0">
                <a:solidFill>
                  <a:srgbClr val="002060"/>
                </a:solidFill>
                <a:latin typeface="Calibri"/>
              </a:rPr>
              <a:t>A. 99</a:t>
            </a:r>
          </a:p>
          <a:p>
            <a:pPr algn="l"/>
            <a:r>
              <a:rPr lang="en-US" b="1" dirty="0">
                <a:solidFill>
                  <a:srgbClr val="002060"/>
                </a:solidFill>
                <a:latin typeface="Calibri"/>
              </a:rPr>
              <a:t>B. 100</a:t>
            </a:r>
          </a:p>
        </p:txBody>
      </p:sp>
      <p:pic>
        <p:nvPicPr>
          <p:cNvPr id="1026" name="Picture 2" descr="D:\background\christmas\animated-santa-claus-image-0420.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25995" y="994552"/>
            <a:ext cx="3219450" cy="10731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0668000" y="-24606"/>
            <a:ext cx="9397390"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a:solidFill>
                    <a:prstClr val="black"/>
                  </a:solidFill>
                  <a:latin typeface="Calibri"/>
                </a:rPr>
                <a:t>Ba Na Hills</a:t>
              </a:r>
            </a:p>
            <a:p>
              <a:pPr algn="ctr"/>
              <a:r>
                <a:rPr lang="en-US" sz="2400" b="1">
                  <a:solidFill>
                    <a:prstClr val="white"/>
                  </a:solidFill>
                  <a:latin typeface="Calibri"/>
                </a:rPr>
                <a:t>Danang Vietnam</a:t>
              </a:r>
              <a:endParaRPr lang="en-US" sz="4800" b="1">
                <a:solidFill>
                  <a:prstClr val="white"/>
                </a:solidFill>
                <a:latin typeface="Calibri"/>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1262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9400" y="3276601"/>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ormAutofit/>
          </a:bodyPr>
          <a:lstStyle/>
          <a:p>
            <a:r>
              <a:rPr lang="en-US" b="1" dirty="0">
                <a:solidFill>
                  <a:srgbClr val="7030A0"/>
                </a:solidFill>
              </a:rPr>
              <a:t>Bye bye!</a:t>
            </a:r>
          </a:p>
        </p:txBody>
      </p:sp>
      <p:sp>
        <p:nvSpPr>
          <p:cNvPr id="3" name="Subtitle 2"/>
          <p:cNvSpPr>
            <a:spLocks noGrp="1"/>
          </p:cNvSpPr>
          <p:nvPr>
            <p:ph type="subTitle" idx="1"/>
          </p:nvPr>
        </p:nvSpPr>
        <p:spPr>
          <a:xfrm>
            <a:off x="1905000" y="5943600"/>
            <a:ext cx="2438400" cy="685800"/>
          </a:xfrm>
        </p:spPr>
        <p:txBody>
          <a:bodyPr>
            <a:normAutofit/>
          </a:bodyPr>
          <a:lstStyle/>
          <a:p>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400" y="0"/>
            <a:ext cx="609600" cy="609600"/>
          </a:xfrm>
          <a:prstGeom prst="rect">
            <a:avLst/>
          </a:prstGeom>
        </p:spPr>
      </p:pic>
    </p:spTree>
    <p:extLst>
      <p:ext uri="{BB962C8B-B14F-4D97-AF65-F5344CB8AC3E}">
        <p14:creationId xmlns:p14="http://schemas.microsoft.com/office/powerpoint/2010/main" val="2619448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86FC1E2-E192-4684-8AC0-52155A0925FB}"/>
              </a:ext>
            </a:extLst>
          </p:cNvPr>
          <p:cNvSpPr txBox="1"/>
          <p:nvPr/>
        </p:nvSpPr>
        <p:spPr>
          <a:xfrm>
            <a:off x="4373697" y="2555913"/>
            <a:ext cx="497962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Arial"/>
                <a:cs typeface="+mn-cs"/>
              </a:rPr>
              <a:t>TIẾT 3</a:t>
            </a:r>
          </a:p>
        </p:txBody>
      </p:sp>
    </p:spTree>
    <p:extLst>
      <p:ext uri="{BB962C8B-B14F-4D97-AF65-F5344CB8AC3E}">
        <p14:creationId xmlns:p14="http://schemas.microsoft.com/office/powerpoint/2010/main" val="133273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56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sp>
        <p:nvSpPr>
          <p:cNvPr id="3" name="Oval 2">
            <a:extLst>
              <a:ext uri="{FF2B5EF4-FFF2-40B4-BE49-F238E27FC236}">
                <a16:creationId xmlns:a16="http://schemas.microsoft.com/office/drawing/2014/main" xmlns=""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sp>
        <p:nvSpPr>
          <p:cNvPr id="4" name="Oval 3">
            <a:extLst>
              <a:ext uri="{FF2B5EF4-FFF2-40B4-BE49-F238E27FC236}">
                <a16:creationId xmlns:a16="http://schemas.microsoft.com/office/drawing/2014/main" xmlns=""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sp>
        <p:nvSpPr>
          <p:cNvPr id="5" name="Oval 4">
            <a:extLst>
              <a:ext uri="{FF2B5EF4-FFF2-40B4-BE49-F238E27FC236}">
                <a16:creationId xmlns:a16="http://schemas.microsoft.com/office/drawing/2014/main" xmlns=""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xmlns=""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pic>
        <p:nvPicPr>
          <p:cNvPr id="7" name="Picture 6">
            <a:extLst>
              <a:ext uri="{FF2B5EF4-FFF2-40B4-BE49-F238E27FC236}">
                <a16:creationId xmlns:a16="http://schemas.microsoft.com/office/drawing/2014/main" xmlns="" id="{46D3B092-4D72-46B1-B481-C3428519E72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40784" y="3037223"/>
            <a:ext cx="7228270" cy="3354295"/>
          </a:xfrm>
          <a:prstGeom prst="rect">
            <a:avLst/>
          </a:prstGeom>
        </p:spPr>
      </p:pic>
      <p:sp>
        <p:nvSpPr>
          <p:cNvPr id="8" name="TextBox 7">
            <a:extLst>
              <a:ext uri="{FF2B5EF4-FFF2-40B4-BE49-F238E27FC236}">
                <a16:creationId xmlns:a16="http://schemas.microsoft.com/office/drawing/2014/main" xmlns="" id="{4EA8A386-69EB-4B96-A43B-575A5B47C6AB}"/>
              </a:ext>
            </a:extLst>
          </p:cNvPr>
          <p:cNvSpPr txBox="1"/>
          <p:nvPr/>
        </p:nvSpPr>
        <p:spPr>
          <a:xfrm>
            <a:off x="3991309" y="383758"/>
            <a:ext cx="423064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Ôn tập phép cộng, phép trừ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trong phạm vi 100</a:t>
            </a:r>
          </a:p>
        </p:txBody>
      </p:sp>
      <p:pic>
        <p:nvPicPr>
          <p:cNvPr id="9" name="Picture 8" descr="C:\Users\TUAN\Downloads\Luyện tập 1.png">
            <a:extLst>
              <a:ext uri="{FF2B5EF4-FFF2-40B4-BE49-F238E27FC236}">
                <a16:creationId xmlns:a16="http://schemas.microsoft.com/office/drawing/2014/main" xmlns="" id="{5C69C870-06FA-4305-A880-BE98FA60BC9A}"/>
              </a:ext>
            </a:extLst>
          </p:cNvPr>
          <p:cNvPicPr>
            <a:picLocks noChangeAspect="1" noChangeArrowheads="1"/>
          </p:cNvPicPr>
          <p:nvPr/>
        </p:nvPicPr>
        <p:blipFill>
          <a:blip r:embed="rId4" cstate="print"/>
          <a:srcRect/>
          <a:stretch>
            <a:fillRect/>
          </a:stretch>
        </p:blipFill>
        <p:spPr bwMode="auto">
          <a:xfrm>
            <a:off x="740784" y="351262"/>
            <a:ext cx="2237784" cy="863493"/>
          </a:xfrm>
          <a:prstGeom prst="rect">
            <a:avLst/>
          </a:prstGeom>
          <a:noFill/>
        </p:spPr>
      </p:pic>
      <p:sp>
        <p:nvSpPr>
          <p:cNvPr id="10" name="Oval 9">
            <a:extLst>
              <a:ext uri="{FF2B5EF4-FFF2-40B4-BE49-F238E27FC236}">
                <a16:creationId xmlns:a16="http://schemas.microsoft.com/office/drawing/2014/main" xmlns="" id="{DF283014-99B7-4769-BDBB-AF86AE9E1E26}"/>
              </a:ext>
            </a:extLst>
          </p:cNvPr>
          <p:cNvSpPr/>
          <p:nvPr/>
        </p:nvSpPr>
        <p:spPr>
          <a:xfrm>
            <a:off x="911229" y="127403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1" name="Group 10">
            <a:extLst>
              <a:ext uri="{FF2B5EF4-FFF2-40B4-BE49-F238E27FC236}">
                <a16:creationId xmlns:a16="http://schemas.microsoft.com/office/drawing/2014/main" xmlns="" id="{4FDE2935-6B2B-47D5-8C5A-A0DF08699649}"/>
              </a:ext>
            </a:extLst>
          </p:cNvPr>
          <p:cNvGrpSpPr/>
          <p:nvPr/>
        </p:nvGrpSpPr>
        <p:grpSpPr>
          <a:xfrm>
            <a:off x="1348551" y="1274036"/>
            <a:ext cx="1714555" cy="461666"/>
            <a:chOff x="1421855" y="1440654"/>
            <a:chExt cx="1714555" cy="461666"/>
          </a:xfrm>
        </p:grpSpPr>
        <p:grpSp>
          <p:nvGrpSpPr>
            <p:cNvPr id="12" name="Group 11">
              <a:extLst>
                <a:ext uri="{FF2B5EF4-FFF2-40B4-BE49-F238E27FC236}">
                  <a16:creationId xmlns:a16="http://schemas.microsoft.com/office/drawing/2014/main" xmlns="" id="{705E3050-745C-452A-A376-4B4525DC179E}"/>
                </a:ext>
              </a:extLst>
            </p:cNvPr>
            <p:cNvGrpSpPr/>
            <p:nvPr/>
          </p:nvGrpSpPr>
          <p:grpSpPr>
            <a:xfrm>
              <a:off x="1870518" y="1440654"/>
              <a:ext cx="758382" cy="461665"/>
              <a:chOff x="1870518" y="1440654"/>
              <a:chExt cx="758382" cy="461665"/>
            </a:xfrm>
          </p:grpSpPr>
          <p:sp>
            <p:nvSpPr>
              <p:cNvPr id="14" name="Rectangle: Rounded Corners 13">
                <a:extLst>
                  <a:ext uri="{FF2B5EF4-FFF2-40B4-BE49-F238E27FC236}">
                    <a16:creationId xmlns:a16="http://schemas.microsoft.com/office/drawing/2014/main" xmlns="" id="{657E42E9-C519-403F-82CB-03C639028C0D}"/>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15" name="TextBox 14">
                <a:extLst>
                  <a:ext uri="{FF2B5EF4-FFF2-40B4-BE49-F238E27FC236}">
                    <a16:creationId xmlns:a16="http://schemas.microsoft.com/office/drawing/2014/main" xmlns="" id="{FEAD0045-CFEF-4FC8-AE0C-E4311E262F7F}"/>
                  </a:ext>
                </a:extLst>
              </p:cNvPr>
              <p:cNvSpPr txBox="1"/>
              <p:nvPr/>
            </p:nvSpPr>
            <p:spPr>
              <a:xfrm>
                <a:off x="1969023" y="1440654"/>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Số</a:t>
                </a:r>
              </a:p>
            </p:txBody>
          </p:sp>
        </p:grpSp>
        <p:sp>
          <p:nvSpPr>
            <p:cNvPr id="13" name="TextBox 12">
              <a:extLst>
                <a:ext uri="{FF2B5EF4-FFF2-40B4-BE49-F238E27FC236}">
                  <a16:creationId xmlns:a16="http://schemas.microsoft.com/office/drawing/2014/main" xmlns="" id="{79D26E9C-B8DE-42E8-8874-89C3744F0828}"/>
                </a:ext>
              </a:extLst>
            </p:cNvPr>
            <p:cNvSpPr txBox="1"/>
            <p:nvPr/>
          </p:nvSpPr>
          <p:spPr>
            <a:xfrm>
              <a:off x="1421855" y="1440655"/>
              <a:ext cx="1714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           ?</a:t>
              </a:r>
            </a:p>
          </p:txBody>
        </p:sp>
      </p:grpSp>
      <p:graphicFrame>
        <p:nvGraphicFramePr>
          <p:cNvPr id="16" name="Table 4">
            <a:extLst>
              <a:ext uri="{FF2B5EF4-FFF2-40B4-BE49-F238E27FC236}">
                <a16:creationId xmlns:a16="http://schemas.microsoft.com/office/drawing/2014/main" xmlns="" id="{D4DE9027-8FEA-417C-9812-2813AE3AA5AE}"/>
              </a:ext>
            </a:extLst>
          </p:cNvPr>
          <p:cNvGraphicFramePr>
            <a:graphicFrameLocks noGrp="1"/>
          </p:cNvGraphicFramePr>
          <p:nvPr/>
        </p:nvGraphicFramePr>
        <p:xfrm>
          <a:off x="911228" y="1794983"/>
          <a:ext cx="6891683" cy="1217896"/>
        </p:xfrm>
        <a:graphic>
          <a:graphicData uri="http://schemas.openxmlformats.org/drawingml/2006/table">
            <a:tbl>
              <a:tblPr firstRow="1" bandRow="1">
                <a:tableStyleId>{2D5ABB26-0587-4C30-8999-92F81FD0307C}</a:tableStyleId>
              </a:tblPr>
              <a:tblGrid>
                <a:gridCol w="2671523">
                  <a:extLst>
                    <a:ext uri="{9D8B030D-6E8A-4147-A177-3AD203B41FA5}">
                      <a16:colId xmlns:a16="http://schemas.microsoft.com/office/drawing/2014/main" xmlns="" val="3824061973"/>
                    </a:ext>
                  </a:extLst>
                </a:gridCol>
                <a:gridCol w="831602">
                  <a:extLst>
                    <a:ext uri="{9D8B030D-6E8A-4147-A177-3AD203B41FA5}">
                      <a16:colId xmlns:a16="http://schemas.microsoft.com/office/drawing/2014/main" xmlns="" val="1889727206"/>
                    </a:ext>
                  </a:extLst>
                </a:gridCol>
                <a:gridCol w="820273">
                  <a:extLst>
                    <a:ext uri="{9D8B030D-6E8A-4147-A177-3AD203B41FA5}">
                      <a16:colId xmlns:a16="http://schemas.microsoft.com/office/drawing/2014/main" xmlns="" val="473288683"/>
                    </a:ext>
                  </a:extLst>
                </a:gridCol>
                <a:gridCol w="853983">
                  <a:extLst>
                    <a:ext uri="{9D8B030D-6E8A-4147-A177-3AD203B41FA5}">
                      <a16:colId xmlns:a16="http://schemas.microsoft.com/office/drawing/2014/main" xmlns="" val="2275450563"/>
                    </a:ext>
                  </a:extLst>
                </a:gridCol>
                <a:gridCol w="857151">
                  <a:extLst>
                    <a:ext uri="{9D8B030D-6E8A-4147-A177-3AD203B41FA5}">
                      <a16:colId xmlns:a16="http://schemas.microsoft.com/office/drawing/2014/main" xmlns="" val="678154345"/>
                    </a:ext>
                  </a:extLst>
                </a:gridCol>
                <a:gridCol w="857151">
                  <a:extLst>
                    <a:ext uri="{9D8B030D-6E8A-4147-A177-3AD203B41FA5}">
                      <a16:colId xmlns:a16="http://schemas.microsoft.com/office/drawing/2014/main" xmlns="" val="1296044205"/>
                    </a:ext>
                  </a:extLst>
                </a:gridCol>
              </a:tblGrid>
              <a:tr h="657318">
                <a:tc>
                  <a:txBody>
                    <a:bodyPr/>
                    <a:lstStyle/>
                    <a:p>
                      <a:pPr algn="ctr"/>
                      <a:r>
                        <a:rPr lang="vi-VN" sz="2400" dirty="0">
                          <a:solidFill>
                            <a:schemeClr val="tx1"/>
                          </a:solidFill>
                        </a:rPr>
                        <a:t>Toa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B</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extLst>
                  <a:ext uri="{0D108BD9-81ED-4DB2-BD59-A6C34878D82A}">
                    <a16:rowId xmlns:a16="http://schemas.microsoft.com/office/drawing/2014/main" xmlns="" val="675489972"/>
                  </a:ext>
                </a:extLst>
              </a:tr>
              <a:tr h="560578">
                <a:tc>
                  <a:txBody>
                    <a:bodyPr/>
                    <a:lstStyle/>
                    <a:p>
                      <a:pPr algn="ctr"/>
                      <a:r>
                        <a:rPr lang="vi-VN" sz="2400" dirty="0">
                          <a:solidFill>
                            <a:schemeClr val="tx1"/>
                          </a:solidFill>
                        </a:rPr>
                        <a:t>Kết quả phép tính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extLst>
                  <a:ext uri="{0D108BD9-81ED-4DB2-BD59-A6C34878D82A}">
                    <a16:rowId xmlns:a16="http://schemas.microsoft.com/office/drawing/2014/main" xmlns="" val="1625636457"/>
                  </a:ext>
                </a:extLst>
              </a:tr>
            </a:tbl>
          </a:graphicData>
        </a:graphic>
      </p:graphicFrame>
      <p:sp>
        <p:nvSpPr>
          <p:cNvPr id="17" name="Rectangle 16">
            <a:extLst>
              <a:ext uri="{FF2B5EF4-FFF2-40B4-BE49-F238E27FC236}">
                <a16:creationId xmlns:a16="http://schemas.microsoft.com/office/drawing/2014/main" xmlns="" id="{8E313D34-B58D-4C6C-8E6B-158DED531AA5}"/>
              </a:ext>
            </a:extLst>
          </p:cNvPr>
          <p:cNvSpPr/>
          <p:nvPr/>
        </p:nvSpPr>
        <p:spPr>
          <a:xfrm>
            <a:off x="452084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60</a:t>
            </a:r>
          </a:p>
        </p:txBody>
      </p:sp>
      <p:sp>
        <p:nvSpPr>
          <p:cNvPr id="18" name="Rectangle 17">
            <a:extLst>
              <a:ext uri="{FF2B5EF4-FFF2-40B4-BE49-F238E27FC236}">
                <a16:creationId xmlns:a16="http://schemas.microsoft.com/office/drawing/2014/main" xmlns="" id="{61696714-86D4-4A43-9274-DB14D79F605D}"/>
              </a:ext>
            </a:extLst>
          </p:cNvPr>
          <p:cNvSpPr/>
          <p:nvPr/>
        </p:nvSpPr>
        <p:spPr>
          <a:xfrm>
            <a:off x="5267635" y="2476407"/>
            <a:ext cx="785793"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100</a:t>
            </a:r>
          </a:p>
        </p:txBody>
      </p:sp>
      <p:sp>
        <p:nvSpPr>
          <p:cNvPr id="19" name="Rectangle 18">
            <a:extLst>
              <a:ext uri="{FF2B5EF4-FFF2-40B4-BE49-F238E27FC236}">
                <a16:creationId xmlns:a16="http://schemas.microsoft.com/office/drawing/2014/main" xmlns="" id="{3AA80C1C-2246-4AFD-9AAC-0A1BAB98E3AC}"/>
              </a:ext>
            </a:extLst>
          </p:cNvPr>
          <p:cNvSpPr/>
          <p:nvPr/>
        </p:nvSpPr>
        <p:spPr>
          <a:xfrm>
            <a:off x="6260026"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30</a:t>
            </a:r>
          </a:p>
        </p:txBody>
      </p:sp>
      <p:sp>
        <p:nvSpPr>
          <p:cNvPr id="20" name="Rectangle 19">
            <a:extLst>
              <a:ext uri="{FF2B5EF4-FFF2-40B4-BE49-F238E27FC236}">
                <a16:creationId xmlns:a16="http://schemas.microsoft.com/office/drawing/2014/main" xmlns="" id="{5C006AA6-C7A5-4B61-8596-C1B9C46860BD}"/>
              </a:ext>
            </a:extLst>
          </p:cNvPr>
          <p:cNvSpPr/>
          <p:nvPr/>
        </p:nvSpPr>
        <p:spPr>
          <a:xfrm>
            <a:off x="710700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50</a:t>
            </a:r>
          </a:p>
        </p:txBody>
      </p:sp>
      <p:sp>
        <p:nvSpPr>
          <p:cNvPr id="21" name="TextBox 20">
            <a:extLst>
              <a:ext uri="{FF2B5EF4-FFF2-40B4-BE49-F238E27FC236}">
                <a16:creationId xmlns:a16="http://schemas.microsoft.com/office/drawing/2014/main" xmlns="" id="{F5FF769E-B025-410D-9E45-28B08E9F4198}"/>
              </a:ext>
            </a:extLst>
          </p:cNvPr>
          <p:cNvSpPr txBox="1"/>
          <p:nvPr/>
        </p:nvSpPr>
        <p:spPr>
          <a:xfrm>
            <a:off x="7953980" y="1617027"/>
            <a:ext cx="325473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b) Những toa nào ghi phép tính có kết quả bé hơn 60?</a:t>
            </a:r>
          </a:p>
        </p:txBody>
      </p:sp>
      <p:sp>
        <p:nvSpPr>
          <p:cNvPr id="22" name="TextBox 21">
            <a:extLst>
              <a:ext uri="{FF2B5EF4-FFF2-40B4-BE49-F238E27FC236}">
                <a16:creationId xmlns:a16="http://schemas.microsoft.com/office/drawing/2014/main" xmlns="" id="{2AF39238-3F42-4606-94FF-6DB8C2B57B63}"/>
              </a:ext>
            </a:extLst>
          </p:cNvPr>
          <p:cNvSpPr txBox="1"/>
          <p:nvPr/>
        </p:nvSpPr>
        <p:spPr>
          <a:xfrm>
            <a:off x="7953981" y="3451450"/>
            <a:ext cx="32547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 Những toa nào ghi phép tính có kết quả lớn hơn 50 và bé hơn 100?</a:t>
            </a:r>
          </a:p>
        </p:txBody>
      </p:sp>
      <p:sp>
        <p:nvSpPr>
          <p:cNvPr id="23" name="TextBox 22">
            <a:extLst>
              <a:ext uri="{FF2B5EF4-FFF2-40B4-BE49-F238E27FC236}">
                <a16:creationId xmlns:a16="http://schemas.microsoft.com/office/drawing/2014/main" xmlns="" id="{8CE2FEA2-06BA-439C-9A5F-90EF6317BB58}"/>
              </a:ext>
            </a:extLst>
          </p:cNvPr>
          <p:cNvSpPr txBox="1"/>
          <p:nvPr/>
        </p:nvSpPr>
        <p:spPr>
          <a:xfrm>
            <a:off x="7953980" y="2906308"/>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D và toa E.</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
        <p:nvSpPr>
          <p:cNvPr id="24" name="TextBox 23">
            <a:extLst>
              <a:ext uri="{FF2B5EF4-FFF2-40B4-BE49-F238E27FC236}">
                <a16:creationId xmlns:a16="http://schemas.microsoft.com/office/drawing/2014/main" xmlns="" id="{F64151E3-6D67-4A8D-9FAA-0BCF9A52784D}"/>
              </a:ext>
            </a:extLst>
          </p:cNvPr>
          <p:cNvSpPr txBox="1"/>
          <p:nvPr/>
        </p:nvSpPr>
        <p:spPr>
          <a:xfrm>
            <a:off x="7969054" y="5104587"/>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A và toa B.</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Tree>
    <p:extLst>
      <p:ext uri="{BB962C8B-B14F-4D97-AF65-F5344CB8AC3E}">
        <p14:creationId xmlns:p14="http://schemas.microsoft.com/office/powerpoint/2010/main" val="209405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xmlns="" id="{6C8D259A-9F97-48CA-847E-69BF63173873}"/>
              </a:ext>
            </a:extLst>
          </p:cNvPr>
          <p:cNvPicPr>
            <a:picLocks noChangeAspect="1" noChangeArrowheads="1"/>
          </p:cNvPicPr>
          <p:nvPr/>
        </p:nvPicPr>
        <p:blipFill>
          <a:blip r:embed="rId2" cstate="print"/>
          <a:srcRect/>
          <a:stretch>
            <a:fillRect/>
          </a:stretch>
        </p:blipFill>
        <p:spPr bwMode="auto">
          <a:xfrm>
            <a:off x="1049129" y="467035"/>
            <a:ext cx="2237784" cy="863493"/>
          </a:xfrm>
          <a:prstGeom prst="rect">
            <a:avLst/>
          </a:prstGeom>
          <a:noFill/>
        </p:spPr>
      </p:pic>
      <p:sp>
        <p:nvSpPr>
          <p:cNvPr id="3" name="Oval 2">
            <a:extLst>
              <a:ext uri="{FF2B5EF4-FFF2-40B4-BE49-F238E27FC236}">
                <a16:creationId xmlns:a16="http://schemas.microsoft.com/office/drawing/2014/main" xmlns="" id="{0D900A91-44E9-46DC-AD65-1BE8B80E9A39}"/>
              </a:ext>
            </a:extLst>
          </p:cNvPr>
          <p:cNvSpPr/>
          <p:nvPr/>
        </p:nvSpPr>
        <p:spPr>
          <a:xfrm>
            <a:off x="1155914" y="158136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5A411A86-5B22-4887-A540-A610E25346BF}"/>
              </a:ext>
            </a:extLst>
          </p:cNvPr>
          <p:cNvSpPr txBox="1"/>
          <p:nvPr/>
        </p:nvSpPr>
        <p:spPr>
          <a:xfrm>
            <a:off x="1603146" y="1581366"/>
            <a:ext cx="23727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5" name="Group 4">
            <a:extLst>
              <a:ext uri="{FF2B5EF4-FFF2-40B4-BE49-F238E27FC236}">
                <a16:creationId xmlns:a16="http://schemas.microsoft.com/office/drawing/2014/main" xmlns="" id="{0EE849D5-0412-4348-B046-C48D72101E10}"/>
              </a:ext>
            </a:extLst>
          </p:cNvPr>
          <p:cNvGrpSpPr/>
          <p:nvPr/>
        </p:nvGrpSpPr>
        <p:grpSpPr>
          <a:xfrm>
            <a:off x="5319286" y="841826"/>
            <a:ext cx="5539138" cy="658837"/>
            <a:chOff x="1824226" y="3918824"/>
            <a:chExt cx="5539138" cy="658837"/>
          </a:xfrm>
        </p:grpSpPr>
        <p:sp>
          <p:nvSpPr>
            <p:cNvPr id="6" name="Rectangle 5">
              <a:extLst>
                <a:ext uri="{FF2B5EF4-FFF2-40B4-BE49-F238E27FC236}">
                  <a16:creationId xmlns:a16="http://schemas.microsoft.com/office/drawing/2014/main" xmlns="" id="{E4BC6F25-71D5-4684-B4AE-8F3CBD147791}"/>
                </a:ext>
              </a:extLst>
            </p:cNvPr>
            <p:cNvSpPr/>
            <p:nvPr/>
          </p:nvSpPr>
          <p:spPr>
            <a:xfrm>
              <a:off x="1824226" y="3918826"/>
              <a:ext cx="1394934"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+ 35</a:t>
              </a:r>
            </a:p>
          </p:txBody>
        </p:sp>
        <p:sp>
          <p:nvSpPr>
            <p:cNvPr id="7" name="Rectangle 6">
              <a:extLst>
                <a:ext uri="{FF2B5EF4-FFF2-40B4-BE49-F238E27FC236}">
                  <a16:creationId xmlns:a16="http://schemas.microsoft.com/office/drawing/2014/main" xmlns="" id="{054B0907-298A-4DA7-AB75-DFB4F980224A}"/>
                </a:ext>
              </a:extLst>
            </p:cNvPr>
            <p:cNvSpPr/>
            <p:nvPr/>
          </p:nvSpPr>
          <p:spPr>
            <a:xfrm>
              <a:off x="3901137" y="3918825"/>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28</a:t>
              </a:r>
            </a:p>
          </p:txBody>
        </p:sp>
        <p:sp>
          <p:nvSpPr>
            <p:cNvPr id="8" name="Rectangle 7">
              <a:extLst>
                <a:ext uri="{FF2B5EF4-FFF2-40B4-BE49-F238E27FC236}">
                  <a16:creationId xmlns:a16="http://schemas.microsoft.com/office/drawing/2014/main" xmlns="" id="{E35F114A-83F5-4F6E-B2C0-A63C92BDCE5C}"/>
                </a:ext>
              </a:extLst>
            </p:cNvPr>
            <p:cNvSpPr/>
            <p:nvPr/>
          </p:nvSpPr>
          <p:spPr>
            <a:xfrm>
              <a:off x="5978048" y="3918824"/>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35</a:t>
              </a:r>
            </a:p>
          </p:txBody>
        </p:sp>
      </p:grpSp>
      <p:grpSp>
        <p:nvGrpSpPr>
          <p:cNvPr id="9" name="Group 8">
            <a:extLst>
              <a:ext uri="{FF2B5EF4-FFF2-40B4-BE49-F238E27FC236}">
                <a16:creationId xmlns:a16="http://schemas.microsoft.com/office/drawing/2014/main" xmlns="" id="{927A1739-4C9E-4E42-959C-96979FB2E55B}"/>
              </a:ext>
            </a:extLst>
          </p:cNvPr>
          <p:cNvGrpSpPr/>
          <p:nvPr/>
        </p:nvGrpSpPr>
        <p:grpSpPr>
          <a:xfrm>
            <a:off x="5418833" y="1344468"/>
            <a:ext cx="837249" cy="1312215"/>
            <a:chOff x="1933616" y="4498692"/>
            <a:chExt cx="837249" cy="1312215"/>
          </a:xfrm>
        </p:grpSpPr>
        <p:sp>
          <p:nvSpPr>
            <p:cNvPr id="10" name="TextBox 9">
              <a:extLst>
                <a:ext uri="{FF2B5EF4-FFF2-40B4-BE49-F238E27FC236}">
                  <a16:creationId xmlns:a16="http://schemas.microsoft.com/office/drawing/2014/main" xmlns="" id="{4842E6E5-4A8F-4C52-A1E8-05D51D83D3A0}"/>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11" name="TextBox 10">
              <a:extLst>
                <a:ext uri="{FF2B5EF4-FFF2-40B4-BE49-F238E27FC236}">
                  <a16:creationId xmlns:a16="http://schemas.microsoft.com/office/drawing/2014/main" xmlns="" id="{ACB55215-BE56-4AA5-B42A-543496A55A38}"/>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12" name="Straight Connector 11">
              <a:extLst>
                <a:ext uri="{FF2B5EF4-FFF2-40B4-BE49-F238E27FC236}">
                  <a16:creationId xmlns:a16="http://schemas.microsoft.com/office/drawing/2014/main" xmlns="" id="{FE0CD4A7-7836-40FD-9DA2-6BA86947D31E}"/>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64C60E6F-6320-4560-914B-0F494AC18FBD}"/>
              </a:ext>
            </a:extLst>
          </p:cNvPr>
          <p:cNvGrpSpPr/>
          <p:nvPr/>
        </p:nvGrpSpPr>
        <p:grpSpPr>
          <a:xfrm>
            <a:off x="7501674" y="1337418"/>
            <a:ext cx="837249" cy="1312215"/>
            <a:chOff x="1933616" y="4498692"/>
            <a:chExt cx="837249" cy="1312215"/>
          </a:xfrm>
        </p:grpSpPr>
        <p:sp>
          <p:nvSpPr>
            <p:cNvPr id="14" name="TextBox 13">
              <a:extLst>
                <a:ext uri="{FF2B5EF4-FFF2-40B4-BE49-F238E27FC236}">
                  <a16:creationId xmlns:a16="http://schemas.microsoft.com/office/drawing/2014/main" xmlns="" id="{55344C35-7DBD-41FC-AE33-F96B3804077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p:txBody>
        </p:sp>
        <p:sp>
          <p:nvSpPr>
            <p:cNvPr id="15" name="TextBox 14">
              <a:extLst>
                <a:ext uri="{FF2B5EF4-FFF2-40B4-BE49-F238E27FC236}">
                  <a16:creationId xmlns:a16="http://schemas.microsoft.com/office/drawing/2014/main" xmlns="" id="{39BABCAD-8F43-43B9-B569-7BAA2D7AC067}"/>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16" name="Straight Connector 15">
              <a:extLst>
                <a:ext uri="{FF2B5EF4-FFF2-40B4-BE49-F238E27FC236}">
                  <a16:creationId xmlns:a16="http://schemas.microsoft.com/office/drawing/2014/main" xmlns="" id="{D34ACF6A-B49A-4A6B-A5E8-D6B812ECB77C}"/>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A1D4892D-AF8B-4537-BEA5-024C159CE08B}"/>
              </a:ext>
            </a:extLst>
          </p:cNvPr>
          <p:cNvGrpSpPr/>
          <p:nvPr/>
        </p:nvGrpSpPr>
        <p:grpSpPr>
          <a:xfrm>
            <a:off x="9584515" y="1344468"/>
            <a:ext cx="837249" cy="1312215"/>
            <a:chOff x="1933616" y="4498692"/>
            <a:chExt cx="837249" cy="1312215"/>
          </a:xfrm>
        </p:grpSpPr>
        <p:sp>
          <p:nvSpPr>
            <p:cNvPr id="18" name="TextBox 17">
              <a:extLst>
                <a:ext uri="{FF2B5EF4-FFF2-40B4-BE49-F238E27FC236}">
                  <a16:creationId xmlns:a16="http://schemas.microsoft.com/office/drawing/2014/main" xmlns="" id="{D546F268-C8C2-445F-9A6C-9B791473CB03}"/>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19" name="TextBox 18">
              <a:extLst>
                <a:ext uri="{FF2B5EF4-FFF2-40B4-BE49-F238E27FC236}">
                  <a16:creationId xmlns:a16="http://schemas.microsoft.com/office/drawing/2014/main" xmlns="" id="{33726B1E-242E-46FB-A834-747B7D5715CF}"/>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20" name="Straight Connector 19">
              <a:extLst>
                <a:ext uri="{FF2B5EF4-FFF2-40B4-BE49-F238E27FC236}">
                  <a16:creationId xmlns:a16="http://schemas.microsoft.com/office/drawing/2014/main" xmlns="" id="{DF024F6C-D829-47B1-B3C5-36CFB2EAE616}"/>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496DEA70-DD27-42FA-8A8C-5B5A93FFA034}"/>
              </a:ext>
            </a:extLst>
          </p:cNvPr>
          <p:cNvSpPr txBox="1"/>
          <p:nvPr/>
        </p:nvSpPr>
        <p:spPr>
          <a:xfrm>
            <a:off x="5616163" y="2685560"/>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63</a:t>
            </a:r>
          </a:p>
        </p:txBody>
      </p:sp>
      <p:sp>
        <p:nvSpPr>
          <p:cNvPr id="22" name="TextBox 21">
            <a:extLst>
              <a:ext uri="{FF2B5EF4-FFF2-40B4-BE49-F238E27FC236}">
                <a16:creationId xmlns:a16="http://schemas.microsoft.com/office/drawing/2014/main" xmlns="" id="{98152666-4428-4ACE-8633-AB9234243C45}"/>
              </a:ext>
            </a:extLst>
          </p:cNvPr>
          <p:cNvSpPr txBox="1"/>
          <p:nvPr/>
        </p:nvSpPr>
        <p:spPr>
          <a:xfrm>
            <a:off x="7699004" y="265468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35</a:t>
            </a:r>
          </a:p>
        </p:txBody>
      </p:sp>
      <p:sp>
        <p:nvSpPr>
          <p:cNvPr id="23" name="TextBox 22">
            <a:extLst>
              <a:ext uri="{FF2B5EF4-FFF2-40B4-BE49-F238E27FC236}">
                <a16:creationId xmlns:a16="http://schemas.microsoft.com/office/drawing/2014/main" xmlns="" id="{6D39F0FB-00BA-465C-A8EC-F575D572B5CC}"/>
              </a:ext>
            </a:extLst>
          </p:cNvPr>
          <p:cNvSpPr txBox="1"/>
          <p:nvPr/>
        </p:nvSpPr>
        <p:spPr>
          <a:xfrm>
            <a:off x="9808349" y="2685558"/>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28</a:t>
            </a:r>
          </a:p>
        </p:txBody>
      </p:sp>
      <p:sp>
        <p:nvSpPr>
          <p:cNvPr id="24" name="TextBox 23">
            <a:extLst>
              <a:ext uri="{FF2B5EF4-FFF2-40B4-BE49-F238E27FC236}">
                <a16:creationId xmlns:a16="http://schemas.microsoft.com/office/drawing/2014/main" xmlns="" id="{B56D9DF3-203D-4ECD-80DF-F0038004E60E}"/>
              </a:ext>
            </a:extLst>
          </p:cNvPr>
          <p:cNvSpPr txBox="1"/>
          <p:nvPr/>
        </p:nvSpPr>
        <p:spPr>
          <a:xfrm>
            <a:off x="4409895" y="94041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a:t>
            </a:r>
          </a:p>
        </p:txBody>
      </p:sp>
      <p:sp>
        <p:nvSpPr>
          <p:cNvPr id="25" name="TextBox 24">
            <a:extLst>
              <a:ext uri="{FF2B5EF4-FFF2-40B4-BE49-F238E27FC236}">
                <a16:creationId xmlns:a16="http://schemas.microsoft.com/office/drawing/2014/main" xmlns="" id="{E06E7C31-996A-4285-A3AD-6531D91FABA1}"/>
              </a:ext>
            </a:extLst>
          </p:cNvPr>
          <p:cNvSpPr txBox="1"/>
          <p:nvPr/>
        </p:nvSpPr>
        <p:spPr>
          <a:xfrm>
            <a:off x="4409895" y="363338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b)</a:t>
            </a:r>
          </a:p>
        </p:txBody>
      </p:sp>
      <p:grpSp>
        <p:nvGrpSpPr>
          <p:cNvPr id="26" name="Group 25">
            <a:extLst>
              <a:ext uri="{FF2B5EF4-FFF2-40B4-BE49-F238E27FC236}">
                <a16:creationId xmlns:a16="http://schemas.microsoft.com/office/drawing/2014/main" xmlns="" id="{0DC80B47-B948-47D4-B74A-9F2A65252931}"/>
              </a:ext>
            </a:extLst>
          </p:cNvPr>
          <p:cNvGrpSpPr/>
          <p:nvPr/>
        </p:nvGrpSpPr>
        <p:grpSpPr>
          <a:xfrm>
            <a:off x="5319286" y="3633380"/>
            <a:ext cx="5539138" cy="658837"/>
            <a:chOff x="1824226" y="3918824"/>
            <a:chExt cx="5539138" cy="658837"/>
          </a:xfrm>
        </p:grpSpPr>
        <p:sp>
          <p:nvSpPr>
            <p:cNvPr id="27" name="Rectangle 26">
              <a:extLst>
                <a:ext uri="{FF2B5EF4-FFF2-40B4-BE49-F238E27FC236}">
                  <a16:creationId xmlns:a16="http://schemas.microsoft.com/office/drawing/2014/main" xmlns="" id="{15114F18-2D5F-4D59-ABAB-8EA09F88B7DC}"/>
                </a:ext>
              </a:extLst>
            </p:cNvPr>
            <p:cNvSpPr/>
            <p:nvPr/>
          </p:nvSpPr>
          <p:spPr>
            <a:xfrm>
              <a:off x="1824226" y="3918826"/>
              <a:ext cx="1394934"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 + 49</a:t>
              </a:r>
            </a:p>
          </p:txBody>
        </p:sp>
        <p:sp>
          <p:nvSpPr>
            <p:cNvPr id="28" name="Rectangle 27">
              <a:extLst>
                <a:ext uri="{FF2B5EF4-FFF2-40B4-BE49-F238E27FC236}">
                  <a16:creationId xmlns:a16="http://schemas.microsoft.com/office/drawing/2014/main" xmlns="" id="{C8854DE5-E590-4465-9431-A053C2AE5950}"/>
                </a:ext>
              </a:extLst>
            </p:cNvPr>
            <p:cNvSpPr/>
            <p:nvPr/>
          </p:nvSpPr>
          <p:spPr>
            <a:xfrm>
              <a:off x="3901137" y="3918825"/>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42</a:t>
              </a:r>
            </a:p>
          </p:txBody>
        </p:sp>
        <p:sp>
          <p:nvSpPr>
            <p:cNvPr id="29" name="Rectangle 28">
              <a:extLst>
                <a:ext uri="{FF2B5EF4-FFF2-40B4-BE49-F238E27FC236}">
                  <a16:creationId xmlns:a16="http://schemas.microsoft.com/office/drawing/2014/main" xmlns="" id="{C8E6CD88-C2BF-4E53-B666-16A93F4D7C4C}"/>
                </a:ext>
              </a:extLst>
            </p:cNvPr>
            <p:cNvSpPr/>
            <p:nvPr/>
          </p:nvSpPr>
          <p:spPr>
            <a:xfrm>
              <a:off x="5978048" y="3918824"/>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49</a:t>
              </a:r>
            </a:p>
          </p:txBody>
        </p:sp>
      </p:grpSp>
      <p:grpSp>
        <p:nvGrpSpPr>
          <p:cNvPr id="30" name="Group 29">
            <a:extLst>
              <a:ext uri="{FF2B5EF4-FFF2-40B4-BE49-F238E27FC236}">
                <a16:creationId xmlns:a16="http://schemas.microsoft.com/office/drawing/2014/main" xmlns="" id="{E988673B-AA67-43DE-989B-C9C0D633AD4C}"/>
              </a:ext>
            </a:extLst>
          </p:cNvPr>
          <p:cNvGrpSpPr/>
          <p:nvPr/>
        </p:nvGrpSpPr>
        <p:grpSpPr>
          <a:xfrm>
            <a:off x="5418833" y="4136022"/>
            <a:ext cx="837249" cy="1312215"/>
            <a:chOff x="1933616" y="4498692"/>
            <a:chExt cx="837249" cy="1312215"/>
          </a:xfrm>
        </p:grpSpPr>
        <p:sp>
          <p:nvSpPr>
            <p:cNvPr id="31" name="TextBox 30">
              <a:extLst>
                <a:ext uri="{FF2B5EF4-FFF2-40B4-BE49-F238E27FC236}">
                  <a16:creationId xmlns:a16="http://schemas.microsoft.com/office/drawing/2014/main" xmlns="" id="{DF9A0BFE-53DB-4F28-A847-47FA4E3C0910}"/>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32" name="TextBox 31">
              <a:extLst>
                <a:ext uri="{FF2B5EF4-FFF2-40B4-BE49-F238E27FC236}">
                  <a16:creationId xmlns:a16="http://schemas.microsoft.com/office/drawing/2014/main" xmlns="" id="{072C793F-A963-47B8-B6A0-DE27CF744974}"/>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33" name="Straight Connector 32">
              <a:extLst>
                <a:ext uri="{FF2B5EF4-FFF2-40B4-BE49-F238E27FC236}">
                  <a16:creationId xmlns:a16="http://schemas.microsoft.com/office/drawing/2014/main" xmlns="" id="{FA8AB6F1-9533-401F-8229-A0EB4F07D34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675AAF27-C7A0-44E3-8D25-00626230C698}"/>
              </a:ext>
            </a:extLst>
          </p:cNvPr>
          <p:cNvGrpSpPr/>
          <p:nvPr/>
        </p:nvGrpSpPr>
        <p:grpSpPr>
          <a:xfrm>
            <a:off x="7501674" y="4128972"/>
            <a:ext cx="837249" cy="1312215"/>
            <a:chOff x="1933616" y="4498692"/>
            <a:chExt cx="837249" cy="1312215"/>
          </a:xfrm>
        </p:grpSpPr>
        <p:sp>
          <p:nvSpPr>
            <p:cNvPr id="35" name="TextBox 34">
              <a:extLst>
                <a:ext uri="{FF2B5EF4-FFF2-40B4-BE49-F238E27FC236}">
                  <a16:creationId xmlns:a16="http://schemas.microsoft.com/office/drawing/2014/main" xmlns="" id="{1A6C1760-5D75-45F6-9860-CD20EABEC19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p:txBody>
        </p:sp>
        <p:sp>
          <p:nvSpPr>
            <p:cNvPr id="36" name="TextBox 35">
              <a:extLst>
                <a:ext uri="{FF2B5EF4-FFF2-40B4-BE49-F238E27FC236}">
                  <a16:creationId xmlns:a16="http://schemas.microsoft.com/office/drawing/2014/main" xmlns="" id="{6316B669-5074-471C-B78B-983B44ABA59A}"/>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37" name="Straight Connector 36">
              <a:extLst>
                <a:ext uri="{FF2B5EF4-FFF2-40B4-BE49-F238E27FC236}">
                  <a16:creationId xmlns:a16="http://schemas.microsoft.com/office/drawing/2014/main" xmlns="" id="{AA811220-9C89-4A36-8306-771E03DFA0D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C2233CE0-199F-4D4E-9852-8CBF3F37EF6D}"/>
              </a:ext>
            </a:extLst>
          </p:cNvPr>
          <p:cNvGrpSpPr/>
          <p:nvPr/>
        </p:nvGrpSpPr>
        <p:grpSpPr>
          <a:xfrm>
            <a:off x="9584515" y="4136022"/>
            <a:ext cx="837249" cy="1312215"/>
            <a:chOff x="1933616" y="4498692"/>
            <a:chExt cx="837249" cy="1312215"/>
          </a:xfrm>
        </p:grpSpPr>
        <p:sp>
          <p:nvSpPr>
            <p:cNvPr id="39" name="TextBox 38">
              <a:extLst>
                <a:ext uri="{FF2B5EF4-FFF2-40B4-BE49-F238E27FC236}">
                  <a16:creationId xmlns:a16="http://schemas.microsoft.com/office/drawing/2014/main" xmlns="" id="{8DEB04C7-E10A-465A-850F-C19D6993A42C}"/>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40" name="TextBox 39">
              <a:extLst>
                <a:ext uri="{FF2B5EF4-FFF2-40B4-BE49-F238E27FC236}">
                  <a16:creationId xmlns:a16="http://schemas.microsoft.com/office/drawing/2014/main" xmlns="" id="{D5E52E52-023B-486F-9532-952E7B2E7D6C}"/>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1" name="Straight Connector 40">
              <a:extLst>
                <a:ext uri="{FF2B5EF4-FFF2-40B4-BE49-F238E27FC236}">
                  <a16:creationId xmlns:a16="http://schemas.microsoft.com/office/drawing/2014/main" xmlns="" id="{34C38EAA-2F0B-4831-B500-E2D8749C5AC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xmlns="" id="{C06CE759-F075-4F19-A9D5-73BE18049B05}"/>
              </a:ext>
            </a:extLst>
          </p:cNvPr>
          <p:cNvSpPr txBox="1"/>
          <p:nvPr/>
        </p:nvSpPr>
        <p:spPr>
          <a:xfrm>
            <a:off x="5616163" y="5477114"/>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43" name="TextBox 42">
            <a:extLst>
              <a:ext uri="{FF2B5EF4-FFF2-40B4-BE49-F238E27FC236}">
                <a16:creationId xmlns:a16="http://schemas.microsoft.com/office/drawing/2014/main" xmlns="" id="{C662F523-313E-4AE7-A815-53F45BB33BA0}"/>
              </a:ext>
            </a:extLst>
          </p:cNvPr>
          <p:cNvSpPr txBox="1"/>
          <p:nvPr/>
        </p:nvSpPr>
        <p:spPr>
          <a:xfrm>
            <a:off x="7699004" y="5446236"/>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49</a:t>
            </a:r>
          </a:p>
        </p:txBody>
      </p:sp>
      <p:sp>
        <p:nvSpPr>
          <p:cNvPr id="44" name="TextBox 43">
            <a:extLst>
              <a:ext uri="{FF2B5EF4-FFF2-40B4-BE49-F238E27FC236}">
                <a16:creationId xmlns:a16="http://schemas.microsoft.com/office/drawing/2014/main" xmlns="" id="{B3AF979F-F3B4-465B-82D1-8FAC003E23AE}"/>
              </a:ext>
            </a:extLst>
          </p:cNvPr>
          <p:cNvSpPr txBox="1"/>
          <p:nvPr/>
        </p:nvSpPr>
        <p:spPr>
          <a:xfrm>
            <a:off x="9808349" y="547711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42</a:t>
            </a:r>
          </a:p>
        </p:txBody>
      </p:sp>
      <p:sp>
        <p:nvSpPr>
          <p:cNvPr id="45" name="Cloud 44">
            <a:extLst>
              <a:ext uri="{FF2B5EF4-FFF2-40B4-BE49-F238E27FC236}">
                <a16:creationId xmlns:a16="http://schemas.microsoft.com/office/drawing/2014/main" xmlns="" id="{D8C1926F-AA03-48A8-9156-F1A4D0FF8681}"/>
              </a:ext>
            </a:extLst>
          </p:cNvPr>
          <p:cNvSpPr/>
          <p:nvPr/>
        </p:nvSpPr>
        <p:spPr>
          <a:xfrm>
            <a:off x="1049130" y="2269527"/>
            <a:ext cx="3375944" cy="4004450"/>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a:cs typeface="+mn-cs"/>
              </a:rPr>
              <a:t>Lấy tổng trừ đi một số hạng thì được kết quả là số hạng còn lại.</a:t>
            </a:r>
          </a:p>
        </p:txBody>
      </p:sp>
    </p:spTree>
    <p:extLst>
      <p:ext uri="{BB962C8B-B14F-4D97-AF65-F5344CB8AC3E}">
        <p14:creationId xmlns:p14="http://schemas.microsoft.com/office/powerpoint/2010/main" val="45557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up)">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Effect transition="in" filter="fade">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up)">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p:cTn id="88" dur="500" fill="hold"/>
                                        <p:tgtEl>
                                          <p:spTgt spid="43"/>
                                        </p:tgtEl>
                                        <p:attrNameLst>
                                          <p:attrName>ppt_w</p:attrName>
                                        </p:attrNameLst>
                                      </p:cBhvr>
                                      <p:tavLst>
                                        <p:tav tm="0">
                                          <p:val>
                                            <p:fltVal val="0"/>
                                          </p:val>
                                        </p:tav>
                                        <p:tav tm="100000">
                                          <p:val>
                                            <p:strVal val="#ppt_w"/>
                                          </p:val>
                                        </p:tav>
                                      </p:tavLst>
                                    </p:anim>
                                    <p:anim calcmode="lin" valueType="num">
                                      <p:cBhvr>
                                        <p:cTn id="89" dur="500" fill="hold"/>
                                        <p:tgtEl>
                                          <p:spTgt spid="43"/>
                                        </p:tgtEl>
                                        <p:attrNameLst>
                                          <p:attrName>ppt_h</p:attrName>
                                        </p:attrNameLst>
                                      </p:cBhvr>
                                      <p:tavLst>
                                        <p:tav tm="0">
                                          <p:val>
                                            <p:fltVal val="0"/>
                                          </p:val>
                                        </p:tav>
                                        <p:tav tm="100000">
                                          <p:val>
                                            <p:strVal val="#ppt_h"/>
                                          </p:val>
                                        </p:tav>
                                      </p:tavLst>
                                    </p:anim>
                                    <p:animEffect transition="in" filter="fade">
                                      <p:cBhvr>
                                        <p:cTn id="90" dur="500"/>
                                        <p:tgtEl>
                                          <p:spTgt spid="4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fltVal val="0"/>
                                          </p:val>
                                        </p:tav>
                                        <p:tav tm="100000">
                                          <p:val>
                                            <p:strVal val="#ppt_w"/>
                                          </p:val>
                                        </p:tav>
                                      </p:tavLst>
                                    </p:anim>
                                    <p:anim calcmode="lin" valueType="num">
                                      <p:cBhvr>
                                        <p:cTn id="108" dur="1000" fill="hold"/>
                                        <p:tgtEl>
                                          <p:spTgt spid="45"/>
                                        </p:tgtEl>
                                        <p:attrNameLst>
                                          <p:attrName>ppt_h</p:attrName>
                                        </p:attrNameLst>
                                      </p:cBhvr>
                                      <p:tavLst>
                                        <p:tav tm="0">
                                          <p:val>
                                            <p:fltVal val="0"/>
                                          </p:val>
                                        </p:tav>
                                        <p:tav tm="100000">
                                          <p:val>
                                            <p:strVal val="#ppt_h"/>
                                          </p:val>
                                        </p:tav>
                                      </p:tavLst>
                                    </p:anim>
                                    <p:anim calcmode="lin" valueType="num">
                                      <p:cBhvr>
                                        <p:cTn id="109" dur="1000" fill="hold"/>
                                        <p:tgtEl>
                                          <p:spTgt spid="45"/>
                                        </p:tgtEl>
                                        <p:attrNameLst>
                                          <p:attrName>style.rotation</p:attrName>
                                        </p:attrNameLst>
                                      </p:cBhvr>
                                      <p:tavLst>
                                        <p:tav tm="0">
                                          <p:val>
                                            <p:fltVal val="90"/>
                                          </p:val>
                                        </p:tav>
                                        <p:tav tm="100000">
                                          <p:val>
                                            <p:fltVal val="0"/>
                                          </p:val>
                                        </p:tav>
                                      </p:tavLst>
                                    </p:anim>
                                    <p:animEffect transition="in" filter="fade">
                                      <p:cBhvr>
                                        <p:cTn id="1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22" grpId="0"/>
      <p:bldP spid="23" grpId="0"/>
      <p:bldP spid="24" grpId="0"/>
      <p:bldP spid="25" grpId="0"/>
      <p:bldP spid="42" grpId="0"/>
      <p:bldP spid="43" grpId="0"/>
      <p:bldP spid="44" grpId="0"/>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xmlns="" id="{3FAD6699-E74B-4A72-9341-C3E2771DB6C5}"/>
              </a:ext>
            </a:extLst>
          </p:cNvPr>
          <p:cNvPicPr>
            <a:picLocks noChangeAspect="1" noChangeArrowheads="1"/>
          </p:cNvPicPr>
          <p:nvPr/>
        </p:nvPicPr>
        <p:blipFill>
          <a:blip r:embed="rId2" cstate="print"/>
          <a:srcRect/>
          <a:stretch>
            <a:fillRect/>
          </a:stretch>
        </p:blipFill>
        <p:spPr bwMode="auto">
          <a:xfrm>
            <a:off x="645091" y="307547"/>
            <a:ext cx="2237784" cy="863493"/>
          </a:xfrm>
          <a:prstGeom prst="rect">
            <a:avLst/>
          </a:prstGeom>
          <a:noFill/>
        </p:spPr>
      </p:pic>
      <p:sp>
        <p:nvSpPr>
          <p:cNvPr id="3" name="Oval 2">
            <a:extLst>
              <a:ext uri="{FF2B5EF4-FFF2-40B4-BE49-F238E27FC236}">
                <a16:creationId xmlns:a16="http://schemas.microsoft.com/office/drawing/2014/main" xmlns="" id="{8C2E964F-74C3-4291-8EE1-64C01B85628C}"/>
              </a:ext>
            </a:extLst>
          </p:cNvPr>
          <p:cNvSpPr/>
          <p:nvPr/>
        </p:nvSpPr>
        <p:spPr>
          <a:xfrm>
            <a:off x="645091" y="15278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FD6D07F6-33DF-45AA-870A-B742DE696278}"/>
              </a:ext>
            </a:extLst>
          </p:cNvPr>
          <p:cNvSpPr txBox="1"/>
          <p:nvPr/>
        </p:nvSpPr>
        <p:spPr>
          <a:xfrm>
            <a:off x="1092323" y="1527895"/>
            <a:ext cx="29883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Tìm chỗ đỗ cho ô tô.</a:t>
            </a:r>
          </a:p>
        </p:txBody>
      </p:sp>
      <p:pic>
        <p:nvPicPr>
          <p:cNvPr id="5" name="Picture 4">
            <a:extLst>
              <a:ext uri="{FF2B5EF4-FFF2-40B4-BE49-F238E27FC236}">
                <a16:creationId xmlns:a16="http://schemas.microsoft.com/office/drawing/2014/main" xmlns="" id="{B828950D-B692-41FA-ADBD-C1451998424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663144" y="307547"/>
            <a:ext cx="7606858" cy="5939466"/>
          </a:xfrm>
          <a:prstGeom prst="rect">
            <a:avLst/>
          </a:prstGeom>
        </p:spPr>
      </p:pic>
      <p:sp>
        <p:nvSpPr>
          <p:cNvPr id="6" name="Freeform: Shape 5">
            <a:extLst>
              <a:ext uri="{FF2B5EF4-FFF2-40B4-BE49-F238E27FC236}">
                <a16:creationId xmlns:a16="http://schemas.microsoft.com/office/drawing/2014/main" xmlns="" id="{820C795F-7E45-4B83-856C-40C36D8C16F1}"/>
              </a:ext>
            </a:extLst>
          </p:cNvPr>
          <p:cNvSpPr/>
          <p:nvPr/>
        </p:nvSpPr>
        <p:spPr>
          <a:xfrm>
            <a:off x="6050696" y="2271361"/>
            <a:ext cx="3154017" cy="2080591"/>
          </a:xfrm>
          <a:custGeom>
            <a:avLst/>
            <a:gdLst>
              <a:gd name="connsiteX0" fmla="*/ 0 w 3154017"/>
              <a:gd name="connsiteY0" fmla="*/ 0 h 2080591"/>
              <a:gd name="connsiteX1" fmla="*/ 927652 w 3154017"/>
              <a:gd name="connsiteY1" fmla="*/ 821635 h 2080591"/>
              <a:gd name="connsiteX2" fmla="*/ 1537252 w 3154017"/>
              <a:gd name="connsiteY2" fmla="*/ 1736035 h 2080591"/>
              <a:gd name="connsiteX3" fmla="*/ 3154017 w 3154017"/>
              <a:gd name="connsiteY3" fmla="*/ 2080591 h 2080591"/>
            </a:gdLst>
            <a:ahLst/>
            <a:cxnLst>
              <a:cxn ang="0">
                <a:pos x="connsiteX0" y="connsiteY0"/>
              </a:cxn>
              <a:cxn ang="0">
                <a:pos x="connsiteX1" y="connsiteY1"/>
              </a:cxn>
              <a:cxn ang="0">
                <a:pos x="connsiteX2" y="connsiteY2"/>
              </a:cxn>
              <a:cxn ang="0">
                <a:pos x="connsiteX3" y="connsiteY3"/>
              </a:cxn>
            </a:cxnLst>
            <a:rect l="l" t="t" r="r" b="b"/>
            <a:pathLst>
              <a:path w="3154017" h="2080591">
                <a:moveTo>
                  <a:pt x="0" y="0"/>
                </a:moveTo>
                <a:cubicBezTo>
                  <a:pt x="335721" y="266148"/>
                  <a:pt x="671443" y="532296"/>
                  <a:pt x="927652" y="821635"/>
                </a:cubicBezTo>
                <a:cubicBezTo>
                  <a:pt x="1183861" y="1110974"/>
                  <a:pt x="1166191" y="1526209"/>
                  <a:pt x="1537252" y="1736035"/>
                </a:cubicBezTo>
                <a:cubicBezTo>
                  <a:pt x="1908313" y="1945861"/>
                  <a:pt x="2531165" y="2013226"/>
                  <a:pt x="3154017" y="20805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xmlns="" id="{3B271C4D-489A-49E3-B15A-3585BD3E2E94}"/>
              </a:ext>
            </a:extLst>
          </p:cNvPr>
          <p:cNvSpPr/>
          <p:nvPr/>
        </p:nvSpPr>
        <p:spPr>
          <a:xfrm>
            <a:off x="5706139" y="1184683"/>
            <a:ext cx="3498574" cy="2252869"/>
          </a:xfrm>
          <a:custGeom>
            <a:avLst/>
            <a:gdLst>
              <a:gd name="connsiteX0" fmla="*/ 0 w 3432313"/>
              <a:gd name="connsiteY0" fmla="*/ 2252869 h 2252869"/>
              <a:gd name="connsiteX1" fmla="*/ 993913 w 3432313"/>
              <a:gd name="connsiteY1" fmla="*/ 1895061 h 2252869"/>
              <a:gd name="connsiteX2" fmla="*/ 1722783 w 3432313"/>
              <a:gd name="connsiteY2" fmla="*/ 1020417 h 2252869"/>
              <a:gd name="connsiteX3" fmla="*/ 3432313 w 3432313"/>
              <a:gd name="connsiteY3" fmla="*/ 0 h 2252869"/>
            </a:gdLst>
            <a:ahLst/>
            <a:cxnLst>
              <a:cxn ang="0">
                <a:pos x="connsiteX0" y="connsiteY0"/>
              </a:cxn>
              <a:cxn ang="0">
                <a:pos x="connsiteX1" y="connsiteY1"/>
              </a:cxn>
              <a:cxn ang="0">
                <a:pos x="connsiteX2" y="connsiteY2"/>
              </a:cxn>
              <a:cxn ang="0">
                <a:pos x="connsiteX3" y="connsiteY3"/>
              </a:cxn>
            </a:cxnLst>
            <a:rect l="l" t="t" r="r" b="b"/>
            <a:pathLst>
              <a:path w="3432313" h="2252869">
                <a:moveTo>
                  <a:pt x="0" y="2252869"/>
                </a:moveTo>
                <a:cubicBezTo>
                  <a:pt x="353391" y="2176669"/>
                  <a:pt x="706783" y="2100470"/>
                  <a:pt x="993913" y="1895061"/>
                </a:cubicBezTo>
                <a:cubicBezTo>
                  <a:pt x="1281043" y="1689652"/>
                  <a:pt x="1316383" y="1336260"/>
                  <a:pt x="1722783" y="1020417"/>
                </a:cubicBezTo>
                <a:cubicBezTo>
                  <a:pt x="2129183" y="704573"/>
                  <a:pt x="2780748" y="352286"/>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8" name="Freeform: Shape 7">
            <a:extLst>
              <a:ext uri="{FF2B5EF4-FFF2-40B4-BE49-F238E27FC236}">
                <a16:creationId xmlns:a16="http://schemas.microsoft.com/office/drawing/2014/main" xmlns="" id="{970255B3-8D7E-49B0-A3A6-12B4EB2D6DEB}"/>
              </a:ext>
            </a:extLst>
          </p:cNvPr>
          <p:cNvSpPr/>
          <p:nvPr/>
        </p:nvSpPr>
        <p:spPr>
          <a:xfrm>
            <a:off x="5971182" y="4590492"/>
            <a:ext cx="3233531" cy="1120447"/>
          </a:xfrm>
          <a:custGeom>
            <a:avLst/>
            <a:gdLst>
              <a:gd name="connsiteX0" fmla="*/ 0 w 3233531"/>
              <a:gd name="connsiteY0" fmla="*/ 0 h 1120447"/>
              <a:gd name="connsiteX1" fmla="*/ 940905 w 3233531"/>
              <a:gd name="connsiteY1" fmla="*/ 318052 h 1120447"/>
              <a:gd name="connsiteX2" fmla="*/ 1881809 w 3233531"/>
              <a:gd name="connsiteY2" fmla="*/ 1020417 h 1120447"/>
              <a:gd name="connsiteX3" fmla="*/ 3233531 w 3233531"/>
              <a:gd name="connsiteY3" fmla="*/ 1099930 h 1120447"/>
            </a:gdLst>
            <a:ahLst/>
            <a:cxnLst>
              <a:cxn ang="0">
                <a:pos x="connsiteX0" y="connsiteY0"/>
              </a:cxn>
              <a:cxn ang="0">
                <a:pos x="connsiteX1" y="connsiteY1"/>
              </a:cxn>
              <a:cxn ang="0">
                <a:pos x="connsiteX2" y="connsiteY2"/>
              </a:cxn>
              <a:cxn ang="0">
                <a:pos x="connsiteX3" y="connsiteY3"/>
              </a:cxn>
            </a:cxnLst>
            <a:rect l="l" t="t" r="r" b="b"/>
            <a:pathLst>
              <a:path w="3233531" h="1120447">
                <a:moveTo>
                  <a:pt x="0" y="0"/>
                </a:moveTo>
                <a:cubicBezTo>
                  <a:pt x="313635" y="73991"/>
                  <a:pt x="627270" y="147983"/>
                  <a:pt x="940905" y="318052"/>
                </a:cubicBezTo>
                <a:cubicBezTo>
                  <a:pt x="1254540" y="488121"/>
                  <a:pt x="1499705" y="890104"/>
                  <a:pt x="1881809" y="1020417"/>
                </a:cubicBezTo>
                <a:cubicBezTo>
                  <a:pt x="2263913" y="1150730"/>
                  <a:pt x="2748722" y="1125330"/>
                  <a:pt x="3233531" y="109993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9" name="Freeform: Shape 8">
            <a:extLst>
              <a:ext uri="{FF2B5EF4-FFF2-40B4-BE49-F238E27FC236}">
                <a16:creationId xmlns:a16="http://schemas.microsoft.com/office/drawing/2014/main" xmlns="" id="{4F2DCE33-84E0-4C01-A63D-FFFA32824800}"/>
              </a:ext>
            </a:extLst>
          </p:cNvPr>
          <p:cNvSpPr/>
          <p:nvPr/>
        </p:nvSpPr>
        <p:spPr>
          <a:xfrm>
            <a:off x="5772400" y="3384544"/>
            <a:ext cx="3432313" cy="2438400"/>
          </a:xfrm>
          <a:custGeom>
            <a:avLst/>
            <a:gdLst>
              <a:gd name="connsiteX0" fmla="*/ 0 w 3432313"/>
              <a:gd name="connsiteY0" fmla="*/ 2438400 h 2438400"/>
              <a:gd name="connsiteX1" fmla="*/ 1510748 w 3432313"/>
              <a:gd name="connsiteY1" fmla="*/ 1563756 h 2438400"/>
              <a:gd name="connsiteX2" fmla="*/ 2120348 w 3432313"/>
              <a:gd name="connsiteY2" fmla="*/ 344556 h 2438400"/>
              <a:gd name="connsiteX3" fmla="*/ 3432313 w 3432313"/>
              <a:gd name="connsiteY3" fmla="*/ 0 h 2438400"/>
            </a:gdLst>
            <a:ahLst/>
            <a:cxnLst>
              <a:cxn ang="0">
                <a:pos x="connsiteX0" y="connsiteY0"/>
              </a:cxn>
              <a:cxn ang="0">
                <a:pos x="connsiteX1" y="connsiteY1"/>
              </a:cxn>
              <a:cxn ang="0">
                <a:pos x="connsiteX2" y="connsiteY2"/>
              </a:cxn>
              <a:cxn ang="0">
                <a:pos x="connsiteX3" y="connsiteY3"/>
              </a:cxn>
            </a:cxnLst>
            <a:rect l="l" t="t" r="r" b="b"/>
            <a:pathLst>
              <a:path w="3432313" h="2438400">
                <a:moveTo>
                  <a:pt x="0" y="2438400"/>
                </a:moveTo>
                <a:cubicBezTo>
                  <a:pt x="578678" y="2175565"/>
                  <a:pt x="1157357" y="1912730"/>
                  <a:pt x="1510748" y="1563756"/>
                </a:cubicBezTo>
                <a:cubicBezTo>
                  <a:pt x="1864139" y="1214782"/>
                  <a:pt x="1800087" y="605182"/>
                  <a:pt x="2120348" y="344556"/>
                </a:cubicBezTo>
                <a:cubicBezTo>
                  <a:pt x="2440609" y="83930"/>
                  <a:pt x="2936461" y="41965"/>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14168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xmlns="" id="{2DF163C1-8468-4085-A59F-9210C3CBD15D}"/>
              </a:ext>
            </a:extLst>
          </p:cNvPr>
          <p:cNvPicPr>
            <a:picLocks noChangeAspect="1" noChangeArrowheads="1"/>
          </p:cNvPicPr>
          <p:nvPr/>
        </p:nvPicPr>
        <p:blipFill>
          <a:blip r:embed="rId2" cstate="print"/>
          <a:srcRect/>
          <a:stretch>
            <a:fillRect/>
          </a:stretch>
        </p:blipFill>
        <p:spPr bwMode="auto">
          <a:xfrm>
            <a:off x="804580" y="605258"/>
            <a:ext cx="2237784" cy="863493"/>
          </a:xfrm>
          <a:prstGeom prst="rect">
            <a:avLst/>
          </a:prstGeom>
          <a:noFill/>
        </p:spPr>
      </p:pic>
      <p:sp>
        <p:nvSpPr>
          <p:cNvPr id="3" name="Oval 2">
            <a:extLst>
              <a:ext uri="{FF2B5EF4-FFF2-40B4-BE49-F238E27FC236}">
                <a16:creationId xmlns:a16="http://schemas.microsoft.com/office/drawing/2014/main" xmlns="" id="{B8EFE1DA-74BA-4737-86B8-B0529820679F}"/>
              </a:ext>
            </a:extLst>
          </p:cNvPr>
          <p:cNvSpPr/>
          <p:nvPr/>
        </p:nvSpPr>
        <p:spPr>
          <a:xfrm>
            <a:off x="875356" y="1569993"/>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xmlns="" id="{A734BB44-6327-4727-B6CE-A2E9E4BA409D}"/>
              </a:ext>
            </a:extLst>
          </p:cNvPr>
          <p:cNvSpPr txBox="1"/>
          <p:nvPr/>
        </p:nvSpPr>
        <p:spPr>
          <a:xfrm>
            <a:off x="1312678" y="1569993"/>
            <a:ext cx="448668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Một đội đồng diễn thể dục thể thao gồm có 56 người mặc áo đỏ và 28 người mặc áo vàng. Hỏi đội đồng diễn đó có tất cả bao nhiêu người?</a:t>
            </a:r>
          </a:p>
        </p:txBody>
      </p:sp>
      <p:sp>
        <p:nvSpPr>
          <p:cNvPr id="5" name="TextBox 4">
            <a:extLst>
              <a:ext uri="{FF2B5EF4-FFF2-40B4-BE49-F238E27FC236}">
                <a16:creationId xmlns:a16="http://schemas.microsoft.com/office/drawing/2014/main" xmlns="" id="{A118A1DB-3D93-4EFA-A22D-CD258EFA575A}"/>
              </a:ext>
            </a:extLst>
          </p:cNvPr>
          <p:cNvSpPr txBox="1"/>
          <p:nvPr/>
        </p:nvSpPr>
        <p:spPr>
          <a:xfrm>
            <a:off x="4998756" y="4144260"/>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6" name="TextBox 5">
            <a:extLst>
              <a:ext uri="{FF2B5EF4-FFF2-40B4-BE49-F238E27FC236}">
                <a16:creationId xmlns:a16="http://schemas.microsoft.com/office/drawing/2014/main" xmlns="" id="{353E1242-5A71-4B03-946C-13912D9B69AC}"/>
              </a:ext>
            </a:extLst>
          </p:cNvPr>
          <p:cNvSpPr txBox="1"/>
          <p:nvPr/>
        </p:nvSpPr>
        <p:spPr>
          <a:xfrm>
            <a:off x="1202439" y="466748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Đội đồng diễn đó có tất cả số người là:</a:t>
            </a:r>
          </a:p>
        </p:txBody>
      </p:sp>
      <p:sp>
        <p:nvSpPr>
          <p:cNvPr id="7" name="TextBox 6">
            <a:extLst>
              <a:ext uri="{FF2B5EF4-FFF2-40B4-BE49-F238E27FC236}">
                <a16:creationId xmlns:a16="http://schemas.microsoft.com/office/drawing/2014/main" xmlns="" id="{AF48E86A-C69D-4D1C-97F3-FD7D9F160E0F}"/>
              </a:ext>
            </a:extLst>
          </p:cNvPr>
          <p:cNvSpPr txBox="1"/>
          <p:nvPr/>
        </p:nvSpPr>
        <p:spPr>
          <a:xfrm>
            <a:off x="3241697" y="5208934"/>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56 + 28 = 84 (người)</a:t>
            </a:r>
          </a:p>
        </p:txBody>
      </p:sp>
      <p:sp>
        <p:nvSpPr>
          <p:cNvPr id="8" name="TextBox 7">
            <a:extLst>
              <a:ext uri="{FF2B5EF4-FFF2-40B4-BE49-F238E27FC236}">
                <a16:creationId xmlns:a16="http://schemas.microsoft.com/office/drawing/2014/main" xmlns="" id="{680D29F0-5DAA-4965-8470-30B779583954}"/>
              </a:ext>
            </a:extLst>
          </p:cNvPr>
          <p:cNvSpPr txBox="1"/>
          <p:nvPr/>
        </p:nvSpPr>
        <p:spPr>
          <a:xfrm>
            <a:off x="3241697" y="5750388"/>
            <a:ext cx="506548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84 người.</a:t>
            </a:r>
          </a:p>
        </p:txBody>
      </p:sp>
      <p:pic>
        <p:nvPicPr>
          <p:cNvPr id="9" name="Picture 8">
            <a:extLst>
              <a:ext uri="{FF2B5EF4-FFF2-40B4-BE49-F238E27FC236}">
                <a16:creationId xmlns:a16="http://schemas.microsoft.com/office/drawing/2014/main" xmlns="" id="{C22365C0-FA3A-41E5-8027-EF48550878F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886451" y="626632"/>
            <a:ext cx="5182979" cy="3517628"/>
          </a:xfrm>
          <a:prstGeom prst="rect">
            <a:avLst/>
          </a:prstGeom>
        </p:spPr>
      </p:pic>
    </p:spTree>
    <p:extLst>
      <p:ext uri="{BB962C8B-B14F-4D97-AF65-F5344CB8AC3E}">
        <p14:creationId xmlns:p14="http://schemas.microsoft.com/office/powerpoint/2010/main" val="13978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6E23C01-F1C3-4F4A-A585-43D56DAABCFB}"/>
              </a:ext>
            </a:extLst>
          </p:cNvPr>
          <p:cNvSpPr txBox="1">
            <a:spLocks/>
          </p:cNvSpPr>
          <p:nvPr/>
        </p:nvSpPr>
        <p:spPr>
          <a:xfrm>
            <a:off x="2388108" y="18301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err="1" smtClean="0">
                <a:solidFill>
                  <a:schemeClr val="bg1"/>
                </a:solidFill>
                <a:latin typeface="UTM Avo" panose="02040603050506020204" pitchFamily="18" charset="0"/>
              </a:rPr>
              <a:t>Củng</a:t>
            </a:r>
            <a:r>
              <a:rPr lang="en-US" sz="6600" b="1" dirty="0" smtClean="0">
                <a:solidFill>
                  <a:schemeClr val="bg1"/>
                </a:solidFill>
                <a:latin typeface="UTM Avo" panose="02040603050506020204" pitchFamily="18" charset="0"/>
              </a:rPr>
              <a:t> </a:t>
            </a:r>
            <a:r>
              <a:rPr lang="en-US" sz="6600" b="1" dirty="0" err="1" smtClean="0">
                <a:solidFill>
                  <a:schemeClr val="bg1"/>
                </a:solidFill>
                <a:latin typeface="UTM Avo" panose="02040603050506020204" pitchFamily="18" charset="0"/>
              </a:rPr>
              <a:t>cố</a:t>
            </a:r>
            <a:r>
              <a:rPr lang="en-US" sz="6600" b="1" dirty="0" smtClean="0">
                <a:solidFill>
                  <a:schemeClr val="bg1"/>
                </a:solidFill>
                <a:latin typeface="UTM Avo" panose="02040603050506020204" pitchFamily="18" charset="0"/>
              </a:rPr>
              <a:t> </a:t>
            </a:r>
            <a:r>
              <a:rPr lang="en-US" sz="6600" b="1" dirty="0" err="1" smtClean="0">
                <a:solidFill>
                  <a:schemeClr val="bg1"/>
                </a:solidFill>
                <a:latin typeface="UTM Avo" panose="02040603050506020204" pitchFamily="18" charset="0"/>
              </a:rPr>
              <a:t>bài</a:t>
            </a:r>
            <a:r>
              <a:rPr lang="en-US" sz="6600" b="1" dirty="0" smtClean="0">
                <a:solidFill>
                  <a:schemeClr val="bg1"/>
                </a:solidFill>
                <a:latin typeface="UTM Avo" panose="02040603050506020204" pitchFamily="18" charset="0"/>
              </a:rPr>
              <a:t> </a:t>
            </a:r>
            <a:r>
              <a:rPr lang="en-US" sz="6600" b="1" dirty="0" err="1" smtClean="0">
                <a:solidFill>
                  <a:schemeClr val="bg1"/>
                </a:solidFill>
                <a:latin typeface="UTM Avo" panose="02040603050506020204" pitchFamily="18" charset="0"/>
              </a:rPr>
              <a:t>học</a:t>
            </a:r>
            <a:endParaRPr lang="en-US" sz="66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928175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649265">
            <a:off x="2063416" y="3098220"/>
            <a:ext cx="6384537" cy="1766459"/>
          </a:xfr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sp>
        <p:nvSpPr>
          <p:cNvPr id="3" name="Subtitle 2"/>
          <p:cNvSpPr>
            <a:spLocks noGrp="1"/>
          </p:cNvSpPr>
          <p:nvPr>
            <p:ph type="subTitle" idx="1"/>
          </p:nvPr>
        </p:nvSpPr>
        <p:spPr>
          <a:xfrm>
            <a:off x="2971800" y="1371600"/>
            <a:ext cx="2438400" cy="685800"/>
          </a:xfrm>
        </p:spPr>
        <p:txBody>
          <a:bodyPr>
            <a:normAutofit fontScale="77500" lnSpcReduction="20000"/>
          </a:bodyPr>
          <a:lstStyle/>
          <a:p>
            <a:r>
              <a:rPr lang="en-US" b="1" i="1" dirty="0">
                <a:latin typeface="Adobe Caslon Pro Bold" pitchFamily="18" charset="0"/>
              </a:rPr>
              <a:t>By </a:t>
            </a:r>
            <a:r>
              <a:rPr lang="en-US" b="1" i="1" dirty="0" err="1">
                <a:latin typeface="Adobe Caslon Pro Bold" pitchFamily="18" charset="0"/>
              </a:rPr>
              <a:t>Huyen</a:t>
            </a:r>
            <a:r>
              <a:rPr lang="en-US" b="1" i="1" dirty="0">
                <a:latin typeface="Adobe Caslon Pro Bold" pitchFamily="18" charset="0"/>
              </a:rPr>
              <a:t> </a:t>
            </a:r>
            <a:r>
              <a:rPr lang="en-US" b="1" i="1" dirty="0" err="1">
                <a:latin typeface="Adobe Caslon Pro Bold" pitchFamily="18" charset="0"/>
              </a:rPr>
              <a:t>Trang</a:t>
            </a:r>
            <a:endParaRPr lang="en-US" b="1" i="1" dirty="0">
              <a:latin typeface="Adobe Caslon Pro Bold" pitchFamily="18" charset="0"/>
            </a:endParaRPr>
          </a:p>
        </p:txBody>
      </p:sp>
      <p:pic>
        <p:nvPicPr>
          <p:cNvPr id="2050" name="Picture 2" descr="D:\background\character\pintuaja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495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8584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12 + 35 = ?</a:t>
            </a:r>
          </a:p>
          <a:p>
            <a:pPr algn="l"/>
            <a:r>
              <a:rPr lang="en-US" b="1" dirty="0">
                <a:solidFill>
                  <a:srgbClr val="002060"/>
                </a:solidFill>
                <a:latin typeface="Calibri"/>
              </a:rPr>
              <a:t>A. 48</a:t>
            </a:r>
          </a:p>
          <a:p>
            <a:pPr algn="l"/>
            <a:r>
              <a:rPr lang="en-US" b="1" dirty="0">
                <a:solidFill>
                  <a:srgbClr val="002060"/>
                </a:solidFill>
                <a:latin typeface="Calibri"/>
              </a:rPr>
              <a:t>B. 47</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234275" y="394751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90113" y="4271225"/>
            <a:ext cx="1987711" cy="18059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97313" y="3101379"/>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latin typeface="Calibri"/>
              </a:rPr>
              <a:t>B. right</a:t>
            </a:r>
            <a:endParaRPr lang="en-US" dirty="0">
              <a:solidFill>
                <a:prstClr val="black"/>
              </a:solidFill>
              <a:latin typeface="Calibri"/>
            </a:endParaRPr>
          </a:p>
        </p:txBody>
      </p:sp>
      <p:sp>
        <p:nvSpPr>
          <p:cNvPr id="19" name="No"/>
          <p:cNvSpPr txBox="1">
            <a:spLocks/>
          </p:cNvSpPr>
          <p:nvPr/>
        </p:nvSpPr>
        <p:spPr>
          <a:xfrm>
            <a:off x="3097312" y="2369938"/>
            <a:ext cx="229862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latin typeface="Calibri"/>
              </a:rPr>
              <a:t>A. wrong</a:t>
            </a:r>
            <a:endParaRPr lang="en-US" dirty="0">
              <a:solidFill>
                <a:prstClr val="black"/>
              </a:solidFill>
              <a:latin typeface="Calibri"/>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1585" y="1479753"/>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7220" y="3202600"/>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3000" y="2449620"/>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3507" y="4402053"/>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72469" y="5322404"/>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5090" y="5882206"/>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677400" y="0"/>
            <a:ext cx="9525000" cy="68580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12198926" y="-1719986"/>
            <a:ext cx="15309273" cy="8654186"/>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Calibri"/>
                  </a:rPr>
                  <a:t>Han River bridge</a:t>
                </a:r>
              </a:p>
              <a:p>
                <a:r>
                  <a:rPr lang="en-US" sz="2400" b="1">
                    <a:solidFill>
                      <a:prstClr val="white"/>
                    </a:solidFill>
                    <a:latin typeface="Calibri"/>
                  </a:rPr>
                  <a:t>Danang Vietnam</a:t>
                </a: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95601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66132" y="4417148"/>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6"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9" name="Group 8"/>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6879758" y="3413053"/>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5" name="Group 14"/>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YEs"/>
          <p:cNvSpPr txBox="1">
            <a:spLocks/>
          </p:cNvSpPr>
          <p:nvPr/>
        </p:nvSpPr>
        <p:spPr>
          <a:xfrm>
            <a:off x="2861216" y="2681612"/>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right</a:t>
            </a:r>
            <a:endParaRPr lang="en-US" dirty="0">
              <a:solidFill>
                <a:prstClr val="black"/>
              </a:solidFill>
              <a:latin typeface="Calibri"/>
            </a:endParaRPr>
          </a:p>
        </p:txBody>
      </p:sp>
      <p:sp>
        <p:nvSpPr>
          <p:cNvPr id="20" name="No"/>
          <p:cNvSpPr txBox="1">
            <a:spLocks/>
          </p:cNvSpPr>
          <p:nvPr/>
        </p:nvSpPr>
        <p:spPr>
          <a:xfrm>
            <a:off x="6874002" y="2681612"/>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wrong</a:t>
            </a:r>
            <a:endParaRPr lang="en-US" dirty="0">
              <a:solidFill>
                <a:prstClr val="black"/>
              </a:solidFill>
              <a:latin typeface="Calibri"/>
            </a:endParaRPr>
          </a:p>
        </p:txBody>
      </p:sp>
      <p:sp>
        <p:nvSpPr>
          <p:cNvPr id="28"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21 + 23 = ?</a:t>
            </a:r>
          </a:p>
          <a:p>
            <a:pPr algn="l"/>
            <a:r>
              <a:rPr lang="en-US" b="1" dirty="0">
                <a:solidFill>
                  <a:srgbClr val="002060"/>
                </a:solidFill>
                <a:latin typeface="Calibri"/>
              </a:rPr>
              <a:t>A. 44</a:t>
            </a:r>
          </a:p>
          <a:p>
            <a:pPr algn="l"/>
            <a:r>
              <a:rPr lang="en-US" b="1" dirty="0">
                <a:solidFill>
                  <a:srgbClr val="002060"/>
                </a:solidFill>
                <a:latin typeface="Calibri"/>
              </a:rPr>
              <a:t>B. 45</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0668000" y="2"/>
            <a:ext cx="12188226" cy="6857999"/>
            <a:chOff x="2463990" y="-312219"/>
            <a:chExt cx="12188226" cy="6857999"/>
          </a:xfrm>
        </p:grpSpPr>
        <p:grpSp>
          <p:nvGrpSpPr>
            <p:cNvPr id="3" name="Group 2"/>
            <p:cNvGrpSpPr/>
            <p:nvPr/>
          </p:nvGrpSpPr>
          <p:grpSpPr>
            <a:xfrm>
              <a:off x="2463990" y="-312219"/>
              <a:ext cx="12188226" cy="6857999"/>
              <a:chOff x="2463990" y="-312219"/>
              <a:chExt cx="12188226" cy="6857999"/>
            </a:xfrm>
          </p:grpSpPr>
          <p:pic>
            <p:nvPicPr>
              <p:cNvPr id="5123" name="Picture 3" descr="D:\pp game\doraemon\E0eXuZ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463990" y="-312219"/>
                <a:ext cx="1218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27467" y="80574"/>
                <a:ext cx="3070523" cy="3431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Calibri"/>
                  </a:rPr>
                  <a:t>Dragon bridge</a:t>
                </a:r>
              </a:p>
              <a:p>
                <a:pPr algn="ctr"/>
                <a:r>
                  <a:rPr lang="en-US" sz="2400" b="1">
                    <a:solidFill>
                      <a:prstClr val="white"/>
                    </a:solidFill>
                    <a:latin typeface="Calibri"/>
                  </a:rPr>
                  <a:t>Danang Vietnam</a:t>
                </a:r>
                <a:endParaRPr lang="en-US" sz="2400" b="1" dirty="0">
                  <a:solidFill>
                    <a:prstClr val="white"/>
                  </a:solidFill>
                  <a:latin typeface="Calibri"/>
                </a:endParaRPr>
              </a:p>
            </p:txBody>
          </p:sp>
        </p:grpSp>
        <p:pic>
          <p:nvPicPr>
            <p:cNvPr id="5124" name="Picture 4" descr="D:\background\character\gambar-doraemon-pn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511990" y="4611702"/>
              <a:ext cx="1790434" cy="1790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18537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5816 -0.00023 " pathEditMode="relative" rAng="0" ptsTypes="AA">
                                      <p:cBhvr>
                                        <p:cTn id="16" dur="2000" fill="hold"/>
                                        <p:tgtEl>
                                          <p:spTgt spid="5"/>
                                        </p:tgtEl>
                                        <p:attrNameLst>
                                          <p:attrName>ppt_x</p:attrName>
                                          <p:attrName>ppt_y</p:attrName>
                                        </p:attrNameLst>
                                      </p:cBhvr>
                                      <p:rCtr x="-57917" y="-23"/>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21769" y="4413575"/>
            <a:ext cx="1666875" cy="17835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YEs"/>
          <p:cNvSpPr txBox="1">
            <a:spLocks/>
          </p:cNvSpPr>
          <p:nvPr/>
        </p:nvSpPr>
        <p:spPr>
          <a:xfrm>
            <a:off x="2883568" y="2681612"/>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right</a:t>
            </a:r>
            <a:endParaRPr lang="en-US" dirty="0">
              <a:solidFill>
                <a:prstClr val="black"/>
              </a:solidFill>
              <a:latin typeface="Calibri"/>
            </a:endParaRPr>
          </a:p>
        </p:txBody>
      </p:sp>
      <p:sp>
        <p:nvSpPr>
          <p:cNvPr id="20" name="No"/>
          <p:cNvSpPr txBox="1">
            <a:spLocks/>
          </p:cNvSpPr>
          <p:nvPr/>
        </p:nvSpPr>
        <p:spPr>
          <a:xfrm>
            <a:off x="6879758" y="2681612"/>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wrong</a:t>
            </a:r>
            <a:endParaRPr lang="en-US" dirty="0">
              <a:solidFill>
                <a:prstClr val="black"/>
              </a:solidFill>
              <a:latin typeface="Calibri"/>
            </a:endParaRPr>
          </a:p>
        </p:txBody>
      </p:sp>
      <p:sp>
        <p:nvSpPr>
          <p:cNvPr id="27"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23 – 18 = ?</a:t>
            </a:r>
          </a:p>
          <a:p>
            <a:pPr algn="l"/>
            <a:r>
              <a:rPr lang="en-US" b="1" dirty="0">
                <a:solidFill>
                  <a:srgbClr val="002060"/>
                </a:solidFill>
                <a:latin typeface="Calibri"/>
              </a:rPr>
              <a:t>A. 5</a:t>
            </a:r>
          </a:p>
          <a:p>
            <a:pPr algn="l"/>
            <a:r>
              <a:rPr lang="en-US" b="1" dirty="0">
                <a:solidFill>
                  <a:srgbClr val="002060"/>
                </a:solidFill>
                <a:latin typeface="Calibri"/>
              </a:rPr>
              <a:t>B. 6</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219709" y="-28955"/>
            <a:ext cx="10120745" cy="6884013"/>
            <a:chOff x="9171709"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1709"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Calibri"/>
                </a:rPr>
                <a:t>Asia Park </a:t>
              </a:r>
            </a:p>
            <a:p>
              <a:r>
                <a:rPr lang="en-US" sz="2400" b="1">
                  <a:solidFill>
                    <a:prstClr val="white"/>
                  </a:solidFill>
                  <a:latin typeface="Calibri"/>
                </a:rPr>
                <a:t>Danang Vietnam</a:t>
              </a:r>
              <a:endParaRPr lang="en-US" sz="4800" b="1">
                <a:solidFill>
                  <a:prstClr val="white"/>
                </a:solidFill>
                <a:latin typeface="Calibri"/>
              </a:endParaRPr>
            </a:p>
          </p:txBody>
        </p:sp>
      </p:grpSp>
    </p:spTree>
    <p:extLst>
      <p:ext uri="{BB962C8B-B14F-4D97-AF65-F5344CB8AC3E}">
        <p14:creationId xmlns:p14="http://schemas.microsoft.com/office/powerpoint/2010/main" val="13275807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4.81481E-6 L -1.03975 0.00231 " pathEditMode="relative" rAng="0" ptsTypes="AA">
                                      <p:cBhvr>
                                        <p:cTn id="16" dur="2000" fill="hold"/>
                                        <p:tgtEl>
                                          <p:spTgt spid="3"/>
                                        </p:tgtEl>
                                        <p:attrNameLst>
                                          <p:attrName>ppt_x</p:attrName>
                                          <p:attrName>ppt_y</p:attrName>
                                        </p:attrNameLst>
                                      </p:cBhvr>
                                      <p:rCtr x="-51997" y="11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1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25995" y="3938020"/>
            <a:ext cx="2007314" cy="19809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3097313"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latin typeface="Calibri"/>
              </a:rPr>
              <a:t>B. right</a:t>
            </a:r>
            <a:endParaRPr lang="en-US" dirty="0">
              <a:solidFill>
                <a:prstClr val="black"/>
              </a:solidFill>
              <a:latin typeface="Calibri"/>
            </a:endParaRPr>
          </a:p>
        </p:txBody>
      </p:sp>
      <p:sp>
        <p:nvSpPr>
          <p:cNvPr id="19" name="No"/>
          <p:cNvSpPr txBox="1">
            <a:spLocks/>
          </p:cNvSpPr>
          <p:nvPr/>
        </p:nvSpPr>
        <p:spPr>
          <a:xfrm>
            <a:off x="3113909" y="2369938"/>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latin typeface="Calibri"/>
              </a:rPr>
              <a:t>A. wrong</a:t>
            </a:r>
            <a:endParaRPr lang="en-US" dirty="0">
              <a:solidFill>
                <a:prstClr val="black"/>
              </a:solidFill>
              <a:latin typeface="Calibri"/>
            </a:endParaRPr>
          </a:p>
        </p:txBody>
      </p:sp>
      <p:sp>
        <p:nvSpPr>
          <p:cNvPr id="28"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29 + 17 = ?</a:t>
            </a:r>
          </a:p>
          <a:p>
            <a:pPr algn="l"/>
            <a:r>
              <a:rPr lang="en-US" b="1" dirty="0">
                <a:solidFill>
                  <a:srgbClr val="002060"/>
                </a:solidFill>
                <a:latin typeface="Calibri"/>
              </a:rPr>
              <a:t>A. 47</a:t>
            </a:r>
          </a:p>
          <a:p>
            <a:pPr algn="l"/>
            <a:r>
              <a:rPr lang="en-US" b="1" dirty="0">
                <a:solidFill>
                  <a:srgbClr val="002060"/>
                </a:solidFill>
                <a:latin typeface="Calibri"/>
              </a:rPr>
              <a:t>B. 46</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0668000" y="-251600"/>
            <a:ext cx="9549781" cy="7162335"/>
            <a:chOff x="0" y="-332096"/>
            <a:chExt cx="9549781" cy="7162335"/>
          </a:xfrm>
        </p:grpSpPr>
        <p:pic>
          <p:nvPicPr>
            <p:cNvPr id="9218" name="Picture 2" descr="D:\pp game\doraemon\cau-tinh-yeu-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2096"/>
              <a:ext cx="9549781" cy="716233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background\character\34_resul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0553" y="4460861"/>
              <a:ext cx="2199228" cy="219922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Cloud 25"/>
            <p:cNvSpPr/>
            <p:nvPr/>
          </p:nvSpPr>
          <p:spPr>
            <a:xfrm>
              <a:off x="207819" y="12465"/>
              <a:ext cx="4725517" cy="2022924"/>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a:solidFill>
                    <a:prstClr val="black"/>
                  </a:solidFill>
                  <a:latin typeface="Calibri"/>
                </a:rPr>
                <a:t>Love bridge</a:t>
              </a:r>
            </a:p>
            <a:p>
              <a:pPr algn="ctr"/>
              <a:r>
                <a:rPr lang="en-US" sz="2400" b="1">
                  <a:solidFill>
                    <a:prstClr val="white"/>
                  </a:solidFill>
                  <a:latin typeface="Calibri"/>
                </a:rPr>
                <a:t>Danang Vietnam</a:t>
              </a:r>
              <a:endParaRPr lang="en-US" sz="4800" b="1">
                <a:solidFill>
                  <a:prstClr val="white"/>
                </a:solidFill>
                <a:latin typeface="Calibri"/>
              </a:endParaRPr>
            </a:p>
          </p:txBody>
        </p:sp>
      </p:grpSp>
    </p:spTree>
    <p:extLst>
      <p:ext uri="{BB962C8B-B14F-4D97-AF65-F5344CB8AC3E}">
        <p14:creationId xmlns:p14="http://schemas.microsoft.com/office/powerpoint/2010/main" val="998831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22222E-6 3.33333E-6 L -1.03889 0.00347 " pathEditMode="relative" rAng="0" ptsTypes="AA">
                                      <p:cBhvr>
                                        <p:cTn id="16" dur="2000" fill="hold"/>
                                        <p:tgtEl>
                                          <p:spTgt spid="23"/>
                                        </p:tgtEl>
                                        <p:attrNameLst>
                                          <p:attrName>ppt_x</p:attrName>
                                          <p:attrName>ppt_y</p:attrName>
                                        </p:attrNameLst>
                                      </p:cBhvr>
                                      <p:rCtr x="-51944"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1000"/>
          </a:stretch>
        </a:blipFill>
        <a:effectLst/>
      </p:bgPr>
    </p:bg>
    <p:spTree>
      <p:nvGrpSpPr>
        <p:cNvPr id="1" name=""/>
        <p:cNvGrpSpPr/>
        <p:nvPr/>
      </p:nvGrpSpPr>
      <p:grpSpPr>
        <a:xfrm>
          <a:off x="0" y="0"/>
          <a:ext cx="0" cy="0"/>
          <a:chOff x="0" y="0"/>
          <a:chExt cx="0" cy="0"/>
        </a:xfrm>
      </p:grpSpPr>
      <p:pic>
        <p:nvPicPr>
          <p:cNvPr id="7170" name="Picture 2" descr="D:\background\character\Winnie_the_Pooh_and_Tiger_PNG_Free_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3597" y="2843766"/>
            <a:ext cx="2844990" cy="19601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background\character\picnic-logo-large-9082de3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074" y="5179773"/>
            <a:ext cx="3949970" cy="1342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3251804" y="4420799"/>
            <a:ext cx="1822512" cy="1816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6" name="Snip"/>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9" name="Group 8"/>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pic>
        <p:nvPicPr>
          <p:cNvPr id="7173" name="Picture 5" descr="D:\background\character\1503790005_photoshop-kopona.com_children-playing-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9601" y="4950294"/>
            <a:ext cx="1210647" cy="13111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879758" y="3413053"/>
            <a:ext cx="2389909" cy="3194844"/>
            <a:chOff x="2334491" y="533400"/>
            <a:chExt cx="3990109" cy="5334000"/>
          </a:xfrm>
        </p:grpSpPr>
        <p:sp>
          <p:nvSpPr>
            <p:cNvPr id="12" name="Snip e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5" name="Group 14"/>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YEs"/>
          <p:cNvSpPr txBox="1">
            <a:spLocks/>
          </p:cNvSpPr>
          <p:nvPr/>
        </p:nvSpPr>
        <p:spPr>
          <a:xfrm>
            <a:off x="2861215" y="2681612"/>
            <a:ext cx="237906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right</a:t>
            </a:r>
            <a:endParaRPr lang="en-US" dirty="0">
              <a:solidFill>
                <a:prstClr val="black"/>
              </a:solidFill>
              <a:latin typeface="Calibri"/>
            </a:endParaRPr>
          </a:p>
        </p:txBody>
      </p:sp>
      <p:sp>
        <p:nvSpPr>
          <p:cNvPr id="20" name="No"/>
          <p:cNvSpPr txBox="1">
            <a:spLocks/>
          </p:cNvSpPr>
          <p:nvPr/>
        </p:nvSpPr>
        <p:spPr>
          <a:xfrm>
            <a:off x="6879758" y="2681612"/>
            <a:ext cx="2431211"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wrong</a:t>
            </a:r>
            <a:endParaRPr lang="en-US" dirty="0">
              <a:solidFill>
                <a:prstClr val="black"/>
              </a:solidFill>
              <a:latin typeface="Calibri"/>
            </a:endParaRPr>
          </a:p>
        </p:txBody>
      </p:sp>
      <p:pic>
        <p:nvPicPr>
          <p:cNvPr id="7171" name="Picture 3" descr="D:\background\character\0b30fd9d511893ac55ac1e16fc739631_happy-children-clipart-99543-kids-playing-clipart-transparent_594-399.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2722" y="3760536"/>
            <a:ext cx="1431157" cy="961333"/>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2237509" y="304800"/>
            <a:ext cx="7772400"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75 – 44 = ?</a:t>
            </a:r>
          </a:p>
          <a:p>
            <a:pPr algn="l"/>
            <a:r>
              <a:rPr lang="en-US" b="1" dirty="0">
                <a:solidFill>
                  <a:srgbClr val="002060"/>
                </a:solidFill>
                <a:latin typeface="Calibri"/>
              </a:rPr>
              <a:t>A. 31</a:t>
            </a:r>
          </a:p>
          <a:p>
            <a:pPr algn="l"/>
            <a:r>
              <a:rPr lang="en-US" b="1" dirty="0">
                <a:solidFill>
                  <a:srgbClr val="002060"/>
                </a:solidFill>
                <a:latin typeface="Calibri"/>
              </a:rPr>
              <a:t>B. 32</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3" name="Picture 5" descr="D:\background\character\5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10668000" y="161165"/>
            <a:ext cx="10051879" cy="6689068"/>
            <a:chOff x="-68298" y="145218"/>
            <a:chExt cx="10051879" cy="6689068"/>
          </a:xfrm>
        </p:grpSpPr>
        <p:pic>
          <p:nvPicPr>
            <p:cNvPr id="5" name="Picture 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8298" y="145218"/>
              <a:ext cx="10051879" cy="66890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919343" y="4404851"/>
              <a:ext cx="1218442" cy="139895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86316" y="533074"/>
              <a:ext cx="2951469" cy="139895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b="1">
                  <a:solidFill>
                    <a:prstClr val="black"/>
                  </a:solidFill>
                  <a:latin typeface="Calibri"/>
                </a:rPr>
                <a:t>Banh xeo</a:t>
              </a:r>
              <a:endParaRPr lang="en-US" sz="8000" dirty="0">
                <a:solidFill>
                  <a:prstClr val="black"/>
                </a:solidFill>
                <a:latin typeface="Calibri"/>
              </a:endParaRPr>
            </a:p>
          </p:txBody>
        </p:sp>
      </p:grpSp>
    </p:spTree>
    <p:extLst>
      <p:ext uri="{BB962C8B-B14F-4D97-AF65-F5344CB8AC3E}">
        <p14:creationId xmlns:p14="http://schemas.microsoft.com/office/powerpoint/2010/main" val="4903155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1.11111E-6 L -1.00798 -0.01111 " pathEditMode="relative" rAng="0" ptsTypes="AA">
                                      <p:cBhvr>
                                        <p:cTn id="16" dur="2000" fill="hold"/>
                                        <p:tgtEl>
                                          <p:spTgt spid="26"/>
                                        </p:tgtEl>
                                        <p:attrNameLst>
                                          <p:attrName>ppt_x</p:attrName>
                                          <p:attrName>ppt_y</p:attrName>
                                        </p:attrNameLst>
                                      </p:cBhvr>
                                      <p:rCtr x="-50399" y="-55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098" name="Picture 2" descr="D:\background\character\art-school-easels-clipar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9611" y="4047770"/>
            <a:ext cx="1717540" cy="2351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3317403" y="4038601"/>
            <a:ext cx="1785834" cy="21585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9" name="YEs"/>
          <p:cNvSpPr txBox="1">
            <a:spLocks/>
          </p:cNvSpPr>
          <p:nvPr/>
        </p:nvSpPr>
        <p:spPr>
          <a:xfrm>
            <a:off x="2866970"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right</a:t>
            </a:r>
            <a:endParaRPr lang="en-US" dirty="0">
              <a:solidFill>
                <a:prstClr val="black"/>
              </a:solidFill>
              <a:latin typeface="Calibri"/>
            </a:endParaRPr>
          </a:p>
        </p:txBody>
      </p:sp>
      <p:sp>
        <p:nvSpPr>
          <p:cNvPr id="20" name="No"/>
          <p:cNvSpPr txBox="1">
            <a:spLocks/>
          </p:cNvSpPr>
          <p:nvPr/>
        </p:nvSpPr>
        <p:spPr>
          <a:xfrm>
            <a:off x="6896354"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wrong</a:t>
            </a:r>
            <a:endParaRPr lang="en-US" dirty="0">
              <a:solidFill>
                <a:prstClr val="black"/>
              </a:solidFill>
              <a:latin typeface="Calibri"/>
            </a:endParaRPr>
          </a:p>
        </p:txBody>
      </p:sp>
      <p:sp>
        <p:nvSpPr>
          <p:cNvPr id="29" name="Title 1"/>
          <p:cNvSpPr txBox="1">
            <a:spLocks/>
          </p:cNvSpPr>
          <p:nvPr/>
        </p:nvSpPr>
        <p:spPr>
          <a:xfrm>
            <a:off x="2866971" y="304800"/>
            <a:ext cx="7142938"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48 – 19 = ?</a:t>
            </a:r>
          </a:p>
          <a:p>
            <a:pPr algn="l"/>
            <a:r>
              <a:rPr lang="en-US" b="1" dirty="0">
                <a:solidFill>
                  <a:srgbClr val="002060"/>
                </a:solidFill>
                <a:latin typeface="Calibri"/>
              </a:rPr>
              <a:t>A. 29</a:t>
            </a:r>
          </a:p>
          <a:p>
            <a:pPr algn="l"/>
            <a:r>
              <a:rPr lang="en-US" b="1" dirty="0">
                <a:solidFill>
                  <a:srgbClr val="002060"/>
                </a:solidFill>
                <a:latin typeface="Calibri"/>
              </a:rPr>
              <a:t>B. 28</a:t>
            </a:r>
            <a:r>
              <a:rPr lang="en-US" dirty="0">
                <a:solidFill>
                  <a:prstClr val="black"/>
                </a:solidFill>
                <a:latin typeface="Calibri"/>
              </a:rPr>
              <a:t/>
            </a:r>
            <a:br>
              <a:rPr lang="en-US" dirty="0">
                <a:solidFill>
                  <a:prstClr val="black"/>
                </a:solidFill>
                <a:latin typeface="Calibri"/>
              </a:rPr>
            </a:br>
            <a:endParaRPr lang="en-US" dirty="0">
              <a:solidFill>
                <a:prstClr val="black"/>
              </a:solidFill>
              <a:latin typeface="Calibri"/>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3"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344400" y="2"/>
            <a:ext cx="10134600" cy="6857999"/>
            <a:chOff x="9680602" y="845813"/>
            <a:chExt cx="8448402" cy="5410123"/>
          </a:xfrm>
        </p:grpSpPr>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680602" y="845813"/>
              <a:ext cx="8448402" cy="5410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5468475" y="2058557"/>
              <a:ext cx="579865" cy="9664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background\character\cac-nhan-vat-chinh-trong-truyen-va-phim-doraemon-cho-be-yeu-tham-khao.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4513313" y="1602128"/>
              <a:ext cx="859386" cy="912859"/>
            </a:xfrm>
            <a:prstGeom prst="rect">
              <a:avLst/>
            </a:prstGeom>
            <a:noFill/>
            <a:extLst>
              <a:ext uri="{909E8E84-426E-40DD-AFC4-6F175D3DCCD1}">
                <a14:hiddenFill xmlns:a14="http://schemas.microsoft.com/office/drawing/2010/main">
                  <a:solidFill>
                    <a:srgbClr val="FFFFFF"/>
                  </a:solidFill>
                </a14:hiddenFill>
              </a:ext>
            </a:extLst>
          </p:spPr>
        </p:pic>
        <p:sp>
          <p:nvSpPr>
            <p:cNvPr id="28" name="Cloud 27"/>
            <p:cNvSpPr/>
            <p:nvPr/>
          </p:nvSpPr>
          <p:spPr>
            <a:xfrm>
              <a:off x="9901659" y="979609"/>
              <a:ext cx="4390597" cy="1811085"/>
            </a:xfrm>
            <a:prstGeom prst="cloud">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ysClr val="windowText" lastClr="000000"/>
                  </a:solidFill>
                  <a:latin typeface="Calibri"/>
                </a:rPr>
                <a:t>Da Nang Beach</a:t>
              </a:r>
              <a:endParaRPr lang="en-US" sz="4800" dirty="0">
                <a:solidFill>
                  <a:sysClr val="windowText" lastClr="000000"/>
                </a:solidFill>
                <a:latin typeface="Calibri"/>
              </a:endParaRPr>
            </a:p>
          </p:txBody>
        </p:sp>
      </p:grpSp>
    </p:spTree>
    <p:extLst>
      <p:ext uri="{BB962C8B-B14F-4D97-AF65-F5344CB8AC3E}">
        <p14:creationId xmlns:p14="http://schemas.microsoft.com/office/powerpoint/2010/main" val="2552599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61111E-6 -2.22222E-6 L -1.029 -0.00347 " pathEditMode="relative" rAng="0" ptsTypes="AA">
                                      <p:cBhvr>
                                        <p:cTn id="16" dur="2000" fill="hold"/>
                                        <p:tgtEl>
                                          <p:spTgt spid="3"/>
                                        </p:tgtEl>
                                        <p:attrNameLst>
                                          <p:attrName>ppt_x</p:attrName>
                                          <p:attrName>ppt_y</p:attrName>
                                        </p:attrNameLst>
                                      </p:cBhvr>
                                      <p:rCtr x="-51458" y="-185"/>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47908" y="4085274"/>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89726"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black"/>
                </a:solidFill>
                <a:latin typeface="Calibri"/>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 name="Group 10"/>
          <p:cNvGrpSpPr/>
          <p:nvPr/>
        </p:nvGrpSpPr>
        <p:grpSpPr>
          <a:xfrm>
            <a:off x="3097313"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latin typeface="Calibri"/>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19" name="No"/>
          <p:cNvSpPr txBox="1">
            <a:spLocks/>
          </p:cNvSpPr>
          <p:nvPr/>
        </p:nvSpPr>
        <p:spPr>
          <a:xfrm>
            <a:off x="3097313" y="2369938"/>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A</a:t>
            </a:r>
            <a:r>
              <a:rPr lang="en-US">
                <a:solidFill>
                  <a:prstClr val="black"/>
                </a:solidFill>
                <a:latin typeface="Calibri"/>
              </a:rPr>
              <a:t>. wrong</a:t>
            </a:r>
            <a:endParaRPr lang="en-US" dirty="0">
              <a:solidFill>
                <a:prstClr val="black"/>
              </a:solidFill>
              <a:latin typeface="Calibri"/>
            </a:endParaRPr>
          </a:p>
        </p:txBody>
      </p:sp>
      <p:pic>
        <p:nvPicPr>
          <p:cNvPr id="5123" name="Picture 3" descr="D:\background\water\sddfffd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3402266"/>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57266"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2383980" y="152401"/>
            <a:ext cx="7772400" cy="2213523"/>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002060"/>
                </a:solidFill>
                <a:latin typeface="Calibri"/>
              </a:rPr>
              <a:t>35 + 12 + 1 = ?</a:t>
            </a:r>
          </a:p>
          <a:p>
            <a:pPr algn="l"/>
            <a:r>
              <a:rPr lang="en-US" b="1" dirty="0">
                <a:solidFill>
                  <a:srgbClr val="002060"/>
                </a:solidFill>
                <a:latin typeface="Calibri"/>
              </a:rPr>
              <a:t>A. 49</a:t>
            </a:r>
          </a:p>
          <a:p>
            <a:pPr algn="l"/>
            <a:r>
              <a:rPr lang="en-US" b="1" dirty="0">
                <a:solidFill>
                  <a:srgbClr val="002060"/>
                </a:solidFill>
                <a:latin typeface="Calibri"/>
              </a:rPr>
              <a:t>B. 48</a:t>
            </a:r>
          </a:p>
        </p:txBody>
      </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t>
            </a:r>
            <a:r>
              <a:rPr lang="en-US">
                <a:solidFill>
                  <a:prstClr val="black"/>
                </a:solidFill>
                <a:latin typeface="Calibri"/>
              </a:rPr>
              <a:t>. right</a:t>
            </a:r>
            <a:endParaRPr lang="en-US" dirty="0">
              <a:solidFill>
                <a:prstClr val="black"/>
              </a:solidFill>
              <a:latin typeface="Calibri"/>
            </a:endParaRPr>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227169" y="0"/>
            <a:ext cx="11547232" cy="6942420"/>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solidFill>
                    <a:srgbClr val="002060"/>
                  </a:solidFill>
                  <a:latin typeface="Calibri"/>
                </a:rPr>
                <a:t>Son Tra Coral reef</a:t>
              </a:r>
            </a:p>
            <a:p>
              <a:pPr algn="ctr"/>
              <a:r>
                <a:rPr lang="en-US" sz="2400" b="1">
                  <a:solidFill>
                    <a:prstClr val="white"/>
                  </a:solidFill>
                  <a:latin typeface="Calibri"/>
                </a:rPr>
                <a:t>Danang Vietnam</a:t>
              </a:r>
              <a:endParaRPr lang="en-US" sz="4800" b="1">
                <a:solidFill>
                  <a:prstClr val="white"/>
                </a:solidFill>
                <a:latin typeface="Calibri"/>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98788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6a2e61d6b7b27cd387b29cf48c43b5d58832b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463</Words>
  <Application>Microsoft Office PowerPoint</Application>
  <PresentationFormat>Custom</PresentationFormat>
  <Paragraphs>139</Paragraphs>
  <Slides>19</Slides>
  <Notes>0</Notes>
  <HiddenSlides>0</HiddenSlides>
  <MMClips>1</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Theme</vt:lpstr>
      <vt:lpstr>自定义设计方案</vt:lpstr>
      <vt:lpstr>1_Office Theme</vt:lpstr>
      <vt:lpstr>3_Office Theme</vt:lpstr>
      <vt:lpstr>PowerPoint Presentation</vt:lpstr>
      <vt:lpstr>Travelling with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Bye bye!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28</cp:revision>
  <dcterms:created xsi:type="dcterms:W3CDTF">2021-07-24T01:07:49Z</dcterms:created>
  <dcterms:modified xsi:type="dcterms:W3CDTF">2021-12-12T16:19:01Z</dcterms:modified>
</cp:coreProperties>
</file>