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4"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C365F2-2742-4941-A8BF-34A4178E062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C365F2-2742-4941-A8BF-34A4178E0629}"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C365F2-2742-4941-A8BF-34A4178E0629}" type="datetimeFigureOut">
              <a:rPr lang="en-US" smtClean="0"/>
              <a:pPr/>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C365F2-2742-4941-A8BF-34A4178E0629}" type="datetimeFigureOut">
              <a:rPr lang="en-US" smtClean="0"/>
              <a:pPr/>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365F2-2742-4941-A8BF-34A4178E0629}" type="datetimeFigureOut">
              <a:rPr lang="en-US" smtClean="0"/>
              <a:pPr/>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365F2-2742-4941-A8BF-34A4178E0629}"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365F2-2742-4941-A8BF-34A4178E0629}"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365F2-2742-4941-A8BF-34A4178E0629}" type="datetimeFigureOut">
              <a:rPr lang="en-US" smtClean="0"/>
              <a:pPr/>
              <a:t>4/16/2018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B4EF7-E935-4EA4-8FD6-ED27DCA3DE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WordArt 28"/>
          <p:cNvSpPr>
            <a:spLocks noChangeArrowheads="1" noChangeShapeType="1" noTextEdit="1"/>
          </p:cNvSpPr>
          <p:nvPr/>
        </p:nvSpPr>
        <p:spPr bwMode="auto">
          <a:xfrm>
            <a:off x="1752600" y="2438400"/>
            <a:ext cx="5791200" cy="981075"/>
          </a:xfrm>
          <a:prstGeom prst="rect">
            <a:avLst/>
          </a:prstGeom>
        </p:spPr>
        <p:txBody>
          <a:bodyPr wrap="none" fromWordArt="1">
            <a:prstTxWarp prst="textPlain">
              <a:avLst>
                <a:gd name="adj" fmla="val 50000"/>
              </a:avLst>
            </a:prstTxWarp>
          </a:bodyPr>
          <a:lstStyle/>
          <a:p>
            <a:pPr algn="ctr"/>
            <a:r>
              <a:rPr lang="en-US" sz="2000" b="1" kern="10" dirty="0" err="1"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Phân</a:t>
            </a:r>
            <a:r>
              <a:rPr lang="en-US" sz="2000" b="1" kern="10" dirty="0"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2000" b="1" kern="10" dirty="0" err="1"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môn</a:t>
            </a:r>
            <a:r>
              <a:rPr lang="en-US" sz="2000" b="1" kern="10" dirty="0"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2000" b="1" kern="10" dirty="0" err="1"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Kể</a:t>
            </a:r>
            <a:r>
              <a:rPr lang="en-US" sz="2000" b="1" kern="10" dirty="0"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 </a:t>
            </a:r>
            <a:r>
              <a:rPr lang="en-US" sz="2000" b="1" kern="10" dirty="0" err="1"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chuyện</a:t>
            </a:r>
            <a:endParaRPr lang="en-US" sz="2000" b="1" kern="10" dirty="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endParaRPr>
          </a:p>
        </p:txBody>
      </p:sp>
      <p:sp>
        <p:nvSpPr>
          <p:cNvPr id="11" name="TextBox 10"/>
          <p:cNvSpPr txBox="1"/>
          <p:nvPr/>
        </p:nvSpPr>
        <p:spPr>
          <a:xfrm>
            <a:off x="0" y="457200"/>
            <a:ext cx="9144000" cy="954107"/>
          </a:xfrm>
          <a:prstGeom prst="rect">
            <a:avLst/>
          </a:prstGeom>
          <a:noFill/>
        </p:spPr>
        <p:txBody>
          <a:bodyPr wrap="square" rtlCol="0">
            <a:spAutoFit/>
          </a:bodyPr>
          <a:lstStyle/>
          <a:p>
            <a:pPr algn="ctr"/>
            <a:r>
              <a:rPr lang="en-US" sz="2800" b="1" dirty="0" smtClean="0">
                <a:solidFill>
                  <a:schemeClr val="tx2">
                    <a:lumMod val="75000"/>
                  </a:schemeClr>
                </a:solidFill>
                <a:latin typeface="Times New Roman" pitchFamily="18" charset="0"/>
                <a:cs typeface="Times New Roman" pitchFamily="18" charset="0"/>
              </a:rPr>
              <a:t>PHÒNG GD&amp;ĐT QUẬN LONG BIÊN</a:t>
            </a:r>
          </a:p>
          <a:p>
            <a:pPr algn="ctr"/>
            <a:r>
              <a:rPr lang="en-US" sz="2800" b="1" dirty="0" smtClean="0">
                <a:solidFill>
                  <a:schemeClr val="tx2">
                    <a:lumMod val="75000"/>
                  </a:schemeClr>
                </a:solidFill>
                <a:latin typeface="Times New Roman" pitchFamily="18" charset="0"/>
                <a:cs typeface="Times New Roman" pitchFamily="18" charset="0"/>
              </a:rPr>
              <a:t>TRƯỜNG TIỂU HỌC ÁI MỘ B</a:t>
            </a:r>
            <a:endParaRPr lang="en-US" sz="2800" b="1" dirty="0">
              <a:solidFill>
                <a:schemeClr val="tx2">
                  <a:lumMod val="75000"/>
                </a:schemeClr>
              </a:solidFill>
              <a:latin typeface="Times New Roman" pitchFamily="18" charset="0"/>
              <a:cs typeface="Times New Roman" pitchFamily="18" charset="0"/>
            </a:endParaRPr>
          </a:p>
        </p:txBody>
      </p:sp>
      <p:sp>
        <p:nvSpPr>
          <p:cNvPr id="12" name="TextBox 11"/>
          <p:cNvSpPr txBox="1"/>
          <p:nvPr/>
        </p:nvSpPr>
        <p:spPr>
          <a:xfrm>
            <a:off x="3200400" y="3505200"/>
            <a:ext cx="2667000" cy="707886"/>
          </a:xfrm>
          <a:prstGeom prst="rect">
            <a:avLst/>
          </a:prstGeom>
          <a:noFill/>
        </p:spPr>
        <p:txBody>
          <a:bodyPr wrap="square" rtlCol="0">
            <a:spAutoFit/>
          </a:bodyPr>
          <a:lstStyle/>
          <a:p>
            <a:pPr algn="ctr"/>
            <a:r>
              <a:rPr lang="en-US" sz="4000" b="1" smtClean="0">
                <a:latin typeface="Times New Roman" pitchFamily="18" charset="0"/>
                <a:cs typeface="Times New Roman" pitchFamily="18" charset="0"/>
              </a:rPr>
              <a:t>Lớp: 2</a:t>
            </a:r>
            <a:endParaRPr lang="en-US" sz="4000" b="1">
              <a:latin typeface="Times New Roman" pitchFamily="18" charset="0"/>
              <a:cs typeface="Times New Roman" pitchFamily="18" charset="0"/>
            </a:endParaRPr>
          </a:p>
        </p:txBody>
      </p:sp>
      <p:sp>
        <p:nvSpPr>
          <p:cNvPr id="13" name="TextBox 12"/>
          <p:cNvSpPr txBox="1"/>
          <p:nvPr/>
        </p:nvSpPr>
        <p:spPr>
          <a:xfrm>
            <a:off x="1447800" y="4648200"/>
            <a:ext cx="6477000" cy="707886"/>
          </a:xfrm>
          <a:prstGeom prst="rect">
            <a:avLst/>
          </a:prstGeom>
          <a:noFill/>
        </p:spPr>
        <p:txBody>
          <a:bodyPr wrap="square" rtlCol="0">
            <a:spAutoFit/>
          </a:bodyPr>
          <a:lstStyle/>
          <a:p>
            <a:pPr algn="ctr"/>
            <a:r>
              <a:rPr lang="en-US" sz="4000" b="1" dirty="0" err="1" smtClean="0">
                <a:solidFill>
                  <a:srgbClr val="0070C0"/>
                </a:solidFill>
                <a:latin typeface="Times New Roman" pitchFamily="18" charset="0"/>
                <a:cs typeface="Times New Roman" pitchFamily="18" charset="0"/>
              </a:rPr>
              <a:t>Bài</a:t>
            </a:r>
            <a:r>
              <a:rPr lang="en-US" sz="4000" b="1" smtClean="0">
                <a:solidFill>
                  <a:srgbClr val="0070C0"/>
                </a:solidFill>
                <a:latin typeface="Times New Roman" pitchFamily="18" charset="0"/>
                <a:cs typeface="Times New Roman" pitchFamily="18" charset="0"/>
              </a:rPr>
              <a:t>: Chuyện quả bầu</a:t>
            </a:r>
            <a:endParaRPr lang="en-US" sz="4000" b="1" dirty="0">
              <a:solidFill>
                <a:srgbClr val="0070C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09600" y="228600"/>
            <a:ext cx="7924800" cy="646331"/>
          </a:xfrm>
          <a:prstGeom prst="rect">
            <a:avLst/>
          </a:prstGeom>
          <a:noFill/>
          <a:ln w="9525">
            <a:noFill/>
            <a:miter lim="800000"/>
            <a:headEnd/>
            <a:tailEnd/>
          </a:ln>
        </p:spPr>
        <p:txBody>
          <a:bodyPr>
            <a:spAutoFit/>
          </a:bodyPr>
          <a:lstStyle/>
          <a:p>
            <a:pPr algn="ctr" eaLnBrk="0" hangingPunct="0"/>
            <a:r>
              <a:rPr lang="en-US" sz="3600" b="1">
                <a:latin typeface="Times New Roman" pitchFamily="18" charset="0"/>
              </a:rPr>
              <a:t>Kể </a:t>
            </a:r>
            <a:r>
              <a:rPr lang="en-US" sz="3600" b="1" smtClean="0">
                <a:latin typeface="Times New Roman" pitchFamily="18" charset="0"/>
              </a:rPr>
              <a:t>chuyện</a:t>
            </a:r>
            <a:endParaRPr lang="en-US" sz="3600" b="1">
              <a:latin typeface="Times New Roman" pitchFamily="18" charset="0"/>
            </a:endParaRPr>
          </a:p>
        </p:txBody>
      </p:sp>
      <p:sp>
        <p:nvSpPr>
          <p:cNvPr id="4099" name="WordArt 3"/>
          <p:cNvSpPr>
            <a:spLocks noChangeArrowheads="1" noChangeShapeType="1" noTextEdit="1"/>
          </p:cNvSpPr>
          <p:nvPr/>
        </p:nvSpPr>
        <p:spPr bwMode="auto">
          <a:xfrm>
            <a:off x="2667000" y="990600"/>
            <a:ext cx="3581400" cy="600075"/>
          </a:xfrm>
          <a:prstGeom prst="rect">
            <a:avLst/>
          </a:prstGeom>
        </p:spPr>
        <p:txBody>
          <a:bodyPr wrap="none" fromWordArt="1">
            <a:prstTxWarp prst="textPlain">
              <a:avLst>
                <a:gd name="adj" fmla="val 50000"/>
              </a:avLst>
            </a:prstTxWarp>
          </a:bodyPr>
          <a:lstStyle/>
          <a:p>
            <a:pPr algn="ctr"/>
            <a:r>
              <a:rPr lang="en-US" sz="3600" kern="10">
                <a:ln w="12700">
                  <a:solidFill>
                    <a:srgbClr val="FFCC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Chuyện quả bầu</a:t>
            </a:r>
          </a:p>
        </p:txBody>
      </p:sp>
      <p:pic>
        <p:nvPicPr>
          <p:cNvPr id="29702" name="Picture 6" descr="0_011"/>
          <p:cNvPicPr>
            <a:picLocks noChangeAspect="1" noChangeArrowheads="1"/>
          </p:cNvPicPr>
          <p:nvPr/>
        </p:nvPicPr>
        <p:blipFill>
          <a:blip r:embed="rId2" cstate="print"/>
          <a:srcRect/>
          <a:stretch>
            <a:fillRect/>
          </a:stretch>
        </p:blipFill>
        <p:spPr bwMode="auto">
          <a:xfrm>
            <a:off x="0" y="2514600"/>
            <a:ext cx="3048000" cy="3663950"/>
          </a:xfrm>
          <a:prstGeom prst="rect">
            <a:avLst/>
          </a:prstGeom>
          <a:noFill/>
          <a:ln w="9525">
            <a:noFill/>
            <a:miter lim="800000"/>
            <a:headEnd/>
            <a:tailEnd/>
          </a:ln>
        </p:spPr>
      </p:pic>
      <p:pic>
        <p:nvPicPr>
          <p:cNvPr id="29703" name="Picture 7" descr="0_009"/>
          <p:cNvPicPr>
            <a:picLocks noChangeAspect="1" noChangeArrowheads="1"/>
          </p:cNvPicPr>
          <p:nvPr/>
        </p:nvPicPr>
        <p:blipFill>
          <a:blip r:embed="rId3" cstate="print"/>
          <a:srcRect/>
          <a:stretch>
            <a:fillRect/>
          </a:stretch>
        </p:blipFill>
        <p:spPr bwMode="auto">
          <a:xfrm>
            <a:off x="3124200" y="2514600"/>
            <a:ext cx="2971800" cy="3657600"/>
          </a:xfrm>
          <a:prstGeom prst="rect">
            <a:avLst/>
          </a:prstGeom>
          <a:noFill/>
          <a:ln w="9525">
            <a:noFill/>
            <a:miter lim="800000"/>
            <a:headEnd/>
            <a:tailEnd/>
          </a:ln>
        </p:spPr>
      </p:pic>
      <p:pic>
        <p:nvPicPr>
          <p:cNvPr id="4102" name="Picture 9" descr="01"/>
          <p:cNvPicPr>
            <a:picLocks noChangeAspect="1" noChangeArrowheads="1"/>
          </p:cNvPicPr>
          <p:nvPr/>
        </p:nvPicPr>
        <p:blipFill>
          <a:blip r:embed="rId4" cstate="print"/>
          <a:srcRect/>
          <a:stretch>
            <a:fillRect/>
          </a:stretch>
        </p:blipFill>
        <p:spPr bwMode="auto">
          <a:xfrm>
            <a:off x="6172200" y="2514600"/>
            <a:ext cx="2971800" cy="3733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p:cTn id="7" dur="1000" fill="hold"/>
                                        <p:tgtEl>
                                          <p:spTgt spid="29702"/>
                                        </p:tgtEl>
                                        <p:attrNameLst>
                                          <p:attrName>ppt_w</p:attrName>
                                        </p:attrNameLst>
                                      </p:cBhvr>
                                      <p:tavLst>
                                        <p:tav tm="0">
                                          <p:val>
                                            <p:strVal val="#ppt_w*0.70"/>
                                          </p:val>
                                        </p:tav>
                                        <p:tav tm="100000">
                                          <p:val>
                                            <p:strVal val="#ppt_w"/>
                                          </p:val>
                                        </p:tav>
                                      </p:tavLst>
                                    </p:anim>
                                    <p:anim calcmode="lin" valueType="num">
                                      <p:cBhvr>
                                        <p:cTn id="8" dur="1000" fill="hold"/>
                                        <p:tgtEl>
                                          <p:spTgt spid="29702"/>
                                        </p:tgtEl>
                                        <p:attrNameLst>
                                          <p:attrName>ppt_h</p:attrName>
                                        </p:attrNameLst>
                                      </p:cBhvr>
                                      <p:tavLst>
                                        <p:tav tm="0">
                                          <p:val>
                                            <p:strVal val="#ppt_h"/>
                                          </p:val>
                                        </p:tav>
                                        <p:tav tm="100000">
                                          <p:val>
                                            <p:strVal val="#ppt_h"/>
                                          </p:val>
                                        </p:tav>
                                      </p:tavLst>
                                    </p:anim>
                                    <p:animEffect transition="in" filter="fade">
                                      <p:cBhvr>
                                        <p:cTn id="9" dur="1000"/>
                                        <p:tgtEl>
                                          <p:spTgt spid="2970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9703"/>
                                        </p:tgtEl>
                                        <p:attrNameLst>
                                          <p:attrName>style.visibility</p:attrName>
                                        </p:attrNameLst>
                                      </p:cBhvr>
                                      <p:to>
                                        <p:strVal val="visible"/>
                                      </p:to>
                                    </p:set>
                                    <p:anim calcmode="lin" valueType="num">
                                      <p:cBhvr>
                                        <p:cTn id="14" dur="1000" fill="hold"/>
                                        <p:tgtEl>
                                          <p:spTgt spid="29703"/>
                                        </p:tgtEl>
                                        <p:attrNameLst>
                                          <p:attrName>ppt_x</p:attrName>
                                        </p:attrNameLst>
                                      </p:cBhvr>
                                      <p:tavLst>
                                        <p:tav tm="0">
                                          <p:val>
                                            <p:strVal val="#ppt_x-.2"/>
                                          </p:val>
                                        </p:tav>
                                        <p:tav tm="100000">
                                          <p:val>
                                            <p:strVal val="#ppt_x"/>
                                          </p:val>
                                        </p:tav>
                                      </p:tavLst>
                                    </p:anim>
                                    <p:anim calcmode="lin" valueType="num">
                                      <p:cBhvr>
                                        <p:cTn id="15" dur="1000" fill="hold"/>
                                        <p:tgtEl>
                                          <p:spTgt spid="2970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descr="0_011"/>
          <p:cNvPicPr>
            <a:picLocks noChangeAspect="1" noChangeArrowheads="1"/>
          </p:cNvPicPr>
          <p:nvPr/>
        </p:nvPicPr>
        <p:blipFill>
          <a:blip r:embed="rId2" cstate="print"/>
          <a:srcRect/>
          <a:stretch>
            <a:fillRect/>
          </a:stretch>
        </p:blipFill>
        <p:spPr bwMode="auto">
          <a:xfrm>
            <a:off x="0" y="1371600"/>
            <a:ext cx="4495800" cy="5181600"/>
          </a:xfrm>
          <a:prstGeom prst="rect">
            <a:avLst/>
          </a:prstGeom>
          <a:noFill/>
          <a:ln w="9525">
            <a:noFill/>
            <a:miter lim="800000"/>
            <a:headEnd/>
            <a:tailEnd/>
          </a:ln>
        </p:spPr>
      </p:pic>
      <p:pic>
        <p:nvPicPr>
          <p:cNvPr id="16390" name="Picture 6" descr="0_009"/>
          <p:cNvPicPr>
            <a:picLocks noChangeAspect="1" noChangeArrowheads="1"/>
          </p:cNvPicPr>
          <p:nvPr/>
        </p:nvPicPr>
        <p:blipFill>
          <a:blip r:embed="rId3" cstate="print"/>
          <a:srcRect/>
          <a:stretch>
            <a:fillRect/>
          </a:stretch>
        </p:blipFill>
        <p:spPr bwMode="auto">
          <a:xfrm>
            <a:off x="4572000" y="1371600"/>
            <a:ext cx="4572000" cy="5181600"/>
          </a:xfrm>
          <a:prstGeom prst="rect">
            <a:avLst/>
          </a:prstGeom>
          <a:noFill/>
          <a:ln w="9525">
            <a:noFill/>
            <a:miter lim="800000"/>
            <a:headEnd/>
            <a:tailEnd/>
          </a:ln>
        </p:spPr>
      </p:pic>
      <p:sp>
        <p:nvSpPr>
          <p:cNvPr id="5126" name="Rectangle 7"/>
          <p:cNvSpPr>
            <a:spLocks noGrp="1" noChangeArrowheads="1"/>
          </p:cNvSpPr>
          <p:nvPr>
            <p:ph type="ctrTitle"/>
          </p:nvPr>
        </p:nvSpPr>
        <p:spPr>
          <a:xfrm>
            <a:off x="228600" y="228600"/>
            <a:ext cx="8915400" cy="990600"/>
          </a:xfrm>
        </p:spPr>
        <p:txBody>
          <a:bodyPr/>
          <a:lstStyle/>
          <a:p>
            <a:pPr algn="l" eaLnBrk="1" hangingPunct="1"/>
            <a:r>
              <a:rPr lang="en-US" sz="2800" smtClean="0">
                <a:latin typeface="Times New Roman" pitchFamily="18" charset="0"/>
                <a:cs typeface="Times New Roman" pitchFamily="18" charset="0"/>
              </a:rPr>
              <a:t>Bài 1. Dựa theo các tranh sau, kể lại đoạn 1 và 2 của </a:t>
            </a:r>
            <a:r>
              <a:rPr lang="en-US" sz="2800" b="1" i="1" smtClean="0">
                <a:solidFill>
                  <a:schemeClr val="accent2"/>
                </a:solidFill>
                <a:latin typeface="Times New Roman" pitchFamily="18" charset="0"/>
                <a:cs typeface="Times New Roman" pitchFamily="18" charset="0"/>
              </a:rPr>
              <a:t>Chuyện quả bầu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 calcmode="lin" valueType="num">
                                      <p:cBhvr>
                                        <p:cTn id="7" dur="1000" fill="hold"/>
                                        <p:tgtEl>
                                          <p:spTgt spid="16389"/>
                                        </p:tgtEl>
                                        <p:attrNameLst>
                                          <p:attrName>ppt_w</p:attrName>
                                        </p:attrNameLst>
                                      </p:cBhvr>
                                      <p:tavLst>
                                        <p:tav tm="0">
                                          <p:val>
                                            <p:strVal val="#ppt_w*0.70"/>
                                          </p:val>
                                        </p:tav>
                                        <p:tav tm="100000">
                                          <p:val>
                                            <p:strVal val="#ppt_w"/>
                                          </p:val>
                                        </p:tav>
                                      </p:tavLst>
                                    </p:anim>
                                    <p:anim calcmode="lin" valueType="num">
                                      <p:cBhvr>
                                        <p:cTn id="8" dur="1000" fill="hold"/>
                                        <p:tgtEl>
                                          <p:spTgt spid="16389"/>
                                        </p:tgtEl>
                                        <p:attrNameLst>
                                          <p:attrName>ppt_h</p:attrName>
                                        </p:attrNameLst>
                                      </p:cBhvr>
                                      <p:tavLst>
                                        <p:tav tm="0">
                                          <p:val>
                                            <p:strVal val="#ppt_h"/>
                                          </p:val>
                                        </p:tav>
                                        <p:tav tm="100000">
                                          <p:val>
                                            <p:strVal val="#ppt_h"/>
                                          </p:val>
                                        </p:tav>
                                      </p:tavLst>
                                    </p:anim>
                                    <p:animEffect transition="in" filter="fade">
                                      <p:cBhvr>
                                        <p:cTn id="9" dur="1000"/>
                                        <p:tgtEl>
                                          <p:spTgt spid="1638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6390"/>
                                        </p:tgtEl>
                                        <p:attrNameLst>
                                          <p:attrName>style.visibility</p:attrName>
                                        </p:attrNameLst>
                                      </p:cBhvr>
                                      <p:to>
                                        <p:strVal val="visible"/>
                                      </p:to>
                                    </p:set>
                                    <p:anim calcmode="lin" valueType="num">
                                      <p:cBhvr>
                                        <p:cTn id="14" dur="1000" fill="hold"/>
                                        <p:tgtEl>
                                          <p:spTgt spid="16390"/>
                                        </p:tgtEl>
                                        <p:attrNameLst>
                                          <p:attrName>ppt_x</p:attrName>
                                        </p:attrNameLst>
                                      </p:cBhvr>
                                      <p:tavLst>
                                        <p:tav tm="0">
                                          <p:val>
                                            <p:strVal val="#ppt_x-.2"/>
                                          </p:val>
                                        </p:tav>
                                        <p:tav tm="100000">
                                          <p:val>
                                            <p:strVal val="#ppt_x"/>
                                          </p:val>
                                        </p:tav>
                                      </p:tavLst>
                                    </p:anim>
                                    <p:anim calcmode="lin" valueType="num">
                                      <p:cBhvr>
                                        <p:cTn id="15" dur="1000" fill="hold"/>
                                        <p:tgtEl>
                                          <p:spTgt spid="1639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16"/>
          <p:cNvSpPr>
            <a:spLocks noChangeArrowheads="1"/>
          </p:cNvSpPr>
          <p:nvPr/>
        </p:nvSpPr>
        <p:spPr bwMode="auto">
          <a:xfrm>
            <a:off x="228600" y="685800"/>
            <a:ext cx="8915400" cy="4191000"/>
          </a:xfrm>
          <a:prstGeom prst="rect">
            <a:avLst/>
          </a:prstGeom>
          <a:noFill/>
          <a:ln w="9525">
            <a:noFill/>
            <a:miter lim="800000"/>
            <a:headEnd/>
            <a:tailEnd/>
          </a:ln>
        </p:spPr>
        <p:txBody>
          <a:bodyPr anchor="ctr"/>
          <a:lstStyle/>
          <a:p>
            <a:r>
              <a:rPr lang="en-US" sz="3600" b="1">
                <a:solidFill>
                  <a:schemeClr val="tx2"/>
                </a:solidFill>
                <a:latin typeface="Times New Roman" pitchFamily="18" charset="0"/>
                <a:cs typeface="Times New Roman" pitchFamily="18" charset="0"/>
              </a:rPr>
              <a:t>Bài 2. kể lại đoạn 3.</a:t>
            </a:r>
            <a:br>
              <a:rPr lang="en-US" sz="3600" b="1">
                <a:solidFill>
                  <a:schemeClr val="tx2"/>
                </a:solidFill>
                <a:latin typeface="Times New Roman" pitchFamily="18" charset="0"/>
                <a:cs typeface="Times New Roman" pitchFamily="18" charset="0"/>
              </a:rPr>
            </a:br>
            <a:r>
              <a:rPr lang="en-US" sz="3600" b="1">
                <a:solidFill>
                  <a:schemeClr val="tx2"/>
                </a:solidFill>
                <a:latin typeface="Times New Roman" pitchFamily="18" charset="0"/>
                <a:cs typeface="Times New Roman" pitchFamily="18" charset="0"/>
              </a:rPr>
              <a:t>Gợi ý:</a:t>
            </a:r>
            <a:br>
              <a:rPr lang="en-US" sz="3600" b="1">
                <a:solidFill>
                  <a:schemeClr val="tx2"/>
                </a:solidFill>
                <a:latin typeface="Times New Roman" pitchFamily="18" charset="0"/>
                <a:cs typeface="Times New Roman" pitchFamily="18" charset="0"/>
              </a:rPr>
            </a:br>
            <a:r>
              <a:rPr lang="en-US" sz="3600" b="1" smtClean="0">
                <a:solidFill>
                  <a:schemeClr val="tx2"/>
                </a:solidFill>
                <a:latin typeface="Times New Roman" pitchFamily="18" charset="0"/>
                <a:cs typeface="Times New Roman" pitchFamily="18" charset="0"/>
              </a:rPr>
              <a:t>- Người </a:t>
            </a:r>
            <a:r>
              <a:rPr lang="en-US" sz="3600" b="1">
                <a:solidFill>
                  <a:schemeClr val="tx2"/>
                </a:solidFill>
                <a:latin typeface="Times New Roman" pitchFamily="18" charset="0"/>
                <a:cs typeface="Times New Roman" pitchFamily="18" charset="0"/>
              </a:rPr>
              <a:t>vợ sinh ra quả gì?</a:t>
            </a:r>
            <a:br>
              <a:rPr lang="en-US" sz="3600" b="1">
                <a:solidFill>
                  <a:schemeClr val="tx2"/>
                </a:solidFill>
                <a:latin typeface="Times New Roman" pitchFamily="18" charset="0"/>
                <a:cs typeface="Times New Roman" pitchFamily="18" charset="0"/>
              </a:rPr>
            </a:br>
            <a:r>
              <a:rPr lang="en-US" sz="3600" b="1" smtClean="0">
                <a:solidFill>
                  <a:schemeClr val="tx2"/>
                </a:solidFill>
                <a:latin typeface="Times New Roman" pitchFamily="18" charset="0"/>
                <a:cs typeface="Times New Roman" pitchFamily="18" charset="0"/>
              </a:rPr>
              <a:t>- Hai </a:t>
            </a:r>
            <a:r>
              <a:rPr lang="en-US" sz="3600" b="1">
                <a:solidFill>
                  <a:schemeClr val="tx2"/>
                </a:solidFill>
                <a:latin typeface="Times New Roman" pitchFamily="18" charset="0"/>
                <a:cs typeface="Times New Roman" pitchFamily="18" charset="0"/>
              </a:rPr>
              <a:t>người thấy có tiếng lao sao trong quả bầu.</a:t>
            </a:r>
            <a:br>
              <a:rPr lang="en-US" sz="3600" b="1">
                <a:solidFill>
                  <a:schemeClr val="tx2"/>
                </a:solidFill>
                <a:latin typeface="Times New Roman" pitchFamily="18" charset="0"/>
                <a:cs typeface="Times New Roman" pitchFamily="18" charset="0"/>
              </a:rPr>
            </a:br>
            <a:r>
              <a:rPr lang="en-US" sz="3600" b="1" smtClean="0">
                <a:solidFill>
                  <a:schemeClr val="tx2"/>
                </a:solidFill>
                <a:latin typeface="Times New Roman" pitchFamily="18" charset="0"/>
                <a:cs typeface="Times New Roman" pitchFamily="18" charset="0"/>
              </a:rPr>
              <a:t>- Những </a:t>
            </a:r>
            <a:r>
              <a:rPr lang="en-US" sz="3600" b="1">
                <a:solidFill>
                  <a:schemeClr val="tx2"/>
                </a:solidFill>
                <a:latin typeface="Times New Roman" pitchFamily="18" charset="0"/>
                <a:cs typeface="Times New Roman" pitchFamily="18" charset="0"/>
              </a:rPr>
              <a:t>con người bé nhỏ sinh ra từ quả bầu.</a:t>
            </a:r>
            <a:br>
              <a:rPr lang="en-US" sz="3600" b="1">
                <a:solidFill>
                  <a:schemeClr val="tx2"/>
                </a:solidFill>
                <a:latin typeface="Times New Roman" pitchFamily="18" charset="0"/>
                <a:cs typeface="Times New Roman" pitchFamily="18" charset="0"/>
              </a:rPr>
            </a:br>
            <a:endParaRPr lang="en-US" sz="3600" b="1" i="1">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228600"/>
            <a:ext cx="8915400" cy="3416320"/>
          </a:xfrm>
          <a:prstGeom prst="rect">
            <a:avLst/>
          </a:prstGeom>
          <a:noFill/>
          <a:ln w="9525">
            <a:noFill/>
            <a:miter lim="800000"/>
            <a:headEnd/>
            <a:tailEnd/>
          </a:ln>
        </p:spPr>
        <p:txBody>
          <a:bodyPr>
            <a:spAutoFit/>
          </a:bodyPr>
          <a:lstStyle/>
          <a:p>
            <a:pPr algn="just"/>
            <a:r>
              <a:rPr lang="en-US" sz="3600" b="1" dirty="0" err="1">
                <a:solidFill>
                  <a:schemeClr val="accent2"/>
                </a:solidFill>
                <a:latin typeface="Times New Roman" pitchFamily="18" charset="0"/>
                <a:cs typeface="Times New Roman" pitchFamily="18" charset="0"/>
              </a:rPr>
              <a:t>Bài</a:t>
            </a:r>
            <a:r>
              <a:rPr lang="en-US" sz="3600" b="1" dirty="0">
                <a:solidFill>
                  <a:schemeClr val="accent2"/>
                </a:solidFill>
                <a:latin typeface="Times New Roman" pitchFamily="18" charset="0"/>
                <a:cs typeface="Times New Roman" pitchFamily="18" charset="0"/>
              </a:rPr>
              <a:t> 3</a:t>
            </a:r>
            <a:r>
              <a:rPr lang="en-US" sz="3600" b="1">
                <a:solidFill>
                  <a:schemeClr val="accent2"/>
                </a:solidFill>
                <a:latin typeface="Times New Roman" pitchFamily="18" charset="0"/>
                <a:cs typeface="Times New Roman" pitchFamily="18" charset="0"/>
              </a:rPr>
              <a:t>. </a:t>
            </a:r>
            <a:r>
              <a:rPr lang="en-US" sz="3600" b="1" dirty="0" err="1">
                <a:solidFill>
                  <a:schemeClr val="accent2"/>
                </a:solidFill>
                <a:latin typeface="Times New Roman" pitchFamily="18" charset="0"/>
                <a:cs typeface="Times New Roman" pitchFamily="18" charset="0"/>
              </a:rPr>
              <a:t>K</a:t>
            </a:r>
            <a:r>
              <a:rPr lang="en-US" sz="3600" b="1" smtClean="0">
                <a:solidFill>
                  <a:schemeClr val="accent2"/>
                </a:solidFill>
                <a:latin typeface="Times New Roman" pitchFamily="18" charset="0"/>
                <a:cs typeface="Times New Roman" pitchFamily="18" charset="0"/>
              </a:rPr>
              <a:t>ể </a:t>
            </a:r>
            <a:r>
              <a:rPr lang="en-US" sz="3600" b="1" dirty="0" err="1">
                <a:solidFill>
                  <a:schemeClr val="accent2"/>
                </a:solidFill>
                <a:latin typeface="Times New Roman" pitchFamily="18" charset="0"/>
                <a:cs typeface="Times New Roman" pitchFamily="18" charset="0"/>
              </a:rPr>
              <a:t>lại</a:t>
            </a:r>
            <a:r>
              <a:rPr lang="nl-NL" sz="3600" b="1" dirty="0">
                <a:solidFill>
                  <a:schemeClr val="accent2"/>
                </a:solidFill>
                <a:latin typeface="Times New Roman" pitchFamily="18" charset="0"/>
                <a:cs typeface="Times New Roman" pitchFamily="18" charset="0"/>
              </a:rPr>
              <a:t> toàn bộ câu chuyện theo cách mở bài dưới đây:</a:t>
            </a:r>
          </a:p>
          <a:p>
            <a:pPr algn="just"/>
            <a:r>
              <a:rPr lang="nl-NL" sz="3600" b="1" dirty="0">
                <a:latin typeface="Times New Roman" pitchFamily="18" charset="0"/>
                <a:cs typeface="Times New Roman" pitchFamily="18" charset="0"/>
              </a:rPr>
              <a:t>	Đất nước ta có 54 dân tộc anh em. Mỗi dân tộc đều có tiếng nói riêng, có cách ăn mặc riêng. Nhưng tất cả các dân tộc ấy đều sinh ra từ một mẹ. Chuyện kể rằng....</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457200" y="1524000"/>
            <a:ext cx="8077200" cy="584775"/>
          </a:xfrm>
          <a:prstGeom prst="rect">
            <a:avLst/>
          </a:prstGeom>
          <a:noFill/>
          <a:ln w="9525">
            <a:noFill/>
            <a:miter lim="800000"/>
            <a:headEnd/>
            <a:tailEnd/>
          </a:ln>
        </p:spPr>
        <p:txBody>
          <a:bodyPr wrap="square">
            <a:spAutoFit/>
          </a:bodyPr>
          <a:lstStyle/>
          <a:p>
            <a:pPr eaLnBrk="0" hangingPunct="0">
              <a:spcBef>
                <a:spcPct val="50000"/>
              </a:spcBef>
            </a:pPr>
            <a:r>
              <a:rPr lang="en-US" sz="3200" b="1">
                <a:latin typeface="Times New Roman" pitchFamily="18" charset="0"/>
              </a:rPr>
              <a:t>* Em hiểu nội dung câu chuyện như thế nào? </a:t>
            </a:r>
          </a:p>
        </p:txBody>
      </p:sp>
      <p:sp>
        <p:nvSpPr>
          <p:cNvPr id="8198" name="AutoShape 8"/>
          <p:cNvSpPr>
            <a:spLocks noChangeArrowheads="1"/>
          </p:cNvSpPr>
          <p:nvPr/>
        </p:nvSpPr>
        <p:spPr bwMode="auto">
          <a:xfrm>
            <a:off x="2133600" y="457200"/>
            <a:ext cx="5029200" cy="838200"/>
          </a:xfrm>
          <a:prstGeom prst="star24">
            <a:avLst>
              <a:gd name="adj" fmla="val 37500"/>
            </a:avLst>
          </a:prstGeom>
          <a:solidFill>
            <a:schemeClr val="accent1"/>
          </a:solidFill>
          <a:ln w="9525">
            <a:solidFill>
              <a:schemeClr val="tx1"/>
            </a:solidFill>
            <a:miter lim="800000"/>
            <a:headEnd/>
            <a:tailEnd/>
          </a:ln>
        </p:spPr>
        <p:txBody>
          <a:bodyPr wrap="none" anchor="ctr"/>
          <a:lstStyle/>
          <a:p>
            <a:pPr algn="ctr" eaLnBrk="0" hangingPunct="0"/>
            <a:r>
              <a:rPr lang="nl-NL" sz="3200" b="1">
                <a:solidFill>
                  <a:srgbClr val="FF0000"/>
                </a:solidFill>
                <a:latin typeface="Times New Roman" pitchFamily="18" charset="0"/>
              </a:rPr>
              <a:t>CỦNG CỐ - DẶN DÒ:</a:t>
            </a:r>
            <a:endParaRPr lang="en-US" sz="3200" b="1">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2&quot;/&gt;&lt;property id=&quot;20307&quot; value=&quot;259&quot;/&gt;&lt;/object&gt;&lt;object type=&quot;3&quot; unique_id=&quot;10007&quot;&gt;&lt;property id=&quot;20148&quot; value=&quot;5&quot;/&gt;&lt;property id=&quot;20300&quot; value=&quot;Slide 3&quot;/&gt;&lt;property id=&quot;20307&quot; value=&quot;260&quot;/&gt;&lt;/object&gt;&lt;object type=&quot;3&quot; unique_id=&quot;10008&quot;&gt;&lt;property id=&quot;20148&quot; value=&quot;5&quot;/&gt;&lt;property id=&quot;20300&quot; value=&quot;Slide 4 - &amp;quot;Bài 1. Dựa theo các tranh sau, kể lại đoạn 1 và 2 của Chuyện quả bầu&amp;quot;&quot;/&gt;&lt;property id=&quot;20307&quot; value=&quot;261&quot;/&gt;&lt;/object&gt;&lt;object type=&quot;3&quot; unique_id=&quot;10009&quot;&gt;&lt;property id=&quot;20148&quot; value=&quot;5&quot;/&gt;&lt;property id=&quot;20300&quot; value=&quot;Slide 5&quot;/&gt;&lt;property id=&quot;20307&quot; value=&quot;262&quot;/&gt;&lt;/object&gt;&lt;object type=&quot;3&quot; unique_id=&quot;10010&quot;&gt;&lt;property id=&quot;20148&quot; value=&quot;5&quot;/&gt;&lt;property id=&quot;20300&quot; value=&quot;Slide 6&quot;/&gt;&lt;property id=&quot;20307&quot; value=&quot;263&quot;/&gt;&lt;/object&gt;&lt;object type=&quot;3&quot; unique_id=&quot;10011&quot;&gt;&lt;property id=&quot;20148&quot; value=&quot;5&quot;/&gt;&lt;property id=&quot;20300&quot; value=&quot;Slide 7&quot;/&gt;&lt;property id=&quot;20307&quot; value=&quot;264&quot;/&gt;&lt;/object&gt;&lt;object type=&quot;3&quot; unique_id=&quot;10012&quot;&gt;&lt;property id=&quot;20148&quot; value=&quot;5&quot;/&gt;&lt;property id=&quot;20300&quot; value=&quot;Slide 8&quot;/&gt;&lt;property id=&quot;20307&quot; value=&quot;265&quot;/&gt;&lt;/object&gt;&lt;/object&gt;&lt;/object&gt;&lt;/database&gt;"/>
  <p:tag name="SECTOMILLISECCONVERTED" val="1"/>
  <p:tag name="ISPRING_RESOURCE_PATHS_HASH_PRESENTER" val="94d5ce4bdd5713cb8f857c66e59197a589183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89</Words>
  <Application>Microsoft Office PowerPoint</Application>
  <PresentationFormat>On-screen Show (4:3)</PresentationFormat>
  <Paragraphs>13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Bài 1. Dựa theo các tranh sau, kể lại đoạn 1 và 2 của Chuyện quả bầu</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WIN7X64</cp:lastModifiedBy>
  <cp:revision>6</cp:revision>
  <dcterms:created xsi:type="dcterms:W3CDTF">2016-04-18T16:06:59Z</dcterms:created>
  <dcterms:modified xsi:type="dcterms:W3CDTF">2018-04-15T23:51:49Z</dcterms:modified>
</cp:coreProperties>
</file>