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46F4F-C346-4553-8249-B092F1F4DE12}" type="datetimeFigureOut">
              <a:rPr lang="en-US" smtClean="0"/>
              <a:pPr/>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2D9F8-7A9A-461E-87C3-9B6852AD9055}" type="slidenum">
              <a:rPr lang="en-US" smtClean="0"/>
              <a:pPr/>
              <a:t>‹#›</a:t>
            </a:fld>
            <a:endParaRPr lang="en-US"/>
          </a:p>
        </p:txBody>
      </p:sp>
    </p:spTree>
    <p:extLst>
      <p:ext uri="{BB962C8B-B14F-4D97-AF65-F5344CB8AC3E}">
        <p14:creationId xmlns:p14="http://schemas.microsoft.com/office/powerpoint/2010/main" val="280946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FBC31-BA85-4D25-BD1C-C96146C530C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95EDE4-731E-435C-B384-68F43DB79A25}"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5EDE4-731E-435C-B384-68F43DB79A25}"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5EDE4-731E-435C-B384-68F43DB79A25}"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177184A0-BDF3-4733-983D-D6F99941BC04}" type="datetimeFigureOut">
              <a:rPr lang="en-US"/>
              <a:pPr/>
              <a:t>3/2/2018</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63981F1-B98E-432B-A76F-DECA084877B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5EDE4-731E-435C-B384-68F43DB79A25}"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5EDE4-731E-435C-B384-68F43DB79A25}"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95EDE4-731E-435C-B384-68F43DB79A25}"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95EDE4-731E-435C-B384-68F43DB79A25}"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5EDE4-731E-435C-B384-68F43DB79A25}" type="datetimeFigureOut">
              <a:rPr lang="en-US" smtClean="0"/>
              <a:pPr/>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5EDE4-731E-435C-B384-68F43DB79A25}" type="datetimeFigureOut">
              <a:rPr lang="en-US" smtClean="0"/>
              <a:pPr/>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5EDE4-731E-435C-B384-68F43DB79A25}"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5EDE4-731E-435C-B384-68F43DB79A25}"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FE533-868F-435A-B8AD-FE036E12DD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5EDE4-731E-435C-B384-68F43DB79A25}" type="datetimeFigureOut">
              <a:rPr lang="en-US" smtClean="0"/>
              <a:pPr/>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FE533-868F-435A-B8AD-FE036E12DD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152400" y="1371600"/>
            <a:ext cx="3733800" cy="2362200"/>
          </a:xfrm>
          <a:prstGeom prst="rect">
            <a:avLst/>
          </a:prstGeom>
        </p:spPr>
        <p:txBody>
          <a:bodyPr wrap="none" fromWordArt="1">
            <a:prstTxWarp prst="textWave2">
              <a:avLst>
                <a:gd name="adj1" fmla="val 13005"/>
                <a:gd name="adj2" fmla="val 0"/>
              </a:avLst>
            </a:prstTxWarp>
          </a:bodyPr>
          <a:lstStyle/>
          <a:p>
            <a:pPr algn="ctr"/>
            <a:endParaRPr lang="en-US" sz="3600" kern="10">
              <a:ln w="9525">
                <a:solidFill>
                  <a:srgbClr val="00FF00"/>
                </a:solidFill>
                <a:round/>
                <a:headEnd/>
                <a:tailEnd/>
              </a:ln>
              <a:gradFill rotWithShape="1">
                <a:gsLst>
                  <a:gs pos="0">
                    <a:schemeClr val="folHlink"/>
                  </a:gs>
                  <a:gs pos="100000">
                    <a:srgbClr val="0000FF"/>
                  </a:gs>
                </a:gsLst>
                <a:lin ang="5400000" scaled="1"/>
              </a:gradFill>
              <a:latin typeface=".VnTimeH"/>
            </a:endParaRPr>
          </a:p>
        </p:txBody>
      </p:sp>
      <p:sp>
        <p:nvSpPr>
          <p:cNvPr id="10" name="Rectangle 4"/>
          <p:cNvSpPr>
            <a:spLocks noChangeArrowheads="1"/>
          </p:cNvSpPr>
          <p:nvPr/>
        </p:nvSpPr>
        <p:spPr bwMode="auto">
          <a:xfrm>
            <a:off x="0" y="2590800"/>
            <a:ext cx="9144000" cy="1905000"/>
          </a:xfrm>
          <a:prstGeom prst="rect">
            <a:avLst/>
          </a:prstGeom>
          <a:noFill/>
          <a:ln w="9525">
            <a:noFill/>
            <a:miter lim="800000"/>
            <a:headEnd/>
            <a:tailEnd/>
          </a:ln>
          <a:effectLst>
            <a:outerShdw dist="40161" dir="20493903" algn="ctr" rotWithShape="0">
              <a:srgbClr val="FFFF00"/>
            </a:outerShdw>
          </a:effectLst>
        </p:spPr>
        <p:txBody>
          <a:bodyPr/>
          <a:lstStyle/>
          <a:p>
            <a:pPr algn="ctr">
              <a:lnSpc>
                <a:spcPct val="90000"/>
              </a:lnSpc>
              <a:spcBef>
                <a:spcPct val="20000"/>
              </a:spcBef>
              <a:defRPr/>
            </a:pPr>
            <a:r>
              <a:rPr lang="en-US" sz="4000" b="1">
                <a:solidFill>
                  <a:srgbClr val="0070C0"/>
                </a:solidFill>
                <a:latin typeface="Times New Roman" pitchFamily="18" charset="0"/>
                <a:cs typeface="Times New Roman" pitchFamily="18" charset="0"/>
              </a:rPr>
              <a:t>PHÂN MÔN: TẬP ĐỌC</a:t>
            </a:r>
            <a:endParaRPr lang="en-US" sz="4000" b="1" dirty="0">
              <a:solidFill>
                <a:srgbClr val="0070C0"/>
              </a:solidFill>
              <a:latin typeface="Times New Roman" pitchFamily="18" charset="0"/>
              <a:cs typeface="Times New Roman" pitchFamily="18" charset="0"/>
            </a:endParaRPr>
          </a:p>
          <a:p>
            <a:pPr algn="ctr">
              <a:lnSpc>
                <a:spcPct val="90000"/>
              </a:lnSpc>
              <a:spcBef>
                <a:spcPct val="20000"/>
              </a:spcBef>
              <a:defRPr/>
            </a:pPr>
            <a:endParaRPr lang="en-US" sz="4000" b="1">
              <a:solidFill>
                <a:srgbClr val="0070C0"/>
              </a:solidFill>
              <a:latin typeface="Times New Roman" pitchFamily="18" charset="0"/>
              <a:cs typeface="Times New Roman" pitchFamily="18" charset="0"/>
            </a:endParaRPr>
          </a:p>
          <a:p>
            <a:pPr algn="ctr">
              <a:lnSpc>
                <a:spcPct val="90000"/>
              </a:lnSpc>
              <a:spcBef>
                <a:spcPct val="20000"/>
              </a:spcBef>
              <a:defRPr/>
            </a:pPr>
            <a:r>
              <a:rPr lang="en-US" sz="4000" b="1">
                <a:solidFill>
                  <a:srgbClr val="0070C0"/>
                </a:solidFill>
                <a:latin typeface="Times New Roman" pitchFamily="18" charset="0"/>
                <a:cs typeface="Times New Roman" pitchFamily="18" charset="0"/>
              </a:rPr>
              <a:t>LỚP: 2</a:t>
            </a:r>
            <a:endParaRPr lang="en-US" sz="4000" b="1" dirty="0">
              <a:solidFill>
                <a:srgbClr val="0070C0"/>
              </a:solidFill>
              <a:latin typeface="Times New Roman" pitchFamily="18" charset="0"/>
              <a:cs typeface="Times New Roman" pitchFamily="18" charset="0"/>
            </a:endParaRPr>
          </a:p>
        </p:txBody>
      </p:sp>
      <p:sp>
        <p:nvSpPr>
          <p:cNvPr id="144" name="TextBox 143"/>
          <p:cNvSpPr txBox="1"/>
          <p:nvPr/>
        </p:nvSpPr>
        <p:spPr>
          <a:xfrm>
            <a:off x="0" y="0"/>
            <a:ext cx="9144000" cy="1384995"/>
          </a:xfrm>
          <a:prstGeom prst="rect">
            <a:avLst/>
          </a:prstGeom>
          <a:noFill/>
        </p:spPr>
        <p:txBody>
          <a:bodyPr wrap="square" rtlCol="0">
            <a:spAutoFit/>
          </a:bodyPr>
          <a:lstStyle/>
          <a:p>
            <a:pPr>
              <a:lnSpc>
                <a:spcPct val="150000"/>
              </a:lnSpc>
            </a:pPr>
            <a:r>
              <a:rPr lang="en-US" sz="2800" b="1">
                <a:solidFill>
                  <a:srgbClr val="FF0000"/>
                </a:solidFill>
                <a:latin typeface="Times New Roman" pitchFamily="18" charset="0"/>
                <a:cs typeface="Times New Roman" pitchFamily="18" charset="0"/>
              </a:rPr>
              <a:t>PHÒNG GIÁO DỤC VÀ ĐÀO TẠO QUẬN LONG BIÊN</a:t>
            </a:r>
          </a:p>
          <a:p>
            <a:pPr algn="ctr">
              <a:lnSpc>
                <a:spcPct val="150000"/>
              </a:lnSpc>
            </a:pPr>
            <a:r>
              <a:rPr lang="en-US" sz="2800" b="1">
                <a:solidFill>
                  <a:srgbClr val="FF0000"/>
                </a:solidFill>
                <a:latin typeface="Times New Roman" pitchFamily="18" charset="0"/>
                <a:cs typeface="Times New Roman" pitchFamily="18" charset="0"/>
              </a:rPr>
              <a:t>TRƯỜNG TIỂU HỌC ÁI MỘ B</a:t>
            </a:r>
          </a:p>
        </p:txBody>
      </p:sp>
      <p:sp>
        <p:nvSpPr>
          <p:cNvPr id="145" name="TextBox 144"/>
          <p:cNvSpPr txBox="1"/>
          <p:nvPr/>
        </p:nvSpPr>
        <p:spPr>
          <a:xfrm>
            <a:off x="533400" y="5144869"/>
            <a:ext cx="8534400" cy="646331"/>
          </a:xfrm>
          <a:prstGeom prst="rect">
            <a:avLst/>
          </a:prstGeom>
          <a:noFill/>
        </p:spPr>
        <p:txBody>
          <a:bodyPr wrap="square" rtlCol="0">
            <a:spAutoFit/>
          </a:bodyPr>
          <a:lstStyle/>
          <a:p>
            <a:pPr algn="ctr"/>
            <a:r>
              <a:rPr lang="en-US" sz="3600" b="1" i="1">
                <a:solidFill>
                  <a:srgbClr val="002060"/>
                </a:solidFill>
                <a:latin typeface="Times New Roman" pitchFamily="18" charset="0"/>
                <a:cs typeface="Times New Roman" pitchFamily="18" charset="0"/>
              </a:rPr>
              <a:t>Bài: Sông 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par>
                                <p:cTn id="10" presetID="23" presetClass="emph" presetSubtype="0" repeatCount="indefinite" grpId="0" nodeType="withEffect">
                                  <p:stCondLst>
                                    <p:cond delay="0"/>
                                  </p:stCondLst>
                                  <p:childTnLst>
                                    <p:animClr clrSpc="hsl" dir="cw">
                                      <p:cBhvr override="childStyle">
                                        <p:cTn id="11" dur="2000" fill="hold"/>
                                        <p:tgtEl>
                                          <p:spTgt spid="10">
                                            <p:txEl>
                                              <p:pRg st="0" end="0"/>
                                            </p:txEl>
                                          </p:spTgt>
                                        </p:tgtEl>
                                        <p:attrNameLst>
                                          <p:attrName>style.color</p:attrName>
                                        </p:attrNameLst>
                                      </p:cBhvr>
                                      <p:by>
                                        <p:hsl h="10842353" s="0" l="0"/>
                                      </p:by>
                                    </p:animClr>
                                    <p:animClr clrSpc="hsl" dir="cw">
                                      <p:cBhvr>
                                        <p:cTn id="12" dur="2000" fill="hold"/>
                                        <p:tgtEl>
                                          <p:spTgt spid="10">
                                            <p:txEl>
                                              <p:pRg st="0" end="0"/>
                                            </p:txEl>
                                          </p:spTgt>
                                        </p:tgtEl>
                                        <p:attrNameLst>
                                          <p:attrName>fillcolor</p:attrName>
                                        </p:attrNameLst>
                                      </p:cBhvr>
                                      <p:by>
                                        <p:hsl h="10842353" s="0" l="0"/>
                                      </p:by>
                                    </p:animClr>
                                    <p:animClr clrSpc="hsl" dir="cw">
                                      <p:cBhvr>
                                        <p:cTn id="13" dur="2000" fill="hold"/>
                                        <p:tgtEl>
                                          <p:spTgt spid="10">
                                            <p:txEl>
                                              <p:pRg st="0" end="0"/>
                                            </p:txEl>
                                          </p:spTgt>
                                        </p:tgtEl>
                                        <p:attrNameLst>
                                          <p:attrName>stroke.color</p:attrName>
                                        </p:attrNameLst>
                                      </p:cBhvr>
                                      <p:by>
                                        <p:hsl h="10842353" s="0" l="0"/>
                                      </p:by>
                                    </p:animClr>
                                    <p:set>
                                      <p:cBhvr>
                                        <p:cTn id="14" dur="2000" fill="hold"/>
                                        <p:tgtEl>
                                          <p:spTgt spid="10">
                                            <p:txEl>
                                              <p:pRg st="0" end="0"/>
                                            </p:txEl>
                                          </p:spTgt>
                                        </p:tgtEl>
                                        <p:attrNameLst>
                                          <p:attrName>fill.type</p:attrName>
                                        </p:attrNameLst>
                                      </p:cBhvr>
                                      <p:to>
                                        <p:strVal val="solid"/>
                                      </p:to>
                                    </p:set>
                                  </p:childTnLst>
                                </p:cTn>
                              </p:par>
                              <p:par>
                                <p:cTn id="15" presetID="23" presetClass="emph" presetSubtype="0" repeatCount="indefinite" grpId="0" nodeType="withEffect">
                                  <p:stCondLst>
                                    <p:cond delay="0"/>
                                  </p:stCondLst>
                                  <p:childTnLst>
                                    <p:animClr clrSpc="hsl" dir="cw">
                                      <p:cBhvr override="childStyle">
                                        <p:cTn id="16" dur="2000" fill="hold"/>
                                        <p:tgtEl>
                                          <p:spTgt spid="10">
                                            <p:txEl>
                                              <p:pRg st="2" end="2"/>
                                            </p:txEl>
                                          </p:spTgt>
                                        </p:tgtEl>
                                        <p:attrNameLst>
                                          <p:attrName>style.color</p:attrName>
                                        </p:attrNameLst>
                                      </p:cBhvr>
                                      <p:by>
                                        <p:hsl h="10842353" s="0" l="0"/>
                                      </p:by>
                                    </p:animClr>
                                    <p:animClr clrSpc="hsl" dir="cw">
                                      <p:cBhvr>
                                        <p:cTn id="17" dur="2000" fill="hold"/>
                                        <p:tgtEl>
                                          <p:spTgt spid="10">
                                            <p:txEl>
                                              <p:pRg st="2" end="2"/>
                                            </p:txEl>
                                          </p:spTgt>
                                        </p:tgtEl>
                                        <p:attrNameLst>
                                          <p:attrName>fillcolor</p:attrName>
                                        </p:attrNameLst>
                                      </p:cBhvr>
                                      <p:by>
                                        <p:hsl h="10842353" s="0" l="0"/>
                                      </p:by>
                                    </p:animClr>
                                    <p:animClr clrSpc="hsl" dir="cw">
                                      <p:cBhvr>
                                        <p:cTn id="18" dur="2000" fill="hold"/>
                                        <p:tgtEl>
                                          <p:spTgt spid="10">
                                            <p:txEl>
                                              <p:pRg st="2" end="2"/>
                                            </p:txEl>
                                          </p:spTgt>
                                        </p:tgtEl>
                                        <p:attrNameLst>
                                          <p:attrName>stroke.color</p:attrName>
                                        </p:attrNameLst>
                                      </p:cBhvr>
                                      <p:by>
                                        <p:hsl h="10842353" s="0" l="0"/>
                                      </p:by>
                                    </p:animClr>
                                    <p:set>
                                      <p:cBhvr>
                                        <p:cTn id="19" dur="2000" fill="hold"/>
                                        <p:tgtEl>
                                          <p:spTgt spid="1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7" descr="POINSET2"/>
          <p:cNvPicPr>
            <a:picLocks noChangeAspect="1" noChangeArrowheads="1"/>
          </p:cNvPicPr>
          <p:nvPr/>
        </p:nvPicPr>
        <p:blipFill>
          <a:blip r:embed="rId2"/>
          <a:srcRect/>
          <a:stretch>
            <a:fillRect/>
          </a:stretch>
        </p:blipFill>
        <p:spPr bwMode="auto">
          <a:xfrm rot="10800000">
            <a:off x="7391400" y="5111750"/>
            <a:ext cx="1752600" cy="1746250"/>
          </a:xfrm>
          <a:prstGeom prst="rect">
            <a:avLst/>
          </a:prstGeom>
          <a:noFill/>
          <a:ln w="9525">
            <a:noFill/>
            <a:miter lim="800000"/>
            <a:headEnd/>
            <a:tailEnd/>
          </a:ln>
        </p:spPr>
      </p:pic>
      <p:pic>
        <p:nvPicPr>
          <p:cNvPr id="159747" name="Picture 7" descr="POINSET2"/>
          <p:cNvPicPr>
            <a:picLocks noChangeAspect="1" noChangeArrowheads="1"/>
          </p:cNvPicPr>
          <p:nvPr/>
        </p:nvPicPr>
        <p:blipFill>
          <a:blip r:embed="rId2"/>
          <a:srcRect/>
          <a:stretch>
            <a:fillRect/>
          </a:stretch>
        </p:blipFill>
        <p:spPr bwMode="auto">
          <a:xfrm rot="-5400000">
            <a:off x="-3175" y="5108575"/>
            <a:ext cx="1752600" cy="1746250"/>
          </a:xfrm>
          <a:prstGeom prst="rect">
            <a:avLst/>
          </a:prstGeom>
          <a:noFill/>
          <a:ln w="9525">
            <a:noFill/>
            <a:miter lim="800000"/>
            <a:headEnd/>
            <a:tailEnd/>
          </a:ln>
        </p:spPr>
      </p:pic>
      <p:sp>
        <p:nvSpPr>
          <p:cNvPr id="159748" name="TextBox 24"/>
          <p:cNvSpPr txBox="1">
            <a:spLocks noChangeArrowheads="1"/>
          </p:cNvSpPr>
          <p:nvPr/>
        </p:nvSpPr>
        <p:spPr bwMode="auto">
          <a:xfrm>
            <a:off x="6096000" y="3048000"/>
            <a:ext cx="2743200" cy="584200"/>
          </a:xfrm>
          <a:prstGeom prst="rect">
            <a:avLst/>
          </a:prstGeom>
          <a:noFill/>
          <a:ln w="9525">
            <a:noFill/>
            <a:miter lim="800000"/>
            <a:headEnd/>
            <a:tailEnd/>
          </a:ln>
        </p:spPr>
        <p:txBody>
          <a:bodyPr>
            <a:spAutoFit/>
          </a:bodyPr>
          <a:lstStyle/>
          <a:p>
            <a:r>
              <a:rPr lang="en-US" sz="3200">
                <a:solidFill>
                  <a:srgbClr val="00B050"/>
                </a:solidFill>
                <a:latin typeface="VNI-Times" pitchFamily="2" charset="0"/>
              </a:rPr>
              <a:t> </a:t>
            </a:r>
          </a:p>
        </p:txBody>
      </p:sp>
      <p:sp>
        <p:nvSpPr>
          <p:cNvPr id="159752" name="Rectangle 8"/>
          <p:cNvSpPr>
            <a:spLocks noChangeArrowheads="1"/>
          </p:cNvSpPr>
          <p:nvPr/>
        </p:nvSpPr>
        <p:spPr bwMode="auto">
          <a:xfrm>
            <a:off x="0" y="1833563"/>
            <a:ext cx="8431213" cy="457200"/>
          </a:xfrm>
          <a:prstGeom prst="rect">
            <a:avLst/>
          </a:prstGeom>
          <a:noFill/>
          <a:ln w="9525">
            <a:noFill/>
            <a:miter lim="800000"/>
            <a:headEnd/>
            <a:tailEnd/>
          </a:ln>
          <a:effectLst>
            <a:prstShdw prst="shdw17" dist="17961" dir="2700000">
              <a:schemeClr val="bg2"/>
            </a:prstShdw>
          </a:effectLst>
        </p:spPr>
        <p:txBody>
          <a:bodyPr wrap="none">
            <a:spAutoFit/>
          </a:bodyPr>
          <a:lstStyle/>
          <a:p>
            <a:pPr eaLnBrk="0" hangingPunct="0">
              <a:spcBef>
                <a:spcPct val="50000"/>
              </a:spcBef>
            </a:pPr>
            <a:r>
              <a:rPr lang="en-US" sz="2400" b="1">
                <a:latin typeface="Times New Roman" pitchFamily="18" charset="0"/>
                <a:cs typeface="Times New Roman" pitchFamily="18" charset="0"/>
              </a:rPr>
              <a:t>1. Tìm những từ chỉ các màu xanh khác nhau của sông Hương?</a:t>
            </a:r>
          </a:p>
        </p:txBody>
      </p:sp>
      <p:sp>
        <p:nvSpPr>
          <p:cNvPr id="159753" name="Text Box 9"/>
          <p:cNvSpPr txBox="1">
            <a:spLocks noChangeArrowheads="1"/>
          </p:cNvSpPr>
          <p:nvPr/>
        </p:nvSpPr>
        <p:spPr bwMode="auto">
          <a:xfrm>
            <a:off x="0" y="1295400"/>
            <a:ext cx="3505200" cy="519113"/>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Tìm hiểu bài</a:t>
            </a:r>
          </a:p>
        </p:txBody>
      </p:sp>
      <p:sp>
        <p:nvSpPr>
          <p:cNvPr id="159754" name="Text Box 10"/>
          <p:cNvSpPr txBox="1">
            <a:spLocks noChangeArrowheads="1"/>
          </p:cNvSpPr>
          <p:nvPr/>
        </p:nvSpPr>
        <p:spPr bwMode="auto">
          <a:xfrm>
            <a:off x="0" y="2362200"/>
            <a:ext cx="9144000" cy="822325"/>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400" b="1">
                <a:latin typeface="Times New Roman" pitchFamily="18" charset="0"/>
                <a:cs typeface="Times New Roman" pitchFamily="18" charset="0"/>
              </a:rPr>
              <a:t>- Đó là màu xanh với nhiều sắc độ khác nhau: xanh thẳm, xanh biếc, xanh non.</a:t>
            </a:r>
          </a:p>
        </p:txBody>
      </p:sp>
      <p:sp>
        <p:nvSpPr>
          <p:cNvPr id="159755" name="Text Box 11"/>
          <p:cNvSpPr txBox="1">
            <a:spLocks noChangeArrowheads="1"/>
          </p:cNvSpPr>
          <p:nvPr/>
        </p:nvSpPr>
        <p:spPr bwMode="auto">
          <a:xfrm>
            <a:off x="0" y="3124200"/>
            <a:ext cx="5562600" cy="457200"/>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Các màu xanh ấy do gì tạo nên?</a:t>
            </a:r>
          </a:p>
        </p:txBody>
      </p:sp>
      <p:sp>
        <p:nvSpPr>
          <p:cNvPr id="33" name="TextBox 32"/>
          <p:cNvSpPr txBox="1">
            <a:spLocks noChangeArrowheads="1"/>
          </p:cNvSpPr>
          <p:nvPr/>
        </p:nvSpPr>
        <p:spPr bwMode="auto">
          <a:xfrm>
            <a:off x="0" y="3505200"/>
            <a:ext cx="9144000" cy="519113"/>
          </a:xfrm>
          <a:prstGeom prst="rect">
            <a:avLst/>
          </a:prstGeom>
          <a:noFill/>
          <a:ln w="9525">
            <a:noFill/>
            <a:miter lim="800000"/>
            <a:headEnd/>
            <a:tailEnd/>
          </a:ln>
        </p:spPr>
        <p:txBody>
          <a:bodyPr>
            <a:spAutoFit/>
          </a:bodyPr>
          <a:lstStyle/>
          <a:p>
            <a:pPr algn="just"/>
            <a:r>
              <a:rPr lang="en-US" sz="2800" b="1" dirty="0">
                <a:solidFill>
                  <a:srgbClr val="FF3300"/>
                </a:solidFill>
                <a:latin typeface="Times New Roman" pitchFamily="18" charset="0"/>
                <a:cs typeface="Times New Roman" pitchFamily="18" charset="0"/>
              </a:rPr>
              <a:t>2. </a:t>
            </a:r>
            <a:r>
              <a:rPr lang="en-US" sz="2800" b="1" dirty="0" err="1">
                <a:solidFill>
                  <a:srgbClr val="FF3300"/>
                </a:solidFill>
                <a:latin typeface="Times New Roman" pitchFamily="18" charset="0"/>
                <a:cs typeface="Times New Roman" pitchFamily="18" charset="0"/>
              </a:rPr>
              <a:t>Vào</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mùa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hè</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Sông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Hương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đổi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màu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như</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thế</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nào</a:t>
            </a:r>
            <a:r>
              <a:rPr lang="en-US" sz="2800" b="1" dirty="0">
                <a:solidFill>
                  <a:srgbClr val="FF3300"/>
                </a:solidFill>
                <a:latin typeface="Times New Roman" pitchFamily="18" charset="0"/>
                <a:cs typeface="Times New Roman" pitchFamily="18" charset="0"/>
              </a:rPr>
              <a:t>?</a:t>
            </a:r>
          </a:p>
        </p:txBody>
      </p:sp>
      <p:sp>
        <p:nvSpPr>
          <p:cNvPr id="13" name="TextBox 12"/>
          <p:cNvSpPr txBox="1">
            <a:spLocks noChangeArrowheads="1"/>
          </p:cNvSpPr>
          <p:nvPr/>
        </p:nvSpPr>
        <p:spPr bwMode="auto">
          <a:xfrm>
            <a:off x="0" y="4038600"/>
            <a:ext cx="9144000" cy="946150"/>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Sống Hương “ thay chiếc áo </a:t>
            </a:r>
            <a:r>
              <a:rPr lang="en-US" sz="2800" b="1">
                <a:solidFill>
                  <a:srgbClr val="FF3300"/>
                </a:solidFill>
                <a:latin typeface="Times New Roman" pitchFamily="18" charset="0"/>
                <a:cs typeface="Times New Roman" pitchFamily="18" charset="0"/>
              </a:rPr>
              <a:t>xanh</a:t>
            </a:r>
            <a:r>
              <a:rPr lang="en-US" sz="2800" b="1">
                <a:solidFill>
                  <a:srgbClr val="0000FF"/>
                </a:solidFill>
                <a:latin typeface="Times New Roman" pitchFamily="18" charset="0"/>
                <a:cs typeface="Times New Roman" pitchFamily="18" charset="0"/>
              </a:rPr>
              <a:t> hàng ngày thành dải lụa đào </a:t>
            </a:r>
            <a:r>
              <a:rPr lang="en-US" sz="2800" b="1">
                <a:solidFill>
                  <a:srgbClr val="FF3300"/>
                </a:solidFill>
                <a:latin typeface="Times New Roman" pitchFamily="18" charset="0"/>
                <a:cs typeface="Times New Roman" pitchFamily="18" charset="0"/>
              </a:rPr>
              <a:t>ửng hồng </a:t>
            </a:r>
            <a:r>
              <a:rPr lang="en-US" sz="2800" b="1">
                <a:solidFill>
                  <a:srgbClr val="0000FF"/>
                </a:solidFill>
                <a:latin typeface="Times New Roman" pitchFamily="18" charset="0"/>
                <a:cs typeface="Times New Roman" pitchFamily="18" charset="0"/>
              </a:rPr>
              <a:t>cả phố phường”.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endParaRPr lang="en-US"/>
          </a:p>
        </p:txBody>
      </p:sp>
      <p:pic>
        <p:nvPicPr>
          <p:cNvPr id="129028" name="Picture 4"/>
          <p:cNvPicPr>
            <a:picLocks noGrp="1" noChangeAspect="1" noChangeArrowheads="1"/>
          </p:cNvPicPr>
          <p:nvPr>
            <p:ph type="body" idx="1"/>
          </p:nvPr>
        </p:nvPicPr>
        <p:blipFill>
          <a:blip r:embed="rId2">
            <a:lum contrast="12000"/>
          </a:blip>
          <a:srcRect l="8989" r="10114" b="542"/>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endParaRPr lang="en-US"/>
          </a:p>
        </p:txBody>
      </p:sp>
      <p:pic>
        <p:nvPicPr>
          <p:cNvPr id="130053" name="Picture 5" descr="Downloadp"/>
          <p:cNvPicPr>
            <a:picLocks noGrp="1" noChangeAspect="1" noChangeArrowheads="1"/>
          </p:cNvPicPr>
          <p:nvPr>
            <p:ph type="body" idx="1"/>
          </p:nvPr>
        </p:nvPicPr>
        <p:blipFill>
          <a:blip r:embed="rId2">
            <a:lum contrast="-20000"/>
          </a:blip>
          <a:srcRect/>
          <a:stretch>
            <a:fillRect/>
          </a:stretch>
        </p:blipFill>
        <p:spPr>
          <a:xfrm>
            <a:off x="0" y="0"/>
            <a:ext cx="9144000" cy="6858000"/>
          </a:xfrm>
          <a:solidFill>
            <a:srgbClr val="FF0000">
              <a:alpha val="69000"/>
            </a:srgbClr>
          </a:solidFill>
          <a:ln>
            <a:solidFill>
              <a:srgbClr val="FF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TextBox 24"/>
          <p:cNvSpPr txBox="1">
            <a:spLocks noChangeArrowheads="1"/>
          </p:cNvSpPr>
          <p:nvPr/>
        </p:nvSpPr>
        <p:spPr bwMode="auto">
          <a:xfrm>
            <a:off x="6096000" y="3048000"/>
            <a:ext cx="2743200" cy="584200"/>
          </a:xfrm>
          <a:prstGeom prst="rect">
            <a:avLst/>
          </a:prstGeom>
          <a:noFill/>
          <a:ln w="9525">
            <a:noFill/>
            <a:miter lim="800000"/>
            <a:headEnd/>
            <a:tailEnd/>
          </a:ln>
        </p:spPr>
        <p:txBody>
          <a:bodyPr>
            <a:spAutoFit/>
          </a:bodyPr>
          <a:lstStyle/>
          <a:p>
            <a:r>
              <a:rPr lang="en-US" sz="3200">
                <a:solidFill>
                  <a:srgbClr val="00B050"/>
                </a:solidFill>
                <a:latin typeface="VNI-Times" pitchFamily="2" charset="0"/>
              </a:rPr>
              <a:t> </a:t>
            </a:r>
          </a:p>
        </p:txBody>
      </p:sp>
      <p:sp>
        <p:nvSpPr>
          <p:cNvPr id="161800" name="Rectangle 8"/>
          <p:cNvSpPr>
            <a:spLocks noChangeArrowheads="1"/>
          </p:cNvSpPr>
          <p:nvPr/>
        </p:nvSpPr>
        <p:spPr bwMode="auto">
          <a:xfrm>
            <a:off x="0" y="1833563"/>
            <a:ext cx="8431213" cy="457200"/>
          </a:xfrm>
          <a:prstGeom prst="rect">
            <a:avLst/>
          </a:prstGeom>
          <a:noFill/>
          <a:ln w="9525">
            <a:noFill/>
            <a:miter lim="800000"/>
            <a:headEnd/>
            <a:tailEnd/>
          </a:ln>
          <a:effectLst>
            <a:prstShdw prst="shdw17" dist="17961" dir="2700000">
              <a:schemeClr val="bg2"/>
            </a:prstShdw>
          </a:effectLst>
        </p:spPr>
        <p:txBody>
          <a:bodyPr wrap="none">
            <a:spAutoFit/>
          </a:bodyPr>
          <a:lstStyle/>
          <a:p>
            <a:pPr eaLnBrk="0" hangingPunct="0">
              <a:spcBef>
                <a:spcPct val="50000"/>
              </a:spcBef>
            </a:pPr>
            <a:r>
              <a:rPr lang="en-US" sz="2400" b="1">
                <a:latin typeface="Times New Roman" pitchFamily="18" charset="0"/>
                <a:cs typeface="Times New Roman" pitchFamily="18" charset="0"/>
              </a:rPr>
              <a:t>1. Tìm những từ chỉ các màu xanh khác nhau của sông Hương?</a:t>
            </a:r>
          </a:p>
        </p:txBody>
      </p:sp>
      <p:sp>
        <p:nvSpPr>
          <p:cNvPr id="161801" name="Text Box 9"/>
          <p:cNvSpPr txBox="1">
            <a:spLocks noChangeArrowheads="1"/>
          </p:cNvSpPr>
          <p:nvPr/>
        </p:nvSpPr>
        <p:spPr bwMode="auto">
          <a:xfrm>
            <a:off x="0" y="1143000"/>
            <a:ext cx="3505200" cy="519113"/>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Tìm hiểu bài</a:t>
            </a:r>
          </a:p>
        </p:txBody>
      </p:sp>
      <p:sp>
        <p:nvSpPr>
          <p:cNvPr id="161802" name="Text Box 10"/>
          <p:cNvSpPr txBox="1">
            <a:spLocks noChangeArrowheads="1"/>
          </p:cNvSpPr>
          <p:nvPr/>
        </p:nvSpPr>
        <p:spPr bwMode="auto">
          <a:xfrm>
            <a:off x="0" y="2362200"/>
            <a:ext cx="9144000" cy="822325"/>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400" b="1">
                <a:latin typeface="Times New Roman" pitchFamily="18" charset="0"/>
                <a:cs typeface="Times New Roman" pitchFamily="18" charset="0"/>
              </a:rPr>
              <a:t>- Đó là màu xanh với nhiều sắc độ khác nhau: xanh thẳm, xanh biếc, xanh non.</a:t>
            </a:r>
          </a:p>
        </p:txBody>
      </p:sp>
      <p:sp>
        <p:nvSpPr>
          <p:cNvPr id="161806" name="Text Box 14"/>
          <p:cNvSpPr txBox="1">
            <a:spLocks noChangeArrowheads="1"/>
          </p:cNvSpPr>
          <p:nvPr/>
        </p:nvSpPr>
        <p:spPr bwMode="auto">
          <a:xfrm>
            <a:off x="0" y="6096000"/>
            <a:ext cx="7848600" cy="519112"/>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FF3300"/>
                </a:solidFill>
                <a:latin typeface="Times New Roman" pitchFamily="18" charset="0"/>
              </a:rPr>
              <a:t>* Do đâu mà sông Hương có sự thay đổi ấy?</a:t>
            </a:r>
          </a:p>
        </p:txBody>
      </p:sp>
      <p:sp>
        <p:nvSpPr>
          <p:cNvPr id="3" name="TextBox 12"/>
          <p:cNvSpPr txBox="1">
            <a:spLocks noChangeArrowheads="1"/>
          </p:cNvSpPr>
          <p:nvPr/>
        </p:nvSpPr>
        <p:spPr bwMode="auto">
          <a:xfrm>
            <a:off x="0" y="5257800"/>
            <a:ext cx="9144000" cy="830997"/>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 Vào những đêm trăng sáng, “dòng sông là một đường trăng </a:t>
            </a:r>
            <a:r>
              <a:rPr lang="en-US" sz="2400" b="1">
                <a:solidFill>
                  <a:srgbClr val="FF0000"/>
                </a:solidFill>
                <a:latin typeface="Times New Roman" pitchFamily="18" charset="0"/>
                <a:cs typeface="Times New Roman" pitchFamily="18" charset="0"/>
              </a:rPr>
              <a:t>lung linh dát vàng</a:t>
            </a:r>
            <a:r>
              <a:rPr lang="en-US" sz="2400" b="1">
                <a:solidFill>
                  <a:srgbClr val="008000"/>
                </a:solidFill>
                <a:latin typeface="Times New Roman" pitchFamily="18" charset="0"/>
                <a:cs typeface="Times New Roman" pitchFamily="18" charset="0"/>
              </a:rPr>
              <a:t>”.</a:t>
            </a:r>
          </a:p>
        </p:txBody>
      </p:sp>
      <p:sp>
        <p:nvSpPr>
          <p:cNvPr id="14" name="TextBox 13"/>
          <p:cNvSpPr txBox="1">
            <a:spLocks noChangeArrowheads="1"/>
          </p:cNvSpPr>
          <p:nvPr/>
        </p:nvSpPr>
        <p:spPr bwMode="auto">
          <a:xfrm>
            <a:off x="0" y="3276600"/>
            <a:ext cx="9144000" cy="461665"/>
          </a:xfrm>
          <a:prstGeom prst="rect">
            <a:avLst/>
          </a:prstGeom>
          <a:noFill/>
          <a:ln w="9525">
            <a:noFill/>
            <a:miter lim="800000"/>
            <a:headEnd/>
            <a:tailEnd/>
          </a:ln>
        </p:spPr>
        <p:txBody>
          <a:bodyPr>
            <a:spAutoFit/>
          </a:bodyPr>
          <a:lstStyle/>
          <a:p>
            <a:pPr algn="just"/>
            <a:r>
              <a:rPr lang="en-US" sz="2400" b="1">
                <a:solidFill>
                  <a:srgbClr val="FF3300"/>
                </a:solidFill>
                <a:latin typeface="Times New Roman" pitchFamily="18" charset="0"/>
                <a:cs typeface="Times New Roman" pitchFamily="18" charset="0"/>
              </a:rPr>
              <a:t>2. Vào mùa hè, Sông Hương đổi màu như thế nào?</a:t>
            </a:r>
          </a:p>
        </p:txBody>
      </p:sp>
      <p:sp>
        <p:nvSpPr>
          <p:cNvPr id="15" name="TextBox 14"/>
          <p:cNvSpPr txBox="1">
            <a:spLocks noChangeArrowheads="1"/>
          </p:cNvSpPr>
          <p:nvPr/>
        </p:nvSpPr>
        <p:spPr bwMode="auto">
          <a:xfrm>
            <a:off x="0" y="3810000"/>
            <a:ext cx="9144000" cy="830997"/>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 Sống Hương “ thay chiếc áo </a:t>
            </a:r>
            <a:r>
              <a:rPr lang="en-US" sz="2400" b="1">
                <a:solidFill>
                  <a:srgbClr val="FF3300"/>
                </a:solidFill>
                <a:latin typeface="Times New Roman" pitchFamily="18" charset="0"/>
                <a:cs typeface="Times New Roman" pitchFamily="18" charset="0"/>
              </a:rPr>
              <a:t>xanh</a:t>
            </a:r>
            <a:r>
              <a:rPr lang="en-US" sz="2400" b="1">
                <a:solidFill>
                  <a:srgbClr val="0000FF"/>
                </a:solidFill>
                <a:latin typeface="Times New Roman" pitchFamily="18" charset="0"/>
                <a:cs typeface="Times New Roman" pitchFamily="18" charset="0"/>
              </a:rPr>
              <a:t> hàng ngày thành dải lụa đào </a:t>
            </a:r>
            <a:r>
              <a:rPr lang="en-US" sz="2400" b="1">
                <a:solidFill>
                  <a:srgbClr val="FF3300"/>
                </a:solidFill>
                <a:latin typeface="Times New Roman" pitchFamily="18" charset="0"/>
                <a:cs typeface="Times New Roman" pitchFamily="18" charset="0"/>
              </a:rPr>
              <a:t>ửng hồng </a:t>
            </a:r>
            <a:r>
              <a:rPr lang="en-US" sz="2400" b="1">
                <a:solidFill>
                  <a:srgbClr val="0000FF"/>
                </a:solidFill>
                <a:latin typeface="Times New Roman" pitchFamily="18" charset="0"/>
                <a:cs typeface="Times New Roman" pitchFamily="18" charset="0"/>
              </a:rPr>
              <a:t>cả phố phường”. </a:t>
            </a:r>
          </a:p>
        </p:txBody>
      </p:sp>
      <p:sp>
        <p:nvSpPr>
          <p:cNvPr id="16" name="TextBox 32"/>
          <p:cNvSpPr txBox="1">
            <a:spLocks noChangeArrowheads="1"/>
          </p:cNvSpPr>
          <p:nvPr/>
        </p:nvSpPr>
        <p:spPr bwMode="auto">
          <a:xfrm>
            <a:off x="0" y="4724400"/>
            <a:ext cx="9144000" cy="461665"/>
          </a:xfrm>
          <a:prstGeom prst="rect">
            <a:avLst/>
          </a:prstGeom>
          <a:noFill/>
          <a:ln w="9525">
            <a:noFill/>
            <a:miter lim="800000"/>
            <a:headEnd/>
            <a:tailEnd/>
          </a:ln>
        </p:spPr>
        <p:txBody>
          <a:bodyPr>
            <a:spAutoFit/>
          </a:bodyPr>
          <a:lstStyle/>
          <a:p>
            <a:pPr algn="just"/>
            <a:r>
              <a:rPr lang="en-US" b="1">
                <a:solidFill>
                  <a:srgbClr val="FF0000"/>
                </a:solidFill>
                <a:latin typeface="Times New Roman" pitchFamily="18" charset="0"/>
                <a:cs typeface="Times New Roman" pitchFamily="18" charset="0"/>
              </a:rPr>
              <a:t> * </a:t>
            </a:r>
            <a:r>
              <a:rPr lang="en-US" sz="2400" b="1">
                <a:solidFill>
                  <a:srgbClr val="FF3300"/>
                </a:solidFill>
                <a:latin typeface="Times New Roman" pitchFamily="18" charset="0"/>
                <a:cs typeface="Times New Roman" pitchFamily="18" charset="0"/>
              </a:rPr>
              <a:t>Vào những đêm trăng sáng, Sông Hương đổi màu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1806"/>
                                        </p:tgtEl>
                                        <p:attrNameLst>
                                          <p:attrName>style.visibility</p:attrName>
                                        </p:attrNameLst>
                                      </p:cBhvr>
                                      <p:to>
                                        <p:strVal val="visible"/>
                                      </p:to>
                                    </p:set>
                                    <p:animEffect transition="in" filter="box(in)">
                                      <p:cBhvr>
                                        <p:cTn id="12" dur="500"/>
                                        <p:tgtEl>
                                          <p:spTgt spid="1618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6" grpId="0"/>
      <p:bldP spid="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a:srcRect l="1427" t="25081" r="53687" b="10596"/>
          <a:stretch>
            <a:fillRect/>
          </a:stretch>
        </p:blipFill>
        <p:spPr bwMode="auto">
          <a:xfrm>
            <a:off x="304800" y="379413"/>
            <a:ext cx="8534400" cy="5335587"/>
          </a:xfrm>
          <a:prstGeom prst="rect">
            <a:avLst/>
          </a:prstGeom>
          <a:noFill/>
          <a:ln w="9525">
            <a:noFill/>
            <a:miter lim="800000"/>
            <a:headEnd/>
            <a:tailEnd/>
          </a:ln>
        </p:spPr>
      </p:pic>
      <p:sp>
        <p:nvSpPr>
          <p:cNvPr id="4" name="TextBox 12"/>
          <p:cNvSpPr txBox="1">
            <a:spLocks noChangeArrowheads="1"/>
          </p:cNvSpPr>
          <p:nvPr/>
        </p:nvSpPr>
        <p:spPr bwMode="auto">
          <a:xfrm>
            <a:off x="0" y="5798403"/>
            <a:ext cx="9144000" cy="954107"/>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Vào những đêm trăng sáng, “dòng sông là một đường trăng </a:t>
            </a:r>
            <a:r>
              <a:rPr lang="en-US" sz="2800" b="1">
                <a:solidFill>
                  <a:srgbClr val="FF0000"/>
                </a:solidFill>
                <a:latin typeface="Times New Roman" pitchFamily="18" charset="0"/>
                <a:cs typeface="Times New Roman" pitchFamily="18" charset="0"/>
              </a:rPr>
              <a:t>lung linh dát vàng</a:t>
            </a:r>
            <a:r>
              <a:rPr lang="en-US" sz="2800" b="1">
                <a:solidFill>
                  <a:srgbClr val="008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a:spLocks noChangeArrowheads="1"/>
          </p:cNvSpPr>
          <p:nvPr/>
        </p:nvSpPr>
        <p:spPr bwMode="auto">
          <a:xfrm>
            <a:off x="152400" y="1860550"/>
            <a:ext cx="8839200" cy="830997"/>
          </a:xfrm>
          <a:prstGeom prst="rect">
            <a:avLst/>
          </a:prstGeom>
          <a:noFill/>
          <a:ln w="9525">
            <a:noFill/>
            <a:miter lim="800000"/>
            <a:headEnd/>
            <a:tailEnd/>
          </a:ln>
        </p:spPr>
        <p:txBody>
          <a:bodyPr>
            <a:spAutoFit/>
          </a:bodyPr>
          <a:lstStyle/>
          <a:p>
            <a:pPr algn="just"/>
            <a:r>
              <a:rPr lang="en-US" sz="2400" b="1">
                <a:solidFill>
                  <a:srgbClr val="FF3300"/>
                </a:solidFill>
                <a:latin typeface="Times New Roman" pitchFamily="18" charset="0"/>
                <a:cs typeface="Times New Roman" pitchFamily="18" charset="0"/>
              </a:rPr>
              <a:t>3. Vì sao nói Sông Hương là một đặc ân của thiên nhiên dành cho thành phố Huế? </a:t>
            </a:r>
          </a:p>
        </p:txBody>
      </p:sp>
      <p:sp>
        <p:nvSpPr>
          <p:cNvPr id="13" name="TextBox 12"/>
          <p:cNvSpPr txBox="1">
            <a:spLocks noChangeArrowheads="1"/>
          </p:cNvSpPr>
          <p:nvPr/>
        </p:nvSpPr>
        <p:spPr bwMode="auto">
          <a:xfrm>
            <a:off x="0" y="2819400"/>
            <a:ext cx="9144000" cy="1200329"/>
          </a:xfrm>
          <a:prstGeom prst="rect">
            <a:avLst/>
          </a:prstGeom>
          <a:noFill/>
          <a:ln w="9525">
            <a:noFill/>
            <a:miter lim="800000"/>
            <a:headEnd/>
            <a:tailEnd/>
          </a:ln>
        </p:spPr>
        <p:txBody>
          <a:bodyPr>
            <a:spAutoFit/>
          </a:bodyPr>
          <a:lstStyle/>
          <a:p>
            <a:r>
              <a:rPr lang="en-US" sz="2400" b="1">
                <a:solidFill>
                  <a:srgbClr val="0000A2"/>
                </a:solidFill>
                <a:latin typeface="Times New Roman" pitchFamily="18" charset="0"/>
                <a:cs typeface="Times New Roman" pitchFamily="18" charset="0"/>
              </a:rPr>
              <a:t>- Vì Sông Hương làm cho thành phố thêm đẹp, làm cho không khí trở nên trong lành, làm tan biến những tiếng ồn ào của chợ búa, tạo cho thành phố một vẻ đẹp êm đềm.</a:t>
            </a:r>
          </a:p>
        </p:txBody>
      </p:sp>
      <p:sp>
        <p:nvSpPr>
          <p:cNvPr id="38930" name="Text Box 18"/>
          <p:cNvSpPr txBox="1">
            <a:spLocks noChangeArrowheads="1"/>
          </p:cNvSpPr>
          <p:nvPr/>
        </p:nvSpPr>
        <p:spPr bwMode="auto">
          <a:xfrm>
            <a:off x="0" y="1143000"/>
            <a:ext cx="3505200" cy="519113"/>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p:cNvPicPr>
            <a:picLocks noChangeAspect="1" noChangeArrowheads="1"/>
          </p:cNvPicPr>
          <p:nvPr/>
        </p:nvPicPr>
        <p:blipFill>
          <a:blip r:embed="rId2"/>
          <a:srcRect/>
          <a:stretch>
            <a:fillRect/>
          </a:stretch>
        </p:blipFill>
        <p:spPr bwMode="auto">
          <a:xfrm>
            <a:off x="0" y="1600200"/>
            <a:ext cx="9144000" cy="5257800"/>
          </a:xfrm>
          <a:prstGeom prst="rect">
            <a:avLst/>
          </a:prstGeom>
          <a:noFill/>
          <a:ln w="9525">
            <a:solidFill>
              <a:srgbClr val="FF3300"/>
            </a:solidFill>
            <a:miter lim="800000"/>
            <a:headEnd/>
            <a:tailEnd/>
          </a:ln>
          <a:effectLst/>
        </p:spPr>
      </p:pic>
      <p:sp>
        <p:nvSpPr>
          <p:cNvPr id="164869" name="WordArt 5"/>
          <p:cNvSpPr>
            <a:spLocks noChangeArrowheads="1" noChangeShapeType="1" noTextEdit="1"/>
          </p:cNvSpPr>
          <p:nvPr/>
        </p:nvSpPr>
        <p:spPr bwMode="auto">
          <a:xfrm>
            <a:off x="1295400" y="2667000"/>
            <a:ext cx="6400800" cy="335280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b="1" kern="10">
                <a:ln w="9525">
                  <a:round/>
                  <a:headEnd/>
                  <a:tailEnd/>
                </a:ln>
                <a:solidFill>
                  <a:srgbClr val="00FF00"/>
                </a:solidFill>
                <a:latin typeface="Times New Roman"/>
                <a:cs typeface="Times New Roman"/>
              </a:rPr>
              <a:t>LUYỆN ĐỌC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strips(downRight)">
                                      <p:cBhvr>
                                        <p:cTn id="7" dur="1000"/>
                                        <p:tgtEl>
                                          <p:spTgt spid="1648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 calcmode="lin" valueType="num">
                                      <p:cBhvr additive="base">
                                        <p:cTn id="12" dur="500" fill="hold"/>
                                        <p:tgtEl>
                                          <p:spTgt spid="164869"/>
                                        </p:tgtEl>
                                        <p:attrNameLst>
                                          <p:attrName>ppt_x</p:attrName>
                                        </p:attrNameLst>
                                      </p:cBhvr>
                                      <p:tavLst>
                                        <p:tav tm="0">
                                          <p:val>
                                            <p:strVal val="#ppt_x"/>
                                          </p:val>
                                        </p:tav>
                                        <p:tav tm="100000">
                                          <p:val>
                                            <p:strVal val="#ppt_x"/>
                                          </p:val>
                                        </p:tav>
                                      </p:tavLst>
                                    </p:anim>
                                    <p:anim calcmode="lin" valueType="num">
                                      <p:cBhvr additive="base">
                                        <p:cTn id="13" dur="500" fill="hold"/>
                                        <p:tgtEl>
                                          <p:spTgt spid="164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6096000"/>
            <a:ext cx="8915400" cy="579438"/>
          </a:xfrm>
          <a:prstGeom prst="rect">
            <a:avLst/>
          </a:prstGeom>
          <a:noFill/>
          <a:ln w="9525">
            <a:noFill/>
            <a:miter lim="800000"/>
            <a:headEnd/>
            <a:tailEnd/>
          </a:ln>
        </p:spPr>
        <p:txBody>
          <a:bodyPr>
            <a:spAutoFit/>
          </a:bodyPr>
          <a:lstStyle/>
          <a:p>
            <a:r>
              <a:rPr lang="en-US" sz="3200" b="1">
                <a:solidFill>
                  <a:srgbClr val="008000"/>
                </a:solidFill>
                <a:latin typeface="Times New Roman" pitchFamily="18" charset="0"/>
                <a:cs typeface="Times New Roman" pitchFamily="18" charset="0"/>
              </a:rPr>
              <a:t>Cầu Tràng Tiền trên Sông Hương.</a:t>
            </a:r>
          </a:p>
        </p:txBody>
      </p:sp>
      <p:pic>
        <p:nvPicPr>
          <p:cNvPr id="1027" name="Picture 3"/>
          <p:cNvPicPr>
            <a:picLocks noChangeAspect="1" noChangeArrowheads="1"/>
          </p:cNvPicPr>
          <p:nvPr/>
        </p:nvPicPr>
        <p:blipFill>
          <a:blip r:embed="rId2"/>
          <a:srcRect l="2269" t="21397" r="45752" b="34047"/>
          <a:stretch>
            <a:fillRect/>
          </a:stretch>
        </p:blipFill>
        <p:spPr bwMode="auto">
          <a:xfrm>
            <a:off x="0" y="0"/>
            <a:ext cx="4648200" cy="5943600"/>
          </a:xfrm>
          <a:prstGeom prst="rect">
            <a:avLst/>
          </a:prstGeom>
          <a:noFill/>
          <a:ln w="57150" cmpd="thinThick">
            <a:solidFill>
              <a:srgbClr val="0000FF"/>
            </a:solidFill>
            <a:miter lim="800000"/>
            <a:headEnd/>
            <a:tailEnd/>
          </a:ln>
        </p:spPr>
      </p:pic>
      <p:pic>
        <p:nvPicPr>
          <p:cNvPr id="39941" name="Picture 5"/>
          <p:cNvPicPr>
            <a:picLocks noChangeAspect="1" noChangeArrowheads="1"/>
          </p:cNvPicPr>
          <p:nvPr/>
        </p:nvPicPr>
        <p:blipFill>
          <a:blip r:embed="rId3"/>
          <a:srcRect/>
          <a:stretch>
            <a:fillRect/>
          </a:stretch>
        </p:blipFill>
        <p:spPr bwMode="auto">
          <a:xfrm>
            <a:off x="4724400" y="42863"/>
            <a:ext cx="4419600" cy="5900737"/>
          </a:xfrm>
          <a:prstGeom prst="rect">
            <a:avLst/>
          </a:prstGeom>
          <a:noFill/>
          <a:ln w="9525">
            <a:solidFill>
              <a:srgbClr val="FF33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18" presetClass="entr" presetSubtype="6" fill="hold" nodeType="with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strips(downRight)">
                                      <p:cBhvr>
                                        <p:cTn id="17" dur="1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lum bright="-12000"/>
          </a:blip>
          <a:srcRect l="1357" t="23491" r="61496" b="36913"/>
          <a:stretch>
            <a:fillRect/>
          </a:stretch>
        </p:blipFill>
        <p:spPr bwMode="auto">
          <a:xfrm>
            <a:off x="0" y="0"/>
            <a:ext cx="4724400" cy="6858000"/>
          </a:xfrm>
          <a:prstGeom prst="rect">
            <a:avLst/>
          </a:prstGeom>
          <a:noFill/>
          <a:ln w="9525">
            <a:solidFill>
              <a:srgbClr val="660066"/>
            </a:solidFill>
            <a:miter lim="800000"/>
            <a:headEnd/>
            <a:tailEnd/>
          </a:ln>
        </p:spPr>
      </p:pic>
      <p:pic>
        <p:nvPicPr>
          <p:cNvPr id="40967" name="Picture 7"/>
          <p:cNvPicPr>
            <a:picLocks noChangeAspect="1" noChangeArrowheads="1"/>
          </p:cNvPicPr>
          <p:nvPr/>
        </p:nvPicPr>
        <p:blipFill>
          <a:blip r:embed="rId4">
            <a:lum bright="-6000"/>
          </a:blip>
          <a:srcRect/>
          <a:stretch>
            <a:fillRect/>
          </a:stretch>
        </p:blipFill>
        <p:spPr bwMode="auto">
          <a:xfrm>
            <a:off x="4724400" y="0"/>
            <a:ext cx="44196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1000"/>
                                        <p:tgtEl>
                                          <p:spTgt spid="3074"/>
                                        </p:tgtEl>
                                      </p:cBhvr>
                                    </p:animEffect>
                                  </p:childTnLst>
                                </p:cTn>
                              </p:par>
                              <p:par>
                                <p:cTn id="8" presetID="18" presetClass="entr" presetSubtype="6" fill="hold" nodeType="withEffect">
                                  <p:stCondLst>
                                    <p:cond delay="0"/>
                                  </p:stCondLst>
                                  <p:childTnLst>
                                    <p:set>
                                      <p:cBhvr>
                                        <p:cTn id="9" dur="1" fill="hold">
                                          <p:stCondLst>
                                            <p:cond delay="0"/>
                                          </p:stCondLst>
                                        </p:cTn>
                                        <p:tgtEl>
                                          <p:spTgt spid="40967"/>
                                        </p:tgtEl>
                                        <p:attrNameLst>
                                          <p:attrName>style.visibility</p:attrName>
                                        </p:attrNameLst>
                                      </p:cBhvr>
                                      <p:to>
                                        <p:strVal val="visible"/>
                                      </p:to>
                                    </p:set>
                                    <p:animEffect transition="in" filter="strips(downRight)">
                                      <p:cBhvr>
                                        <p:cTn id="10" dur="1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13" name="Picture 29"/>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a:effectLst/>
        </p:spPr>
      </p:pic>
      <p:pic>
        <p:nvPicPr>
          <p:cNvPr id="42014" name="Picture 30"/>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2013"/>
                                        </p:tgtEl>
                                        <p:attrNameLst>
                                          <p:attrName>style.visibility</p:attrName>
                                        </p:attrNameLst>
                                      </p:cBhvr>
                                      <p:to>
                                        <p:strVal val="visible"/>
                                      </p:to>
                                    </p:set>
                                    <p:anim calcmode="lin" valueType="num">
                                      <p:cBhvr>
                                        <p:cTn id="7" dur="500" fill="hold"/>
                                        <p:tgtEl>
                                          <p:spTgt spid="42013"/>
                                        </p:tgtEl>
                                        <p:attrNameLst>
                                          <p:attrName>ppt_w</p:attrName>
                                        </p:attrNameLst>
                                      </p:cBhvr>
                                      <p:tavLst>
                                        <p:tav tm="0">
                                          <p:val>
                                            <p:strVal val="#ppt_w*0.70"/>
                                          </p:val>
                                        </p:tav>
                                        <p:tav tm="100000">
                                          <p:val>
                                            <p:strVal val="#ppt_w"/>
                                          </p:val>
                                        </p:tav>
                                      </p:tavLst>
                                    </p:anim>
                                    <p:anim calcmode="lin" valueType="num">
                                      <p:cBhvr>
                                        <p:cTn id="8" dur="500" fill="hold"/>
                                        <p:tgtEl>
                                          <p:spTgt spid="42013"/>
                                        </p:tgtEl>
                                        <p:attrNameLst>
                                          <p:attrName>ppt_h</p:attrName>
                                        </p:attrNameLst>
                                      </p:cBhvr>
                                      <p:tavLst>
                                        <p:tav tm="0">
                                          <p:val>
                                            <p:strVal val="#ppt_h"/>
                                          </p:val>
                                        </p:tav>
                                        <p:tav tm="100000">
                                          <p:val>
                                            <p:strVal val="#ppt_h"/>
                                          </p:val>
                                        </p:tav>
                                      </p:tavLst>
                                    </p:anim>
                                    <p:animEffect transition="in" filter="fade">
                                      <p:cBhvr>
                                        <p:cTn id="9" dur="500"/>
                                        <p:tgtEl>
                                          <p:spTgt spid="42013"/>
                                        </p:tgtEl>
                                      </p:cBhvr>
                                    </p:animEffect>
                                  </p:childTnLst>
                                </p:cTn>
                              </p:par>
                              <p:par>
                                <p:cTn id="10" presetID="55" presetClass="entr" presetSubtype="0" fill="hold" nodeType="withEffect">
                                  <p:stCondLst>
                                    <p:cond delay="0"/>
                                  </p:stCondLst>
                                  <p:childTnLst>
                                    <p:set>
                                      <p:cBhvr>
                                        <p:cTn id="11" dur="1" fill="hold">
                                          <p:stCondLst>
                                            <p:cond delay="0"/>
                                          </p:stCondLst>
                                        </p:cTn>
                                        <p:tgtEl>
                                          <p:spTgt spid="42014"/>
                                        </p:tgtEl>
                                        <p:attrNameLst>
                                          <p:attrName>style.visibility</p:attrName>
                                        </p:attrNameLst>
                                      </p:cBhvr>
                                      <p:to>
                                        <p:strVal val="visible"/>
                                      </p:to>
                                    </p:set>
                                    <p:anim calcmode="lin" valueType="num">
                                      <p:cBhvr>
                                        <p:cTn id="12" dur="500" fill="hold"/>
                                        <p:tgtEl>
                                          <p:spTgt spid="42014"/>
                                        </p:tgtEl>
                                        <p:attrNameLst>
                                          <p:attrName>ppt_w</p:attrName>
                                        </p:attrNameLst>
                                      </p:cBhvr>
                                      <p:tavLst>
                                        <p:tav tm="0">
                                          <p:val>
                                            <p:strVal val="#ppt_w*0.70"/>
                                          </p:val>
                                        </p:tav>
                                        <p:tav tm="100000">
                                          <p:val>
                                            <p:strVal val="#ppt_w"/>
                                          </p:val>
                                        </p:tav>
                                      </p:tavLst>
                                    </p:anim>
                                    <p:anim calcmode="lin" valueType="num">
                                      <p:cBhvr>
                                        <p:cTn id="13" dur="500" fill="hold"/>
                                        <p:tgtEl>
                                          <p:spTgt spid="42014"/>
                                        </p:tgtEl>
                                        <p:attrNameLst>
                                          <p:attrName>ppt_h</p:attrName>
                                        </p:attrNameLst>
                                      </p:cBhvr>
                                      <p:tavLst>
                                        <p:tav tm="0">
                                          <p:val>
                                            <p:strVal val="#ppt_h"/>
                                          </p:val>
                                        </p:tav>
                                        <p:tav tm="100000">
                                          <p:val>
                                            <p:strVal val="#ppt_h"/>
                                          </p:val>
                                        </p:tav>
                                      </p:tavLst>
                                    </p:anim>
                                    <p:animEffect transition="in" filter="fade">
                                      <p:cBhvr>
                                        <p:cTn id="14" dur="500"/>
                                        <p:tgtEl>
                                          <p:spTgt spid="42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04800" y="3276600"/>
            <a:ext cx="5638800" cy="366713"/>
          </a:xfrm>
          <a:prstGeom prst="rect">
            <a:avLst/>
          </a:prstGeom>
          <a:noFill/>
          <a:ln w="9525">
            <a:noFill/>
            <a:miter lim="800000"/>
            <a:headEnd/>
            <a:tailEnd/>
          </a:ln>
          <a:effectLst/>
        </p:spPr>
        <p:txBody>
          <a:bodyPr>
            <a:spAutoFit/>
          </a:bodyPr>
          <a:lstStyle/>
          <a:p>
            <a:pPr algn="ctr">
              <a:spcBef>
                <a:spcPct val="50000"/>
              </a:spcBef>
            </a:pPr>
            <a:endParaRPr lang="en-US">
              <a:latin typeface="Times New Roman" pitchFamily="18" charset="0"/>
            </a:endParaRPr>
          </a:p>
        </p:txBody>
      </p:sp>
      <p:sp>
        <p:nvSpPr>
          <p:cNvPr id="113668" name="Text Box 4"/>
          <p:cNvSpPr txBox="1">
            <a:spLocks noChangeArrowheads="1"/>
          </p:cNvSpPr>
          <p:nvPr/>
        </p:nvSpPr>
        <p:spPr bwMode="auto">
          <a:xfrm>
            <a:off x="2057400" y="609600"/>
            <a:ext cx="5334000" cy="579438"/>
          </a:xfrm>
          <a:prstGeom prst="rect">
            <a:avLst/>
          </a:prstGeom>
          <a:noFill/>
          <a:ln w="9525">
            <a:noFill/>
            <a:miter lim="800000"/>
            <a:headEnd/>
            <a:tailEnd/>
          </a:ln>
          <a:effectLst/>
        </p:spPr>
        <p:txBody>
          <a:bodyPr>
            <a:spAutoFit/>
          </a:bodyPr>
          <a:lstStyle/>
          <a:p>
            <a:pPr eaLnBrk="0" hangingPunct="0">
              <a:spcBef>
                <a:spcPct val="50000"/>
              </a:spcBef>
            </a:pPr>
            <a:r>
              <a:rPr lang="en-US" sz="3200" b="1" u="sng" dirty="0" err="1">
                <a:solidFill>
                  <a:srgbClr val="FF3300"/>
                </a:solidFill>
                <a:latin typeface="Times New Roman" pitchFamily="18" charset="0"/>
              </a:rPr>
              <a:t>Ôn</a:t>
            </a:r>
            <a:r>
              <a:rPr lang="en-US" sz="3200" b="1" u="sng" dirty="0">
                <a:solidFill>
                  <a:srgbClr val="FF3300"/>
                </a:solidFill>
                <a:latin typeface="Times New Roman" pitchFamily="18" charset="0"/>
              </a:rPr>
              <a:t> </a:t>
            </a:r>
            <a:r>
              <a:rPr lang="en-US" sz="3200" b="1" u="sng" dirty="0" err="1">
                <a:solidFill>
                  <a:srgbClr val="FF3300"/>
                </a:solidFill>
                <a:latin typeface="Times New Roman" pitchFamily="18" charset="0"/>
              </a:rPr>
              <a:t>bài</a:t>
            </a:r>
            <a:r>
              <a:rPr lang="en-US" sz="3200" b="1" u="sng" dirty="0">
                <a:solidFill>
                  <a:srgbClr val="FF3300"/>
                </a:solidFill>
                <a:latin typeface="Times New Roman" pitchFamily="18" charset="0"/>
              </a:rPr>
              <a:t> </a:t>
            </a:r>
            <a:r>
              <a:rPr lang="en-US" sz="3200" b="1" u="sng" dirty="0" err="1">
                <a:solidFill>
                  <a:srgbClr val="FF3300"/>
                </a:solidFill>
                <a:latin typeface="Times New Roman" pitchFamily="18" charset="0"/>
              </a:rPr>
              <a:t>cũ</a:t>
            </a:r>
            <a:r>
              <a:rPr lang="en-US" sz="3200" b="1" u="sng" dirty="0">
                <a:solidFill>
                  <a:srgbClr val="FF3300"/>
                </a:solidFill>
                <a:latin typeface="Times New Roman" pitchFamily="18" charset="0"/>
              </a:rPr>
              <a:t>:</a:t>
            </a:r>
          </a:p>
        </p:txBody>
      </p:sp>
      <p:sp>
        <p:nvSpPr>
          <p:cNvPr id="113669" name="Rectangle 5"/>
          <p:cNvSpPr>
            <a:spLocks noChangeArrowheads="1"/>
          </p:cNvSpPr>
          <p:nvPr/>
        </p:nvSpPr>
        <p:spPr bwMode="auto">
          <a:xfrm>
            <a:off x="0" y="0"/>
            <a:ext cx="9144000" cy="6858000"/>
          </a:xfrm>
          <a:prstGeom prst="rect">
            <a:avLst/>
          </a:prstGeom>
          <a:noFill/>
          <a:ln w="76200">
            <a:solidFill>
              <a:srgbClr val="00CCFF"/>
            </a:solidFill>
            <a:miter lim="800000"/>
            <a:headEnd/>
            <a:tailEnd/>
          </a:ln>
          <a:effectLst/>
        </p:spPr>
        <p:txBody>
          <a:bodyPr wrap="none" anchor="ctr"/>
          <a:lstStyle/>
          <a:p>
            <a:endParaRPr lang="en-US"/>
          </a:p>
        </p:txBody>
      </p:sp>
      <p:sp>
        <p:nvSpPr>
          <p:cNvPr id="113670" name="Text Box 6"/>
          <p:cNvSpPr txBox="1">
            <a:spLocks noChangeArrowheads="1"/>
          </p:cNvSpPr>
          <p:nvPr/>
        </p:nvSpPr>
        <p:spPr bwMode="auto">
          <a:xfrm>
            <a:off x="5181600" y="2362200"/>
            <a:ext cx="373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3676" name="Text Box 12"/>
          <p:cNvSpPr txBox="1">
            <a:spLocks noChangeArrowheads="1"/>
          </p:cNvSpPr>
          <p:nvPr/>
        </p:nvSpPr>
        <p:spPr bwMode="auto">
          <a:xfrm>
            <a:off x="381000" y="1524000"/>
            <a:ext cx="7467600" cy="579438"/>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 Đọc nối tiếp bài: Tôm Càng và Cá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box(in)">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fade">
                                      <p:cBhvr>
                                        <p:cTn id="7" dur="1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2"/>
          <a:srcRect/>
          <a:stretch>
            <a:fillRect/>
          </a:stretch>
        </p:blipFill>
        <p:spPr bwMode="auto">
          <a:xfrm>
            <a:off x="0" y="0"/>
            <a:ext cx="4800600" cy="6858000"/>
          </a:xfrm>
          <a:prstGeom prst="rect">
            <a:avLst/>
          </a:prstGeom>
          <a:noFill/>
          <a:ln w="9525">
            <a:noFill/>
            <a:miter lim="800000"/>
            <a:headEnd/>
            <a:tailEnd/>
          </a:ln>
          <a:effectLst/>
        </p:spPr>
      </p:pic>
      <p:pic>
        <p:nvPicPr>
          <p:cNvPr id="165893" name="Picture 5"/>
          <p:cNvPicPr>
            <a:picLocks noChangeAspect="1" noChangeArrowheads="1"/>
          </p:cNvPicPr>
          <p:nvPr/>
        </p:nvPicPr>
        <p:blipFill>
          <a:blip r:embed="rId3"/>
          <a:srcRect/>
          <a:stretch>
            <a:fillRect/>
          </a:stretch>
        </p:blipFill>
        <p:spPr bwMode="auto">
          <a:xfrm>
            <a:off x="4876800" y="0"/>
            <a:ext cx="4267200" cy="35052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l="1357" t="22284" r="55008" b="27399"/>
          <a:stretch>
            <a:fillRect/>
          </a:stretch>
        </p:blipFill>
        <p:spPr bwMode="auto">
          <a:xfrm>
            <a:off x="4800600" y="3505200"/>
            <a:ext cx="4343400" cy="3352800"/>
          </a:xfrm>
          <a:prstGeom prst="rect">
            <a:avLst/>
          </a:prstGeom>
          <a:noFill/>
          <a:ln w="2857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fade">
                                      <p:cBhvr>
                                        <p:cTn id="7" dur="1000"/>
                                        <p:tgtEl>
                                          <p:spTgt spid="165892"/>
                                        </p:tgtEl>
                                      </p:cBhvr>
                                    </p:animEffect>
                                  </p:childTnLst>
                                </p:cTn>
                              </p:par>
                              <p:par>
                                <p:cTn id="8" presetID="10" presetClass="entr" presetSubtype="0" fill="hold" nodeType="withEffect">
                                  <p:stCondLst>
                                    <p:cond delay="0"/>
                                  </p:stCondLst>
                                  <p:childTnLst>
                                    <p:set>
                                      <p:cBhvr>
                                        <p:cTn id="9" dur="1" fill="hold">
                                          <p:stCondLst>
                                            <p:cond delay="0"/>
                                          </p:stCondLst>
                                        </p:cTn>
                                        <p:tgtEl>
                                          <p:spTgt spid="165893"/>
                                        </p:tgtEl>
                                        <p:attrNameLst>
                                          <p:attrName>style.visibility</p:attrName>
                                        </p:attrNameLst>
                                      </p:cBhvr>
                                      <p:to>
                                        <p:strVal val="visible"/>
                                      </p:to>
                                    </p:set>
                                    <p:animEffect transition="in" filter="fade">
                                      <p:cBhvr>
                                        <p:cTn id="10" dur="1000"/>
                                        <p:tgtEl>
                                          <p:spTgt spid="16589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sh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6000"/>
          </a:blip>
          <a:srcRect l="48396" t="23911" r="2180" b="12878"/>
          <a:stretch>
            <a:fillRect/>
          </a:stretch>
        </p:blipFill>
        <p:spPr bwMode="auto">
          <a:xfrm>
            <a:off x="0" y="1828800"/>
            <a:ext cx="9144000" cy="5075238"/>
          </a:xfrm>
          <a:prstGeom prst="rect">
            <a:avLst/>
          </a:prstGeom>
          <a:noFill/>
          <a:ln w="9525">
            <a:noFill/>
            <a:miter lim="800000"/>
            <a:headEnd/>
            <a:tailEnd/>
          </a:ln>
        </p:spPr>
      </p:pic>
      <p:sp>
        <p:nvSpPr>
          <p:cNvPr id="22533" name="Text Box 5"/>
          <p:cNvSpPr txBox="1">
            <a:spLocks noChangeArrowheads="1"/>
          </p:cNvSpPr>
          <p:nvPr/>
        </p:nvSpPr>
        <p:spPr bwMode="auto">
          <a:xfrm>
            <a:off x="0" y="381000"/>
            <a:ext cx="9144000" cy="519113"/>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sz="2800" b="1" u="sng">
                <a:solidFill>
                  <a:srgbClr val="0000FF"/>
                </a:solidFill>
                <a:latin typeface="Times New Roman" pitchFamily="18" charset="0"/>
                <a:cs typeface="Times New Roman" pitchFamily="18" charset="0"/>
              </a:rPr>
              <a:t>Tập đọc</a:t>
            </a:r>
          </a:p>
        </p:txBody>
      </p:sp>
      <p:sp>
        <p:nvSpPr>
          <p:cNvPr id="22534" name="Text Box 6"/>
          <p:cNvSpPr txBox="1">
            <a:spLocks noChangeArrowheads="1"/>
          </p:cNvSpPr>
          <p:nvPr/>
        </p:nvSpPr>
        <p:spPr bwMode="auto">
          <a:xfrm>
            <a:off x="2286000" y="928688"/>
            <a:ext cx="4419600" cy="519112"/>
          </a:xfrm>
          <a:prstGeom prst="rect">
            <a:avLst/>
          </a:prstGeom>
          <a:noFill/>
          <a:ln w="9525">
            <a:noFill/>
            <a:miter lim="800000"/>
            <a:headEnd/>
            <a:tailEnd/>
          </a:ln>
          <a:effectLst>
            <a:prstShdw prst="shdw17" dist="17961" dir="2700000">
              <a:schemeClr val="bg2"/>
            </a:prstShdw>
          </a:effectLst>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Sông Hương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10"/>
          <p:cNvSpPr txBox="1">
            <a:spLocks noChangeArrowheads="1"/>
          </p:cNvSpPr>
          <p:nvPr/>
        </p:nvSpPr>
        <p:spPr bwMode="auto">
          <a:xfrm>
            <a:off x="0" y="1828800"/>
            <a:ext cx="35814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sz="2800" b="1" u="sng">
              <a:solidFill>
                <a:srgbClr val="FF0000"/>
              </a:solidFill>
              <a:latin typeface="Times New Roman" pitchFamily="18" charset="0"/>
              <a:cs typeface="Times New Roman" pitchFamily="18" charset="0"/>
            </a:endParaRPr>
          </a:p>
        </p:txBody>
      </p:sp>
      <p:sp>
        <p:nvSpPr>
          <p:cNvPr id="156675" name="Text Box 3"/>
          <p:cNvSpPr txBox="1">
            <a:spLocks noChangeArrowheads="1"/>
          </p:cNvSpPr>
          <p:nvPr/>
        </p:nvSpPr>
        <p:spPr bwMode="auto">
          <a:xfrm>
            <a:off x="0" y="1295400"/>
            <a:ext cx="29718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D60093"/>
                </a:solidFill>
                <a:latin typeface="Times New Roman" pitchFamily="18" charset="0"/>
                <a:cs typeface="Times New Roman" pitchFamily="18" charset="0"/>
              </a:rPr>
              <a:t>Luyện đọc</a:t>
            </a:r>
          </a:p>
        </p:txBody>
      </p:sp>
      <p:sp>
        <p:nvSpPr>
          <p:cNvPr id="156677" name="Text Box 5"/>
          <p:cNvSpPr txBox="1">
            <a:spLocks noChangeArrowheads="1"/>
          </p:cNvSpPr>
          <p:nvPr/>
        </p:nvSpPr>
        <p:spPr bwMode="auto">
          <a:xfrm>
            <a:off x="0" y="2971800"/>
            <a:ext cx="91440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Ngắt câu: </a:t>
            </a:r>
          </a:p>
        </p:txBody>
      </p:sp>
      <p:sp>
        <p:nvSpPr>
          <p:cNvPr id="156678" name="Text Box 6"/>
          <p:cNvSpPr txBox="1">
            <a:spLocks noChangeArrowheads="1"/>
          </p:cNvSpPr>
          <p:nvPr/>
        </p:nvSpPr>
        <p:spPr bwMode="auto">
          <a:xfrm>
            <a:off x="0" y="4800600"/>
            <a:ext cx="88392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Giải nghĩa từ:</a:t>
            </a:r>
          </a:p>
        </p:txBody>
      </p:sp>
      <p:sp>
        <p:nvSpPr>
          <p:cNvPr id="156682" name="Text Box 10"/>
          <p:cNvSpPr txBox="1">
            <a:spLocks noChangeArrowheads="1"/>
          </p:cNvSpPr>
          <p:nvPr/>
        </p:nvSpPr>
        <p:spPr bwMode="auto">
          <a:xfrm>
            <a:off x="381000" y="3581400"/>
            <a:ext cx="8458200" cy="954107"/>
          </a:xfrm>
          <a:prstGeom prst="rect">
            <a:avLst/>
          </a:prstGeom>
          <a:noFill/>
          <a:ln w="9525">
            <a:noFill/>
            <a:miter lim="800000"/>
            <a:headEnd/>
            <a:tailEnd/>
          </a:ln>
          <a:effectLst/>
        </p:spPr>
        <p:txBody>
          <a:bodyPr wrap="square">
            <a:spAutoFit/>
          </a:bodyPr>
          <a:lstStyle/>
          <a:p>
            <a:r>
              <a:rPr lang="en-US" sz="2800" b="1" smtClean="0">
                <a:solidFill>
                  <a:srgbClr val="0000FF"/>
                </a:solidFill>
                <a:latin typeface="VNI-Times" pitchFamily="2" charset="0"/>
                <a:cs typeface="Times New Roman" pitchFamily="18" charset="0"/>
              </a:rPr>
              <a:t>-</a:t>
            </a:r>
            <a:r>
              <a:rPr lang="en-US" sz="2800" smtClean="0">
                <a:solidFill>
                  <a:srgbClr val="0000FF"/>
                </a:solidFill>
                <a:latin typeface="Times New Roman" pitchFamily="18" charset="0"/>
                <a:cs typeface="Times New Roman" pitchFamily="18" charset="0"/>
              </a:rPr>
              <a:t>Hương Giang bỗng thay chiếc áo màu xanh hàng ngày</a:t>
            </a:r>
            <a:r>
              <a:rPr lang="en-US" sz="2800" b="1" smtClean="0">
                <a:solidFill>
                  <a:srgbClr val="0000FF"/>
                </a:solidFill>
                <a:latin typeface="Times New Roman" pitchFamily="18" charset="0"/>
                <a:cs typeface="Times New Roman" pitchFamily="18" charset="0"/>
              </a:rPr>
              <a:t>/ </a:t>
            </a:r>
            <a:r>
              <a:rPr lang="en-US" sz="2800" smtClean="0">
                <a:solidFill>
                  <a:srgbClr val="0000FF"/>
                </a:solidFill>
                <a:latin typeface="Times New Roman" pitchFamily="18" charset="0"/>
                <a:cs typeface="Times New Roman" pitchFamily="18" charset="0"/>
              </a:rPr>
              <a:t>thành một dải lụa đào</a:t>
            </a:r>
            <a:r>
              <a:rPr lang="en-US" sz="2800" b="1" smtClean="0">
                <a:solidFill>
                  <a:srgbClr val="0000FF"/>
                </a:solidFill>
                <a:latin typeface="Times New Roman" pitchFamily="18" charset="0"/>
                <a:cs typeface="Times New Roman" pitchFamily="18" charset="0"/>
              </a:rPr>
              <a:t> ửng hồng </a:t>
            </a:r>
            <a:r>
              <a:rPr lang="en-US" sz="2800" smtClean="0">
                <a:solidFill>
                  <a:srgbClr val="0000FF"/>
                </a:solidFill>
                <a:latin typeface="Times New Roman" pitchFamily="18" charset="0"/>
                <a:cs typeface="Times New Roman" pitchFamily="18" charset="0"/>
              </a:rPr>
              <a:t>cả phố phường</a:t>
            </a:r>
            <a:r>
              <a:rPr lang="en-US" sz="2800" b="1" smtClean="0">
                <a:solidFill>
                  <a:srgbClr val="0000FF"/>
                </a:solidFill>
                <a:latin typeface="Times New Roman" pitchFamily="18" charset="0"/>
                <a:cs typeface="Times New Roman" pitchFamily="18" charset="0"/>
              </a:rPr>
              <a:t>. //</a:t>
            </a:r>
            <a:endParaRPr lang="en-US" sz="2800" b="1">
              <a:solidFill>
                <a:srgbClr val="0000FF"/>
              </a:solidFill>
              <a:latin typeface="Times New Roman" pitchFamily="18" charset="0"/>
              <a:cs typeface="Times New Roman" pitchFamily="18" charset="0"/>
            </a:endParaRPr>
          </a:p>
        </p:txBody>
      </p:sp>
      <p:sp>
        <p:nvSpPr>
          <p:cNvPr id="156692" name="Text Box 20"/>
          <p:cNvSpPr txBox="1">
            <a:spLocks noChangeArrowheads="1"/>
          </p:cNvSpPr>
          <p:nvPr/>
        </p:nvSpPr>
        <p:spPr bwMode="auto">
          <a:xfrm>
            <a:off x="0" y="2362200"/>
            <a:ext cx="67056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0000FF"/>
                </a:solidFill>
                <a:latin typeface="Times New Roman" pitchFamily="18" charset="0"/>
                <a:cs typeface="Times New Roman" pitchFamily="18" charset="0"/>
              </a:rPr>
              <a:t>- màu xanh, sắc độ, lung linh, dải lụa,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6675"/>
                                        </p:tgtEl>
                                        <p:attrNameLst>
                                          <p:attrName>style.visibility</p:attrName>
                                        </p:attrNameLst>
                                      </p:cBhvr>
                                      <p:to>
                                        <p:strVal val="visible"/>
                                      </p:to>
                                    </p:set>
                                    <p:anim calcmode="discrete" valueType="clr">
                                      <p:cBhvr override="childStyle">
                                        <p:cTn id="7" dur="80"/>
                                        <p:tgtEl>
                                          <p:spTgt spid="156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6675"/>
                                        </p:tgtEl>
                                        <p:attrNameLst>
                                          <p:attrName>fillcolor</p:attrName>
                                        </p:attrNameLst>
                                      </p:cBhvr>
                                      <p:tavLst>
                                        <p:tav tm="0">
                                          <p:val>
                                            <p:clrVal>
                                              <a:schemeClr val="accent2"/>
                                            </p:clrVal>
                                          </p:val>
                                        </p:tav>
                                        <p:tav tm="50000">
                                          <p:val>
                                            <p:clrVal>
                                              <a:schemeClr val="hlink"/>
                                            </p:clrVal>
                                          </p:val>
                                        </p:tav>
                                      </p:tavLst>
                                    </p:anim>
                                    <p:set>
                                      <p:cBhvr>
                                        <p:cTn id="9" dur="80"/>
                                        <p:tgtEl>
                                          <p:spTgt spid="15667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6674"/>
                                        </p:tgtEl>
                                        <p:attrNameLst>
                                          <p:attrName>style.visibility</p:attrName>
                                        </p:attrNameLst>
                                      </p:cBhvr>
                                      <p:to>
                                        <p:strVal val="visible"/>
                                      </p:to>
                                    </p:set>
                                    <p:anim calcmode="discrete" valueType="clr">
                                      <p:cBhvr override="childStyle">
                                        <p:cTn id="14" dur="80"/>
                                        <p:tgtEl>
                                          <p:spTgt spid="15667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6674"/>
                                        </p:tgtEl>
                                        <p:attrNameLst>
                                          <p:attrName>fillcolor</p:attrName>
                                        </p:attrNameLst>
                                      </p:cBhvr>
                                      <p:tavLst>
                                        <p:tav tm="0">
                                          <p:val>
                                            <p:clrVal>
                                              <a:schemeClr val="accent2"/>
                                            </p:clrVal>
                                          </p:val>
                                        </p:tav>
                                        <p:tav tm="50000">
                                          <p:val>
                                            <p:clrVal>
                                              <a:schemeClr val="hlink"/>
                                            </p:clrVal>
                                          </p:val>
                                        </p:tav>
                                      </p:tavLst>
                                    </p:anim>
                                    <p:set>
                                      <p:cBhvr>
                                        <p:cTn id="16" dur="80"/>
                                        <p:tgtEl>
                                          <p:spTgt spid="15667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6677"/>
                                        </p:tgtEl>
                                        <p:attrNameLst>
                                          <p:attrName>style.visibility</p:attrName>
                                        </p:attrNameLst>
                                      </p:cBhvr>
                                      <p:to>
                                        <p:strVal val="visible"/>
                                      </p:to>
                                    </p:set>
                                    <p:anim calcmode="discrete" valueType="clr">
                                      <p:cBhvr override="childStyle">
                                        <p:cTn id="21" dur="80"/>
                                        <p:tgtEl>
                                          <p:spTgt spid="15667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6677"/>
                                        </p:tgtEl>
                                        <p:attrNameLst>
                                          <p:attrName>fillcolor</p:attrName>
                                        </p:attrNameLst>
                                      </p:cBhvr>
                                      <p:tavLst>
                                        <p:tav tm="0">
                                          <p:val>
                                            <p:clrVal>
                                              <a:schemeClr val="accent2"/>
                                            </p:clrVal>
                                          </p:val>
                                        </p:tav>
                                        <p:tav tm="50000">
                                          <p:val>
                                            <p:clrVal>
                                              <a:schemeClr val="hlink"/>
                                            </p:clrVal>
                                          </p:val>
                                        </p:tav>
                                      </p:tavLst>
                                    </p:anim>
                                    <p:set>
                                      <p:cBhvr>
                                        <p:cTn id="23" dur="80"/>
                                        <p:tgtEl>
                                          <p:spTgt spid="15667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6682"/>
                                        </p:tgtEl>
                                        <p:attrNameLst>
                                          <p:attrName>style.visibility</p:attrName>
                                        </p:attrNameLst>
                                      </p:cBhvr>
                                      <p:to>
                                        <p:strVal val="visible"/>
                                      </p:to>
                                    </p:set>
                                    <p:anim calcmode="discrete" valueType="clr">
                                      <p:cBhvr override="childStyle">
                                        <p:cTn id="28" dur="80"/>
                                        <p:tgtEl>
                                          <p:spTgt spid="15668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6682"/>
                                        </p:tgtEl>
                                        <p:attrNameLst>
                                          <p:attrName>fillcolor</p:attrName>
                                        </p:attrNameLst>
                                      </p:cBhvr>
                                      <p:tavLst>
                                        <p:tav tm="0">
                                          <p:val>
                                            <p:clrVal>
                                              <a:schemeClr val="accent2"/>
                                            </p:clrVal>
                                          </p:val>
                                        </p:tav>
                                        <p:tav tm="50000">
                                          <p:val>
                                            <p:clrVal>
                                              <a:schemeClr val="hlink"/>
                                            </p:clrVal>
                                          </p:val>
                                        </p:tav>
                                      </p:tavLst>
                                    </p:anim>
                                    <p:set>
                                      <p:cBhvr>
                                        <p:cTn id="30" dur="80"/>
                                        <p:tgtEl>
                                          <p:spTgt spid="15668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6678"/>
                                        </p:tgtEl>
                                        <p:attrNameLst>
                                          <p:attrName>style.visibility</p:attrName>
                                        </p:attrNameLst>
                                      </p:cBhvr>
                                      <p:to>
                                        <p:strVal val="visible"/>
                                      </p:to>
                                    </p:set>
                                    <p:anim calcmode="discrete" valueType="clr">
                                      <p:cBhvr override="childStyle">
                                        <p:cTn id="35" dur="80"/>
                                        <p:tgtEl>
                                          <p:spTgt spid="15667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6678"/>
                                        </p:tgtEl>
                                        <p:attrNameLst>
                                          <p:attrName>fillcolor</p:attrName>
                                        </p:attrNameLst>
                                      </p:cBhvr>
                                      <p:tavLst>
                                        <p:tav tm="0">
                                          <p:val>
                                            <p:clrVal>
                                              <a:schemeClr val="accent2"/>
                                            </p:clrVal>
                                          </p:val>
                                        </p:tav>
                                        <p:tav tm="50000">
                                          <p:val>
                                            <p:clrVal>
                                              <a:schemeClr val="hlink"/>
                                            </p:clrVal>
                                          </p:val>
                                        </p:tav>
                                      </p:tavLst>
                                    </p:anim>
                                    <p:set>
                                      <p:cBhvr>
                                        <p:cTn id="37" dur="80"/>
                                        <p:tgtEl>
                                          <p:spTgt spid="1566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p:bldP spid="156677" grpId="0"/>
      <p:bldP spid="156678" grpId="0"/>
      <p:bldP spid="156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5027" t="19263" r="2116" b="8858"/>
          <a:stretch>
            <a:fillRect/>
          </a:stretch>
        </p:blipFill>
        <p:spPr bwMode="auto">
          <a:xfrm>
            <a:off x="0" y="1447800"/>
            <a:ext cx="9144000" cy="5410200"/>
          </a:xfrm>
          <a:prstGeom prst="rect">
            <a:avLst/>
          </a:prstGeom>
          <a:noFill/>
          <a:ln w="9525">
            <a:noFill/>
            <a:miter lim="800000"/>
            <a:headEnd/>
            <a:tailEnd/>
          </a:ln>
        </p:spPr>
      </p:pic>
      <p:sp>
        <p:nvSpPr>
          <p:cNvPr id="166917" name="WordArt 5" descr="Narrow vertical"/>
          <p:cNvSpPr>
            <a:spLocks noChangeArrowheads="1" noChangeShapeType="1" noTextEdit="1"/>
          </p:cNvSpPr>
          <p:nvPr/>
        </p:nvSpPr>
        <p:spPr bwMode="auto">
          <a:xfrm>
            <a:off x="1371600" y="1752600"/>
            <a:ext cx="5715000" cy="26670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Times New Roman"/>
                <a:cs typeface="Times New Roman"/>
              </a:rPr>
              <a:t>ĐỌC NHÓM</a:t>
            </a:r>
          </a:p>
        </p:txBody>
      </p:sp>
      <p:sp>
        <p:nvSpPr>
          <p:cNvPr id="166918" name="WordArt 6"/>
          <p:cNvSpPr>
            <a:spLocks noChangeArrowheads="1" noChangeShapeType="1" noTextEdit="1"/>
          </p:cNvSpPr>
          <p:nvPr/>
        </p:nvSpPr>
        <p:spPr bwMode="auto">
          <a:xfrm>
            <a:off x="990600" y="2133600"/>
            <a:ext cx="6400800" cy="2895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FF0000"/>
                </a:solidFill>
                <a:latin typeface="Times New Roman"/>
                <a:cs typeface="Times New Roman"/>
              </a:rPr>
              <a:t>THI ĐỌC</a:t>
            </a:r>
          </a:p>
        </p:txBody>
      </p:sp>
      <p:sp>
        <p:nvSpPr>
          <p:cNvPr id="166919" name="WordArt 7"/>
          <p:cNvSpPr>
            <a:spLocks noChangeArrowheads="1" noChangeShapeType="1" noTextEdit="1"/>
          </p:cNvSpPr>
          <p:nvPr/>
        </p:nvSpPr>
        <p:spPr bwMode="auto">
          <a:xfrm>
            <a:off x="685800" y="1981200"/>
            <a:ext cx="7620000" cy="388620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b="1" kern="10">
                <a:ln w="9525">
                  <a:round/>
                  <a:headEnd/>
                  <a:tailEnd/>
                </a:ln>
                <a:solidFill>
                  <a:srgbClr val="00FF00"/>
                </a:solidFill>
                <a:latin typeface="Times New Roman"/>
                <a:cs typeface="Times New Roman"/>
              </a:rPr>
              <a:t>ĐỌC ĐỒNG THANH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Scale>
                                      <p:cBhvr>
                                        <p:cTn id="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0"/>
                                        </p:tgtEl>
                                        <p:attrNameLst>
                                          <p:attrName>ppt_x</p:attrName>
                                          <p:attrName>ppt_y</p:attrName>
                                        </p:attrNameLst>
                                      </p:cBhvr>
                                    </p:animMotion>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6917"/>
                                        </p:tgtEl>
                                        <p:attrNameLst>
                                          <p:attrName>style.visibility</p:attrName>
                                        </p:attrNameLst>
                                      </p:cBhvr>
                                      <p:to>
                                        <p:strVal val="visible"/>
                                      </p:to>
                                    </p:set>
                                    <p:anim calcmode="lin" valueType="num">
                                      <p:cBhvr additive="base">
                                        <p:cTn id="14" dur="500" fill="hold"/>
                                        <p:tgtEl>
                                          <p:spTgt spid="166917"/>
                                        </p:tgtEl>
                                        <p:attrNameLst>
                                          <p:attrName>ppt_x</p:attrName>
                                        </p:attrNameLst>
                                      </p:cBhvr>
                                      <p:tavLst>
                                        <p:tav tm="0">
                                          <p:val>
                                            <p:strVal val="#ppt_x"/>
                                          </p:val>
                                        </p:tav>
                                        <p:tav tm="100000">
                                          <p:val>
                                            <p:strVal val="#ppt_x"/>
                                          </p:val>
                                        </p:tav>
                                      </p:tavLst>
                                    </p:anim>
                                    <p:anim calcmode="lin" valueType="num">
                                      <p:cBhvr additive="base">
                                        <p:cTn id="15" dur="500" fill="hold"/>
                                        <p:tgtEl>
                                          <p:spTgt spid="1669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166917"/>
                                        </p:tgtEl>
                                        <p:attrNameLst>
                                          <p:attrName>ppt_x</p:attrName>
                                        </p:attrNameLst>
                                      </p:cBhvr>
                                      <p:tavLst>
                                        <p:tav tm="0">
                                          <p:val>
                                            <p:strVal val="ppt_x"/>
                                          </p:val>
                                        </p:tav>
                                        <p:tav tm="100000">
                                          <p:val>
                                            <p:strVal val="ppt_x"/>
                                          </p:val>
                                        </p:tav>
                                      </p:tavLst>
                                    </p:anim>
                                    <p:anim calcmode="lin" valueType="num">
                                      <p:cBhvr additive="base">
                                        <p:cTn id="20" dur="500"/>
                                        <p:tgtEl>
                                          <p:spTgt spid="166917"/>
                                        </p:tgtEl>
                                        <p:attrNameLst>
                                          <p:attrName>ppt_y</p:attrName>
                                        </p:attrNameLst>
                                      </p:cBhvr>
                                      <p:tavLst>
                                        <p:tav tm="0">
                                          <p:val>
                                            <p:strVal val="ppt_y"/>
                                          </p:val>
                                        </p:tav>
                                        <p:tav tm="100000">
                                          <p:val>
                                            <p:strVal val="1+ppt_h/2"/>
                                          </p:val>
                                        </p:tav>
                                      </p:tavLst>
                                    </p:anim>
                                    <p:set>
                                      <p:cBhvr>
                                        <p:cTn id="21" dur="1" fill="hold">
                                          <p:stCondLst>
                                            <p:cond delay="499"/>
                                          </p:stCondLst>
                                        </p:cTn>
                                        <p:tgtEl>
                                          <p:spTgt spid="166917"/>
                                        </p:tgtEl>
                                        <p:attrNameLst>
                                          <p:attrName>style.visibility</p:attrName>
                                        </p:attrNameLst>
                                      </p:cBhvr>
                                      <p:to>
                                        <p:strVal val="hidden"/>
                                      </p:to>
                                    </p:se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166918"/>
                                        </p:tgtEl>
                                        <p:attrNameLst>
                                          <p:attrName>style.visibility</p:attrName>
                                        </p:attrNameLst>
                                      </p:cBhvr>
                                      <p:to>
                                        <p:strVal val="visible"/>
                                      </p:to>
                                    </p:set>
                                    <p:anim calcmode="lin" valueType="num">
                                      <p:cBhvr additive="base">
                                        <p:cTn id="25" dur="500" fill="hold"/>
                                        <p:tgtEl>
                                          <p:spTgt spid="166918"/>
                                        </p:tgtEl>
                                        <p:attrNameLst>
                                          <p:attrName>ppt_x</p:attrName>
                                        </p:attrNameLst>
                                      </p:cBhvr>
                                      <p:tavLst>
                                        <p:tav tm="0">
                                          <p:val>
                                            <p:strVal val="#ppt_x"/>
                                          </p:val>
                                        </p:tav>
                                        <p:tav tm="100000">
                                          <p:val>
                                            <p:strVal val="#ppt_x"/>
                                          </p:val>
                                        </p:tav>
                                      </p:tavLst>
                                    </p:anim>
                                    <p:anim calcmode="lin" valueType="num">
                                      <p:cBhvr additive="base">
                                        <p:cTn id="26"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66918"/>
                                        </p:tgtEl>
                                        <p:attrNameLst>
                                          <p:attrName>ppt_x</p:attrName>
                                        </p:attrNameLst>
                                      </p:cBhvr>
                                      <p:tavLst>
                                        <p:tav tm="0">
                                          <p:val>
                                            <p:strVal val="ppt_x"/>
                                          </p:val>
                                        </p:tav>
                                        <p:tav tm="100000">
                                          <p:val>
                                            <p:strVal val="ppt_x"/>
                                          </p:val>
                                        </p:tav>
                                      </p:tavLst>
                                    </p:anim>
                                    <p:anim calcmode="lin" valueType="num">
                                      <p:cBhvr additive="base">
                                        <p:cTn id="31" dur="500"/>
                                        <p:tgtEl>
                                          <p:spTgt spid="166918"/>
                                        </p:tgtEl>
                                        <p:attrNameLst>
                                          <p:attrName>ppt_y</p:attrName>
                                        </p:attrNameLst>
                                      </p:cBhvr>
                                      <p:tavLst>
                                        <p:tav tm="0">
                                          <p:val>
                                            <p:strVal val="ppt_y"/>
                                          </p:val>
                                        </p:tav>
                                        <p:tav tm="100000">
                                          <p:val>
                                            <p:strVal val="1+ppt_h/2"/>
                                          </p:val>
                                        </p:tav>
                                      </p:tavLst>
                                    </p:anim>
                                    <p:set>
                                      <p:cBhvr>
                                        <p:cTn id="32" dur="1" fill="hold">
                                          <p:stCondLst>
                                            <p:cond delay="499"/>
                                          </p:stCondLst>
                                        </p:cTn>
                                        <p:tgtEl>
                                          <p:spTgt spid="166918"/>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66919"/>
                                        </p:tgtEl>
                                        <p:attrNameLst>
                                          <p:attrName>style.visibility</p:attrName>
                                        </p:attrNameLst>
                                      </p:cBhvr>
                                      <p:to>
                                        <p:strVal val="visible"/>
                                      </p:to>
                                    </p:set>
                                    <p:anim calcmode="lin" valueType="num">
                                      <p:cBhvr additive="base">
                                        <p:cTn id="36" dur="500" fill="hold"/>
                                        <p:tgtEl>
                                          <p:spTgt spid="166919"/>
                                        </p:tgtEl>
                                        <p:attrNameLst>
                                          <p:attrName>ppt_x</p:attrName>
                                        </p:attrNameLst>
                                      </p:cBhvr>
                                      <p:tavLst>
                                        <p:tav tm="0">
                                          <p:val>
                                            <p:strVal val="#ppt_x"/>
                                          </p:val>
                                        </p:tav>
                                        <p:tav tm="100000">
                                          <p:val>
                                            <p:strVal val="#ppt_x"/>
                                          </p:val>
                                        </p:tav>
                                      </p:tavLst>
                                    </p:anim>
                                    <p:anim calcmode="lin" valueType="num">
                                      <p:cBhvr additive="base">
                                        <p:cTn id="37"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P spid="166917" grpId="1" animBg="1"/>
      <p:bldP spid="166918" grpId="0" animBg="1"/>
      <p:bldP spid="166918" grpId="1" animBg="1"/>
      <p:bldP spid="1669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7" descr="POINSET2"/>
          <p:cNvPicPr>
            <a:picLocks noChangeAspect="1" noChangeArrowheads="1"/>
          </p:cNvPicPr>
          <p:nvPr/>
        </p:nvPicPr>
        <p:blipFill>
          <a:blip r:embed="rId2"/>
          <a:srcRect/>
          <a:stretch>
            <a:fillRect/>
          </a:stretch>
        </p:blipFill>
        <p:spPr bwMode="auto">
          <a:xfrm rot="10800000">
            <a:off x="7391400" y="5111750"/>
            <a:ext cx="1752600" cy="1746250"/>
          </a:xfrm>
          <a:prstGeom prst="rect">
            <a:avLst/>
          </a:prstGeom>
          <a:noFill/>
          <a:ln w="9525">
            <a:noFill/>
            <a:miter lim="800000"/>
            <a:headEnd/>
            <a:tailEnd/>
          </a:ln>
        </p:spPr>
      </p:pic>
      <p:pic>
        <p:nvPicPr>
          <p:cNvPr id="30725" name="Picture 7" descr="POINSET2"/>
          <p:cNvPicPr>
            <a:picLocks noChangeAspect="1" noChangeArrowheads="1"/>
          </p:cNvPicPr>
          <p:nvPr/>
        </p:nvPicPr>
        <p:blipFill>
          <a:blip r:embed="rId2"/>
          <a:srcRect/>
          <a:stretch>
            <a:fillRect/>
          </a:stretch>
        </p:blipFill>
        <p:spPr bwMode="auto">
          <a:xfrm rot="-5400000">
            <a:off x="-3175" y="5108575"/>
            <a:ext cx="1752600" cy="1746250"/>
          </a:xfrm>
          <a:prstGeom prst="rect">
            <a:avLst/>
          </a:prstGeom>
          <a:noFill/>
          <a:ln w="9525">
            <a:noFill/>
            <a:miter lim="800000"/>
            <a:headEnd/>
            <a:tailEnd/>
          </a:ln>
        </p:spPr>
      </p:pic>
      <p:sp>
        <p:nvSpPr>
          <p:cNvPr id="30728" name="TextBox 24"/>
          <p:cNvSpPr txBox="1">
            <a:spLocks noChangeArrowheads="1"/>
          </p:cNvSpPr>
          <p:nvPr/>
        </p:nvSpPr>
        <p:spPr bwMode="auto">
          <a:xfrm>
            <a:off x="6096000" y="3048000"/>
            <a:ext cx="2743200" cy="584200"/>
          </a:xfrm>
          <a:prstGeom prst="rect">
            <a:avLst/>
          </a:prstGeom>
          <a:noFill/>
          <a:ln w="9525">
            <a:noFill/>
            <a:miter lim="800000"/>
            <a:headEnd/>
            <a:tailEnd/>
          </a:ln>
        </p:spPr>
        <p:txBody>
          <a:bodyPr>
            <a:spAutoFit/>
          </a:bodyPr>
          <a:lstStyle/>
          <a:p>
            <a:r>
              <a:rPr lang="en-US" sz="3200">
                <a:solidFill>
                  <a:srgbClr val="00B050"/>
                </a:solidFill>
                <a:latin typeface="VNI-Times" pitchFamily="2" charset="0"/>
              </a:rPr>
              <a:t> </a:t>
            </a:r>
          </a:p>
        </p:txBody>
      </p:sp>
      <p:sp>
        <p:nvSpPr>
          <p:cNvPr id="30745" name="Rectangle 25"/>
          <p:cNvSpPr>
            <a:spLocks noChangeArrowheads="1"/>
          </p:cNvSpPr>
          <p:nvPr/>
        </p:nvSpPr>
        <p:spPr bwMode="auto">
          <a:xfrm>
            <a:off x="0" y="1833563"/>
            <a:ext cx="8431213" cy="457200"/>
          </a:xfrm>
          <a:prstGeom prst="rect">
            <a:avLst/>
          </a:prstGeom>
          <a:noFill/>
          <a:ln w="9525">
            <a:noFill/>
            <a:miter lim="800000"/>
            <a:headEnd/>
            <a:tailEnd/>
          </a:ln>
          <a:effectLst>
            <a:prstShdw prst="shdw17" dist="17961" dir="2700000">
              <a:schemeClr val="bg2"/>
            </a:prstShdw>
          </a:effectLst>
        </p:spPr>
        <p:txBody>
          <a:bodyPr wrap="none">
            <a:spAutoFit/>
          </a:bodyPr>
          <a:lstStyle/>
          <a:p>
            <a:pPr eaLnBrk="0" hangingPunct="0">
              <a:spcBef>
                <a:spcPct val="50000"/>
              </a:spcBef>
            </a:pPr>
            <a:r>
              <a:rPr lang="en-US" sz="2400" b="1">
                <a:latin typeface="Times New Roman" pitchFamily="18" charset="0"/>
                <a:cs typeface="Times New Roman" pitchFamily="18" charset="0"/>
              </a:rPr>
              <a:t>1. Tìm những từ chỉ các màu xanh khác nhau của sông Hương?</a:t>
            </a:r>
          </a:p>
        </p:txBody>
      </p:sp>
      <p:sp>
        <p:nvSpPr>
          <p:cNvPr id="30746" name="Text Box 26"/>
          <p:cNvSpPr txBox="1">
            <a:spLocks noChangeArrowheads="1"/>
          </p:cNvSpPr>
          <p:nvPr/>
        </p:nvSpPr>
        <p:spPr bwMode="auto">
          <a:xfrm>
            <a:off x="0" y="1295400"/>
            <a:ext cx="3505200" cy="519113"/>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Tìm hiểu bài</a:t>
            </a:r>
          </a:p>
        </p:txBody>
      </p:sp>
      <p:sp>
        <p:nvSpPr>
          <p:cNvPr id="30747" name="Text Box 27"/>
          <p:cNvSpPr txBox="1">
            <a:spLocks noChangeArrowheads="1"/>
          </p:cNvSpPr>
          <p:nvPr/>
        </p:nvSpPr>
        <p:spPr bwMode="auto">
          <a:xfrm>
            <a:off x="0" y="2362200"/>
            <a:ext cx="9144000" cy="822325"/>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400" b="1">
                <a:latin typeface="Times New Roman" pitchFamily="18" charset="0"/>
                <a:cs typeface="Times New Roman" pitchFamily="18" charset="0"/>
              </a:rPr>
              <a:t>- Đó là màu xanh với nhiều sắc độ khác nhau: xanh thẳm, xanh biếc, xanh non.</a:t>
            </a:r>
          </a:p>
        </p:txBody>
      </p:sp>
      <p:sp>
        <p:nvSpPr>
          <p:cNvPr id="30748" name="Text Box 28"/>
          <p:cNvSpPr txBox="1">
            <a:spLocks noChangeArrowheads="1"/>
          </p:cNvSpPr>
          <p:nvPr/>
        </p:nvSpPr>
        <p:spPr bwMode="auto">
          <a:xfrm>
            <a:off x="0" y="3124200"/>
            <a:ext cx="5562600" cy="457200"/>
          </a:xfrm>
          <a:prstGeom prst="rect">
            <a:avLst/>
          </a:prstGeom>
          <a:noFill/>
          <a:ln w="9525">
            <a:noFill/>
            <a:miter lim="800000"/>
            <a:headEnd/>
            <a:tailEnd/>
          </a:ln>
          <a:effectLst>
            <a:prstShdw prst="shdw17" dist="17961" dir="2700000">
              <a:schemeClr val="bg2"/>
            </a:prstShdw>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 Các màu xanh ấy do gì tạo nên?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6"/>
                                        </p:tgtEl>
                                        <p:attrNameLst>
                                          <p:attrName>style.visibility</p:attrName>
                                        </p:attrNameLst>
                                      </p:cBhvr>
                                      <p:to>
                                        <p:strVal val="visible"/>
                                      </p:to>
                                    </p:set>
                                    <p:anim calcmode="discrete" valueType="clr">
                                      <p:cBhvr override="childStyle">
                                        <p:cTn id="7" dur="80"/>
                                        <p:tgtEl>
                                          <p:spTgt spid="30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6"/>
                                        </p:tgtEl>
                                        <p:attrNameLst>
                                          <p:attrName>fillcolor</p:attrName>
                                        </p:attrNameLst>
                                      </p:cBhvr>
                                      <p:tavLst>
                                        <p:tav tm="0">
                                          <p:val>
                                            <p:clrVal>
                                              <a:schemeClr val="accent2"/>
                                            </p:clrVal>
                                          </p:val>
                                        </p:tav>
                                        <p:tav tm="50000">
                                          <p:val>
                                            <p:clrVal>
                                              <a:schemeClr val="hlink"/>
                                            </p:clrVal>
                                          </p:val>
                                        </p:tav>
                                      </p:tavLst>
                                    </p:anim>
                                    <p:set>
                                      <p:cBhvr>
                                        <p:cTn id="9" dur="80"/>
                                        <p:tgtEl>
                                          <p:spTgt spid="307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45"/>
                                        </p:tgtEl>
                                        <p:attrNameLst>
                                          <p:attrName>style.visibility</p:attrName>
                                        </p:attrNameLst>
                                      </p:cBhvr>
                                      <p:to>
                                        <p:strVal val="visible"/>
                                      </p:to>
                                    </p:set>
                                    <p:anim calcmode="discrete" valueType="clr">
                                      <p:cBhvr override="childStyle">
                                        <p:cTn id="14" dur="80"/>
                                        <p:tgtEl>
                                          <p:spTgt spid="307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45"/>
                                        </p:tgtEl>
                                        <p:attrNameLst>
                                          <p:attrName>fillcolor</p:attrName>
                                        </p:attrNameLst>
                                      </p:cBhvr>
                                      <p:tavLst>
                                        <p:tav tm="0">
                                          <p:val>
                                            <p:clrVal>
                                              <a:schemeClr val="accent2"/>
                                            </p:clrVal>
                                          </p:val>
                                        </p:tav>
                                        <p:tav tm="50000">
                                          <p:val>
                                            <p:clrVal>
                                              <a:schemeClr val="hlink"/>
                                            </p:clrVal>
                                          </p:val>
                                        </p:tav>
                                      </p:tavLst>
                                    </p:anim>
                                    <p:set>
                                      <p:cBhvr>
                                        <p:cTn id="16" dur="80"/>
                                        <p:tgtEl>
                                          <p:spTgt spid="3074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747"/>
                                        </p:tgtEl>
                                        <p:attrNameLst>
                                          <p:attrName>style.visibility</p:attrName>
                                        </p:attrNameLst>
                                      </p:cBhvr>
                                      <p:to>
                                        <p:strVal val="visible"/>
                                      </p:to>
                                    </p:set>
                                    <p:anim calcmode="discrete" valueType="clr">
                                      <p:cBhvr override="childStyle">
                                        <p:cTn id="21" dur="80"/>
                                        <p:tgtEl>
                                          <p:spTgt spid="3074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47"/>
                                        </p:tgtEl>
                                        <p:attrNameLst>
                                          <p:attrName>fillcolor</p:attrName>
                                        </p:attrNameLst>
                                      </p:cBhvr>
                                      <p:tavLst>
                                        <p:tav tm="0">
                                          <p:val>
                                            <p:clrVal>
                                              <a:schemeClr val="accent2"/>
                                            </p:clrVal>
                                          </p:val>
                                        </p:tav>
                                        <p:tav tm="50000">
                                          <p:val>
                                            <p:clrVal>
                                              <a:schemeClr val="hlink"/>
                                            </p:clrVal>
                                          </p:val>
                                        </p:tav>
                                      </p:tavLst>
                                    </p:anim>
                                    <p:set>
                                      <p:cBhvr>
                                        <p:cTn id="23" dur="80"/>
                                        <p:tgtEl>
                                          <p:spTgt spid="3074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0748"/>
                                        </p:tgtEl>
                                        <p:attrNameLst>
                                          <p:attrName>style.visibility</p:attrName>
                                        </p:attrNameLst>
                                      </p:cBhvr>
                                      <p:to>
                                        <p:strVal val="visible"/>
                                      </p:to>
                                    </p:set>
                                    <p:anim calcmode="discrete" valueType="clr">
                                      <p:cBhvr override="childStyle">
                                        <p:cTn id="28" dur="80"/>
                                        <p:tgtEl>
                                          <p:spTgt spid="3074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748"/>
                                        </p:tgtEl>
                                        <p:attrNameLst>
                                          <p:attrName>fillcolor</p:attrName>
                                        </p:attrNameLst>
                                      </p:cBhvr>
                                      <p:tavLst>
                                        <p:tav tm="0">
                                          <p:val>
                                            <p:clrVal>
                                              <a:schemeClr val="accent2"/>
                                            </p:clrVal>
                                          </p:val>
                                        </p:tav>
                                        <p:tav tm="50000">
                                          <p:val>
                                            <p:clrVal>
                                              <a:schemeClr val="hlink"/>
                                            </p:clrVal>
                                          </p:val>
                                        </p:tav>
                                      </p:tavLst>
                                    </p:anim>
                                    <p:set>
                                      <p:cBhvr>
                                        <p:cTn id="30" dur="80"/>
                                        <p:tgtEl>
                                          <p:spTgt spid="307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5" grpId="0"/>
      <p:bldP spid="30746" grpId="0"/>
      <p:bldP spid="30747" grpId="0"/>
      <p:bldP spid="307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p:cNvPicPr>
            <a:picLocks noChangeAspect="1" noChangeArrowheads="1"/>
          </p:cNvPicPr>
          <p:nvPr/>
        </p:nvPicPr>
        <p:blipFill>
          <a:blip r:embed="rId2">
            <a:lum bright="-12000"/>
          </a:blip>
          <a:srcRect t="2084"/>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a:spLocks noChangeArrowheads="1"/>
          </p:cNvSpPr>
          <p:nvPr/>
        </p:nvSpPr>
        <p:spPr bwMode="auto">
          <a:xfrm>
            <a:off x="2286000" y="5943600"/>
            <a:ext cx="6019800" cy="519113"/>
          </a:xfrm>
          <a:prstGeom prst="rect">
            <a:avLst/>
          </a:prstGeom>
          <a:noFill/>
          <a:ln w="9525">
            <a:noFill/>
            <a:miter lim="800000"/>
            <a:headEnd/>
            <a:tailEnd/>
          </a:ln>
        </p:spPr>
        <p:txBody>
          <a:bodyPr>
            <a:spAutoFit/>
          </a:bodyPr>
          <a:lstStyle/>
          <a:p>
            <a:r>
              <a:rPr lang="en-US" sz="2800" b="1">
                <a:solidFill>
                  <a:srgbClr val="FFFF00"/>
                </a:solidFill>
                <a:latin typeface="Times New Roman" pitchFamily="18" charset="0"/>
              </a:rPr>
              <a:t>Màu </a:t>
            </a:r>
            <a:r>
              <a:rPr lang="en-US" sz="2800" b="1">
                <a:solidFill>
                  <a:srgbClr val="FF0066"/>
                </a:solidFill>
                <a:latin typeface="Times New Roman" pitchFamily="18" charset="0"/>
              </a:rPr>
              <a:t>xanh thẳm</a:t>
            </a:r>
            <a:r>
              <a:rPr lang="en-US" sz="2800" b="1">
                <a:solidFill>
                  <a:srgbClr val="FF0000"/>
                </a:solidFill>
                <a:latin typeface="Times New Roman" pitchFamily="18" charset="0"/>
              </a:rPr>
              <a:t> </a:t>
            </a:r>
            <a:r>
              <a:rPr lang="en-US" sz="2800" b="1">
                <a:solidFill>
                  <a:srgbClr val="FFFF00"/>
                </a:solidFill>
                <a:latin typeface="Times New Roman" pitchFamily="18" charset="0"/>
              </a:rPr>
              <a:t>do da trời tạo nên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a:lum bright="-18000"/>
          </a:blip>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a:spLocks noChangeArrowheads="1"/>
          </p:cNvSpPr>
          <p:nvPr/>
        </p:nvSpPr>
        <p:spPr bwMode="auto">
          <a:xfrm>
            <a:off x="2514600" y="6172200"/>
            <a:ext cx="5791200" cy="519113"/>
          </a:xfrm>
          <a:prstGeom prst="rect">
            <a:avLst/>
          </a:prstGeom>
          <a:noFill/>
          <a:ln w="9525">
            <a:noFill/>
            <a:miter lim="800000"/>
            <a:headEnd/>
            <a:tailEnd/>
          </a:ln>
        </p:spPr>
        <p:txBody>
          <a:bodyPr>
            <a:spAutoFit/>
          </a:bodyPr>
          <a:lstStyle/>
          <a:p>
            <a:r>
              <a:rPr lang="en-US" sz="2800" b="1">
                <a:solidFill>
                  <a:srgbClr val="FFFF00"/>
                </a:solidFill>
                <a:latin typeface="Times New Roman" pitchFamily="18" charset="0"/>
                <a:cs typeface="Times New Roman" pitchFamily="18" charset="0"/>
              </a:rPr>
              <a:t>Màu </a:t>
            </a:r>
            <a:r>
              <a:rPr lang="en-US" sz="2800" b="1">
                <a:solidFill>
                  <a:srgbClr val="FF0066"/>
                </a:solidFill>
                <a:latin typeface="Times New Roman" pitchFamily="18" charset="0"/>
                <a:cs typeface="Times New Roman" pitchFamily="18" charset="0"/>
              </a:rPr>
              <a:t>xanh biếc</a:t>
            </a:r>
            <a:r>
              <a:rPr lang="en-US" sz="2800" b="1">
                <a:solidFill>
                  <a:srgbClr val="FFFF00"/>
                </a:solidFill>
                <a:latin typeface="Times New Roman" pitchFamily="18" charset="0"/>
                <a:cs typeface="Times New Roman" pitchFamily="18" charset="0"/>
              </a:rPr>
              <a:t> do cây lá tạo nên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àu xanh non"/>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533400" y="5911850"/>
            <a:ext cx="8001000" cy="519113"/>
          </a:xfrm>
          <a:prstGeom prst="rect">
            <a:avLst/>
          </a:prstGeom>
          <a:noFill/>
          <a:ln w="9525">
            <a:noFill/>
            <a:miter lim="800000"/>
            <a:headEnd/>
            <a:tailEnd/>
          </a:ln>
        </p:spPr>
        <p:txBody>
          <a:bodyPr>
            <a:spAutoFit/>
          </a:bodyPr>
          <a:lstStyle/>
          <a:p>
            <a:pPr algn="ctr"/>
            <a:r>
              <a:rPr lang="en-US" sz="2800" b="1">
                <a:solidFill>
                  <a:srgbClr val="0000FF"/>
                </a:solidFill>
                <a:latin typeface="Times New Roman" pitchFamily="18" charset="0"/>
              </a:rPr>
              <a:t>Màu xanh non do những </a:t>
            </a:r>
            <a:r>
              <a:rPr lang="en-US" sz="2800" b="1">
                <a:solidFill>
                  <a:srgbClr val="FF0066"/>
                </a:solidFill>
                <a:latin typeface="Times New Roman" pitchFamily="18" charset="0"/>
              </a:rPr>
              <a:t>thảm cỏ, bãi ngô</a:t>
            </a:r>
            <a:r>
              <a:rPr lang="en-US" sz="2800" b="1">
                <a:solidFill>
                  <a:srgbClr val="0000FF"/>
                </a:solidFill>
                <a:latin typeface="Times New Roman" pitchFamily="18" charset="0"/>
              </a:rPr>
              <a:t> tạo nên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10.0&quot;&gt;&lt;object type=&quot;1&quot; unique_id=&quot;10001&quot;&gt;&lt;object type=&quot;8&quot; unique_id=&quot;10858&quot;&gt;&lt;/object&gt;&lt;object type=&quot;2&quot; unique_id=&quot;10859&quot;&gt;&lt;object type=&quot;3&quot; unique_id=&quot;10862&quot;&gt;&lt;property id=&quot;20148&quot; value=&quot;5&quot;/&gt;&lt;property id=&quot;20300&quot; value=&quot;Slide 2&quot;/&gt;&lt;property id=&quot;20307&quot; value=&quot;258&quot;/&gt;&lt;/object&gt;&lt;object type=&quot;3&quot; unique_id=&quot;10863&quot;&gt;&lt;property id=&quot;20148&quot; value=&quot;5&quot;/&gt;&lt;property id=&quot;20300&quot; value=&quot;Slide 3&quot;/&gt;&lt;property id=&quot;20307&quot; value=&quot;259&quot;/&gt;&lt;/object&gt;&lt;object type=&quot;3&quot; unique_id=&quot;10864&quot;&gt;&lt;property id=&quot;20148&quot; value=&quot;5&quot;/&gt;&lt;property id=&quot;20300&quot; value=&quot;Slide 4&quot;/&gt;&lt;property id=&quot;20307&quot; value=&quot;260&quot;/&gt;&lt;/object&gt;&lt;object type=&quot;3&quot; unique_id=&quot;10865&quot;&gt;&lt;property id=&quot;20148&quot; value=&quot;5&quot;/&gt;&lt;property id=&quot;20300&quot; value=&quot;Slide 5&quot;/&gt;&lt;property id=&quot;20307&quot; value=&quot;261&quot;/&gt;&lt;/object&gt;&lt;object type=&quot;3&quot; unique_id=&quot;10866&quot;&gt;&lt;property id=&quot;20148&quot; value=&quot;5&quot;/&gt;&lt;property id=&quot;20300&quot; value=&quot;Slide 6&quot;/&gt;&lt;property id=&quot;20307&quot; value=&quot;262&quot;/&gt;&lt;/object&gt;&lt;object type=&quot;3&quot; unique_id=&quot;10867&quot;&gt;&lt;property id=&quot;20148&quot; value=&quot;5&quot;/&gt;&lt;property id=&quot;20300&quot; value=&quot;Slide 7&quot;/&gt;&lt;property id=&quot;20307&quot; value=&quot;263&quot;/&gt;&lt;/object&gt;&lt;object type=&quot;3&quot; unique_id=&quot;10868&quot;&gt;&lt;property id=&quot;20148&quot; value=&quot;5&quot;/&gt;&lt;property id=&quot;20300&quot; value=&quot;Slide 8&quot;/&gt;&lt;property id=&quot;20307&quot; value=&quot;264&quot;/&gt;&lt;/object&gt;&lt;object type=&quot;3&quot; unique_id=&quot;10869&quot;&gt;&lt;property id=&quot;20148&quot; value=&quot;5&quot;/&gt;&lt;property id=&quot;20300&quot; value=&quot;Slide 9&quot;/&gt;&lt;property id=&quot;20307&quot; value=&quot;265&quot;/&gt;&lt;/object&gt;&lt;object type=&quot;3&quot; unique_id=&quot;10870&quot;&gt;&lt;property id=&quot;20148&quot; value=&quot;5&quot;/&gt;&lt;property id=&quot;20300&quot; value=&quot;Slide 10&quot;/&gt;&lt;property id=&quot;20307&quot; value=&quot;266&quot;/&gt;&lt;/object&gt;&lt;object type=&quot;3&quot; unique_id=&quot;10871&quot;&gt;&lt;property id=&quot;20148&quot; value=&quot;5&quot;/&gt;&lt;property id=&quot;20300&quot; value=&quot;Slide 11&quot;/&gt;&lt;property id=&quot;20307&quot; value=&quot;267&quot;/&gt;&lt;/object&gt;&lt;object type=&quot;3&quot; unique_id=&quot;10872&quot;&gt;&lt;property id=&quot;20148&quot; value=&quot;5&quot;/&gt;&lt;property id=&quot;20300&quot; value=&quot;Slide 12&quot;/&gt;&lt;property id=&quot;20307&quot; value=&quot;268&quot;/&gt;&lt;/object&gt;&lt;object type=&quot;3&quot; unique_id=&quot;10873&quot;&gt;&lt;property id=&quot;20148&quot; value=&quot;5&quot;/&gt;&lt;property id=&quot;20300&quot; value=&quot;Slide 13&quot;/&gt;&lt;property id=&quot;20307&quot; value=&quot;269&quot;/&gt;&lt;/object&gt;&lt;object type=&quot;3&quot; unique_id=&quot;10874&quot;&gt;&lt;property id=&quot;20148&quot; value=&quot;5&quot;/&gt;&lt;property id=&quot;20300&quot; value=&quot;Slide 14&quot;/&gt;&lt;property id=&quot;20307&quot; value=&quot;270&quot;/&gt;&lt;/object&gt;&lt;object type=&quot;3&quot; unique_id=&quot;10875&quot;&gt;&lt;property id=&quot;20148&quot; value=&quot;5&quot;/&gt;&lt;property id=&quot;20300&quot; value=&quot;Slide 15&quot;/&gt;&lt;property id=&quot;20307&quot; value=&quot;271&quot;/&gt;&lt;/object&gt;&lt;object type=&quot;3&quot; unique_id=&quot;10876&quot;&gt;&lt;property id=&quot;20148&quot; value=&quot;5&quot;/&gt;&lt;property id=&quot;20300&quot; value=&quot;Slide 16&quot;/&gt;&lt;property id=&quot;20307&quot; value=&quot;272&quot;/&gt;&lt;/object&gt;&lt;object type=&quot;3&quot; unique_id=&quot;10877&quot;&gt;&lt;property id=&quot;20148&quot; value=&quot;5&quot;/&gt;&lt;property id=&quot;20300&quot; value=&quot;Slide 17&quot;/&gt;&lt;property id=&quot;20307&quot; value=&quot;273&quot;/&gt;&lt;/object&gt;&lt;object type=&quot;3&quot; unique_id=&quot;10878&quot;&gt;&lt;property id=&quot;20148&quot; value=&quot;5&quot;/&gt;&lt;property id=&quot;20300&quot; value=&quot;Slide 18&quot;/&gt;&lt;property id=&quot;20307&quot; value=&quot;274&quot;/&gt;&lt;/object&gt;&lt;object type=&quot;3&quot; unique_id=&quot;10879&quot;&gt;&lt;property id=&quot;20148&quot; value=&quot;5&quot;/&gt;&lt;property id=&quot;20300&quot; value=&quot;Slide 19&quot;/&gt;&lt;property id=&quot;20307&quot; value=&quot;275&quot;/&gt;&lt;/object&gt;&lt;object type=&quot;3&quot; unique_id=&quot;10880&quot;&gt;&lt;property id=&quot;20148&quot; value=&quot;5&quot;/&gt;&lt;property id=&quot;20300&quot; value=&quot;Slide 20&quot;/&gt;&lt;property id=&quot;20307&quot; value=&quot;276&quot;/&gt;&lt;/object&gt;&lt;object type=&quot;3&quot; unique_id=&quot;10881&quot;&gt;&lt;property id=&quot;20148&quot; value=&quot;5&quot;/&gt;&lt;property id=&quot;20300&quot; value=&quot;Slide 21&quot;/&gt;&lt;property id=&quot;20307&quot; value=&quot;277&quot;/&gt;&lt;/object&gt;&lt;object type=&quot;3&quot; unique_id=&quot;10882&quot;&gt;&lt;property id=&quot;20148&quot; value=&quot;5&quot;/&gt;&lt;property id=&quot;20300&quot; value=&quot;Slide 22&quot;/&gt;&lt;property id=&quot;20307&quot; value=&quot;278&quot;/&gt;&lt;/object&gt;&lt;object type=&quot;3&quot; unique_id=&quot;10883&quot;&gt;&lt;property id=&quot;20148&quot; value=&quot;5&quot;/&gt;&lt;property id=&quot;20300&quot; value=&quot;Slide 23&quot;/&gt;&lt;property id=&quot;20307&quot; value=&quot;279&quot;/&gt;&lt;/object&gt;&lt;object type=&quot;3&quot; unique_id=&quot;10910&quot;&gt;&lt;property id=&quot;20148&quot; value=&quot;5&quot;/&gt;&lt;property id=&quot;20300&quot; value=&quot;Slide 1&quot;/&gt;&lt;property id=&quot;20307&quot; value=&quot;28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483</Words>
  <Application>Microsoft Office PowerPoint</Application>
  <PresentationFormat>On-screen Show (4:3)</PresentationFormat>
  <Paragraphs>50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A</cp:lastModifiedBy>
  <cp:revision>9</cp:revision>
  <dcterms:created xsi:type="dcterms:W3CDTF">2016-03-15T14:09:46Z</dcterms:created>
  <dcterms:modified xsi:type="dcterms:W3CDTF">2018-03-02T03:23:19Z</dcterms:modified>
</cp:coreProperties>
</file>