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85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75" r:id="rId24"/>
  </p:sldIdLst>
  <p:sldSz cx="9144000" cy="6858000" type="screen4x3"/>
  <p:notesSz cx="6858000" cy="9144000"/>
  <p:custDataLst>
    <p:tags r:id="rId2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115AD-5AD1-48F2-9731-05E8B2837F64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979159-0122-4AB8-94C5-032298AC8C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3404B4-1E57-424E-A09E-D416AA99E4E9}" type="slidenum">
              <a:rPr lang="en-US"/>
              <a:pPr/>
              <a:t>23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950F-038E-46E4-A46E-6BB0828564B2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7950F-038E-46E4-A46E-6BB0828564B2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1928E-5A31-4E32-A0FE-9B53C58E8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0.png"/><Relationship Id="rId12" Type="http://schemas.openxmlformats.org/officeDocument/2006/relationships/image" Target="../media/image15.gif"/><Relationship Id="rId2" Type="http://schemas.openxmlformats.org/officeDocument/2006/relationships/audio" Target="file:///F:\XUAN%20BACH\XUAN\CHUONG%20TRINH\CLB%20Mon%20Hoc%20(%20CHUAN)\Mo%20uoc%20ngay%20mai.mp3" TargetMode="External"/><Relationship Id="rId1" Type="http://schemas.openxmlformats.org/officeDocument/2006/relationships/audio" Target="file:///H:\chuyen%20de%20ung%20cong%20nghe%20thong%20tin%20vao%20day%20hoc\Bai%20hat%20Noi%20vong%20tay%20lon%20do%20Khanh%20Ly%20trinh%20bay.mp3" TargetMode="External"/><Relationship Id="rId6" Type="http://schemas.openxmlformats.org/officeDocument/2006/relationships/audio" Target="../media/audio2.wav"/><Relationship Id="rId11" Type="http://schemas.openxmlformats.org/officeDocument/2006/relationships/image" Target="../media/image14.gif"/><Relationship Id="rId5" Type="http://schemas.openxmlformats.org/officeDocument/2006/relationships/audio" Target="../media/audio1.wav"/><Relationship Id="rId10" Type="http://schemas.openxmlformats.org/officeDocument/2006/relationships/image" Target="../media/image13.gif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1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B4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1" cy="6858001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</p:spPr>
      </p:pic>
      <p:sp>
        <p:nvSpPr>
          <p:cNvPr id="9" name="WordArt 11"/>
          <p:cNvSpPr>
            <a:spLocks noChangeArrowheads="1" noChangeShapeType="1" noTextEdit="1"/>
          </p:cNvSpPr>
          <p:nvPr/>
        </p:nvSpPr>
        <p:spPr bwMode="auto">
          <a:xfrm>
            <a:off x="1295400" y="1676400"/>
            <a:ext cx="67818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99"/>
              </a:extrusionClr>
            </a:sp3d>
          </a:bodyPr>
          <a:lstStyle/>
          <a:p>
            <a:pPr algn="ctr"/>
            <a:endParaRPr lang="en-US" sz="11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000000"/>
                  </a:gs>
                  <a:gs pos="20000">
                    <a:srgbClr val="0A128C"/>
                  </a:gs>
                  <a:gs pos="35001">
                    <a:srgbClr val="181CC7"/>
                  </a:gs>
                  <a:gs pos="44000">
                    <a:srgbClr val="7005D4"/>
                  </a:gs>
                  <a:gs pos="50000">
                    <a:srgbClr val="8C3D91"/>
                  </a:gs>
                  <a:gs pos="56000">
                    <a:srgbClr val="7005D4"/>
                  </a:gs>
                  <a:gs pos="64999">
                    <a:srgbClr val="181CC7"/>
                  </a:gs>
                  <a:gs pos="80000">
                    <a:srgbClr val="0A128C"/>
                  </a:gs>
                  <a:gs pos="100000">
                    <a:srgbClr val="000000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  <p:sp>
        <p:nvSpPr>
          <p:cNvPr id="10" name="WordArt 12"/>
          <p:cNvSpPr>
            <a:spLocks noChangeArrowheads="1" noChangeShapeType="1" noTextEdit="1"/>
          </p:cNvSpPr>
          <p:nvPr/>
        </p:nvSpPr>
        <p:spPr bwMode="auto">
          <a:xfrm>
            <a:off x="1676400" y="2362200"/>
            <a:ext cx="60960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.VnTimeH"/>
                <a:cs typeface="Arial" pitchFamily="34" charset="0"/>
              </a:rPr>
              <a:t>Ph</a:t>
            </a: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itchFamily="18" charset="0"/>
              </a:rPr>
              <a:t>ÂN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itchFamily="18" charset="0"/>
              </a:rPr>
              <a:t> MÔN: 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itchFamily="18" charset="0"/>
              </a:rPr>
              <a:t>TẬP ĐỌC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.VnTimeH"/>
              <a:cs typeface="Arial" pitchFamily="34" charset="0"/>
            </a:endParaRPr>
          </a:p>
        </p:txBody>
      </p:sp>
      <p:grpSp>
        <p:nvGrpSpPr>
          <p:cNvPr id="11" name="Group 13"/>
          <p:cNvGrpSpPr>
            <a:grpSpLocks/>
          </p:cNvGrpSpPr>
          <p:nvPr/>
        </p:nvGrpSpPr>
        <p:grpSpPr bwMode="auto">
          <a:xfrm>
            <a:off x="26988" y="-14288"/>
            <a:ext cx="9318625" cy="6837363"/>
            <a:chOff x="14" y="-9"/>
            <a:chExt cx="5781" cy="4329"/>
          </a:xfrm>
        </p:grpSpPr>
        <p:pic>
          <p:nvPicPr>
            <p:cNvPr id="12" name="Picture 14" descr="n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9" y="0"/>
              <a:ext cx="5736" cy="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15" descr="n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5400000">
              <a:off x="-2127" y="2132"/>
              <a:ext cx="4329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6" descr="n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" y="4267"/>
              <a:ext cx="5736" cy="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17" descr="n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5400000">
              <a:off x="3571" y="2132"/>
              <a:ext cx="4329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TextBox 12"/>
          <p:cNvSpPr txBox="1">
            <a:spLocks noChangeArrowheads="1"/>
          </p:cNvSpPr>
          <p:nvPr/>
        </p:nvSpPr>
        <p:spPr bwMode="auto">
          <a:xfrm>
            <a:off x="228600" y="533400"/>
            <a:ext cx="8915400" cy="130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  <p:sp>
        <p:nvSpPr>
          <p:cNvPr id="17" name="TextBox 13"/>
          <p:cNvSpPr txBox="1">
            <a:spLocks noChangeArrowheads="1"/>
          </p:cNvSpPr>
          <p:nvPr/>
        </p:nvSpPr>
        <p:spPr bwMode="auto">
          <a:xfrm>
            <a:off x="819150" y="4876800"/>
            <a:ext cx="85344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8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 QUẢ ĐÀO</a:t>
            </a:r>
          </a:p>
          <a:p>
            <a:pPr algn="ctr" eaLnBrk="1" hangingPunct="1">
              <a:spcBef>
                <a:spcPct val="50000"/>
              </a:spcBef>
            </a:pPr>
            <a:endParaRPr lang="en-US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altLang="en-US" sz="28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4"/>
          <p:cNvSpPr txBox="1">
            <a:spLocks noChangeArrowheads="1"/>
          </p:cNvSpPr>
          <p:nvPr/>
        </p:nvSpPr>
        <p:spPr bwMode="auto">
          <a:xfrm>
            <a:off x="609600" y="3773488"/>
            <a:ext cx="8534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2</a:t>
            </a:r>
          </a:p>
        </p:txBody>
      </p:sp>
    </p:spTree>
    <p:extLst>
      <p:ext uri="{BB962C8B-B14F-4D97-AF65-F5344CB8AC3E}">
        <p14:creationId xmlns:p14="http://schemas.microsoft.com/office/powerpoint/2010/main" val="52196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2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2667000"/>
            <a:ext cx="5943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3048000"/>
            <a:ext cx="3048000" cy="3810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Cái vò: Đồ đựng bằng đất nung, miệng tròn, thân phình ra, đáy thót lại.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905000" y="533400"/>
            <a:ext cx="4648200" cy="990600"/>
          </a:xfrm>
          <a:prstGeom prst="rect">
            <a:avLst/>
          </a:prstGeom>
          <a:solidFill>
            <a:srgbClr val="0000F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Luyện</a:t>
            </a:r>
            <a:r>
              <a:rPr kumimoji="0" lang="en-US" sz="4400" b="0" i="0" u="none" strike="noStrike" kern="1200" cap="none" spc="0" normalizeH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đọc đoạn</a:t>
            </a: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6764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 1: “Cậu bé Xuân… hài lòng nhận xét.”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609600" y="457200"/>
            <a:ext cx="5105400" cy="838200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6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Hài lòng: vừa ý, ưng ý</a:t>
            </a:r>
            <a:endParaRPr lang="en-US" sz="36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276600" y="1600200"/>
            <a:ext cx="5105400" cy="838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6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Đặt câu với từ hài lòng</a:t>
            </a:r>
            <a:endParaRPr lang="en-US" sz="36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905000" y="533400"/>
            <a:ext cx="4648200" cy="990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Luyện</a:t>
            </a:r>
            <a:r>
              <a:rPr kumimoji="0" lang="en-US" sz="4400" b="0" i="0" u="none" strike="noStrike" kern="120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đọc đoạn</a:t>
            </a: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04800" y="19050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 3: “Cô bé Vân… thơ dại quá.”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04800" y="2819400"/>
            <a:ext cx="6934200" cy="838200"/>
          </a:xfrm>
          <a:prstGeom prst="rect">
            <a:avLst/>
          </a:prstGeom>
          <a:solidFill>
            <a:srgbClr val="CCCC0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Thơ dại: còn bé quá chưa biết gì?</a:t>
            </a:r>
            <a:endParaRPr lang="en-US" sz="36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905000" y="533400"/>
            <a:ext cx="4648200" cy="990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Luyện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đọc đoạn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6764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 4: “Thấy Việt chỉ chăm chú… đứa cháu nhỏ”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2514600"/>
            <a:ext cx="8991600" cy="8382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 hiểu nhân hậu có nghĩa là như thế nào?</a:t>
            </a:r>
            <a:endParaRPr lang="en-US" sz="36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3505200"/>
            <a:ext cx="8839200" cy="1828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 hậu: 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hiền lành và giàu lòng thương người, chỉ muốn đem lại những điều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tôt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lành cho người khác.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2133600" y="685800"/>
            <a:ext cx="3657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40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Thi </a:t>
            </a:r>
            <a:r>
              <a:rPr lang="en-US" sz="40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đọc đoạn</a:t>
            </a:r>
            <a:endParaRPr lang="en-US" sz="4000" b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209800" y="1530927"/>
            <a:ext cx="5410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40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Luyện đọc nhóm đôi</a:t>
            </a:r>
            <a:endParaRPr lang="en-US" sz="4000" b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600200" y="76200"/>
            <a:ext cx="6019800" cy="1143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Luyện</a:t>
            </a:r>
            <a:r>
              <a:rPr kumimoji="0" lang="en-US" sz="4400" b="1" i="0" u="none" strike="noStrike" kern="120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đọc đồng thanh</a:t>
            </a:r>
            <a:endParaRPr kumimoji="0" lang="en-US" sz="4400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4600" y="381000"/>
            <a:ext cx="43434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Tìm</a:t>
            </a:r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hiểu</a:t>
            </a:r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bài</a:t>
            </a:r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0446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09600" y="1383542"/>
            <a:ext cx="7967062" cy="4495800"/>
            <a:chOff x="609600" y="1383542"/>
            <a:chExt cx="7967062" cy="449580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0" y="1383542"/>
              <a:ext cx="4004662" cy="4495800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" y="1497842"/>
              <a:ext cx="3556000" cy="4267200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3124200" y="3810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vò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37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200" y="762000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dung: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1676400"/>
            <a:ext cx="876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      Nhờ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ngợi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nhường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55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61715" y="457200"/>
            <a:ext cx="374333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lại</a:t>
            </a:r>
            <a:endParaRPr lang="en-US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1447800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2133600"/>
            <a:ext cx="7924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ràng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mạch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tồn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ấm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mật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nhảu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Bé Vân: ngây thơ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lúng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túng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rè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053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0" y="1600200"/>
            <a:ext cx="9144000" cy="2819400"/>
          </a:xfrm>
          <a:prstGeom prst="cloudCallout">
            <a:avLst>
              <a:gd name="adj1" fmla="val -44338"/>
              <a:gd name="adj2" fmla="val 11413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Tác giả đã dùng hình ảnh của ai để tả cây dừa? Cây dừa có gần gũi không?</a:t>
            </a:r>
            <a:endParaRPr lang="en-US" sz="4000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71" name="Picture 7" descr="Cau ho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0"/>
            <a:ext cx="1143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2667000" y="4572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BÀI CŨ</a:t>
            </a:r>
            <a:endParaRPr lang="vi-VN" sz="36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9400" y="1524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923865"/>
            <a:ext cx="8763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chuyến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285750" indent="-285750" algn="just"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nhở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Bữa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mùi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vò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nhỉ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algn="just"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Mai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tiếc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thèm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vứt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!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algn="just"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ạ ?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ốm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trốn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! –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thốt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xoa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62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9400" y="1524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923865"/>
            <a:ext cx="8763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chuyến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285750" indent="-285750" algn="just"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nhở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Bữa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ngon</a:t>
            </a:r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mùi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vò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mọc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nhỉ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algn="just"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Mai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Vân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tiếc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thèm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vứt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000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dại</a:t>
            </a:r>
            <a:r>
              <a:rPr lang="en-US" sz="2000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quá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>
              <a:buFontTx/>
              <a:buChar char="-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algn="just"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ạ ?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ốm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trốn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! –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thốt</a:t>
            </a:r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xoa</a:t>
            </a:r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cháu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746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304800"/>
            <a:ext cx="49518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Củng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cố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-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dặn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dò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95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Bai hat Noi vong tay lon do Khanh Ly trinh bay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838200" y="6172200"/>
            <a:ext cx="304800" cy="304800"/>
          </a:xfrm>
          <a:prstGeom prst="rect">
            <a:avLst/>
          </a:prstGeom>
          <a:noFill/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endParaRPr lang="vi-VN" b="1">
              <a:latin typeface=".VnAvant" pitchFamily="34" charset="0"/>
              <a:cs typeface="Arial" charset="0"/>
            </a:endParaRP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7315200" y="4876800"/>
            <a:ext cx="428625" cy="409575"/>
          </a:xfrm>
          <a:prstGeom prst="irregularSeal1">
            <a:avLst/>
          </a:prstGeom>
          <a:gradFill rotWithShape="1">
            <a:gsLst>
              <a:gs pos="0">
                <a:srgbClr val="E6F8A6">
                  <a:alpha val="62000"/>
                </a:srgbClr>
              </a:gs>
              <a:gs pos="100000">
                <a:srgbClr val="FF00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0" y="3505200"/>
            <a:ext cx="366713" cy="431800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9"/>
                </a:srgbClr>
              </a:gs>
            </a:gsLst>
            <a:path path="rect">
              <a:fillToRect r="100000" b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169863" y="5511800"/>
            <a:ext cx="403225" cy="3921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8001000" y="381000"/>
            <a:ext cx="609600" cy="685800"/>
          </a:xfrm>
          <a:prstGeom prst="star5">
            <a:avLst/>
          </a:prstGeom>
          <a:gradFill rotWithShape="1">
            <a:gsLst>
              <a:gs pos="0">
                <a:srgbClr val="1907F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AutoShape 9"/>
          <p:cNvSpPr>
            <a:spLocks noChangeArrowheads="1"/>
          </p:cNvSpPr>
          <p:nvPr/>
        </p:nvSpPr>
        <p:spPr bwMode="auto">
          <a:xfrm>
            <a:off x="2246313" y="9525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AutoShape 10"/>
          <p:cNvSpPr>
            <a:spLocks noChangeArrowheads="1"/>
          </p:cNvSpPr>
          <p:nvPr/>
        </p:nvSpPr>
        <p:spPr bwMode="auto">
          <a:xfrm>
            <a:off x="5257800" y="457200"/>
            <a:ext cx="403225" cy="3921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AutoShape 11"/>
          <p:cNvSpPr>
            <a:spLocks noChangeArrowheads="1"/>
          </p:cNvSpPr>
          <p:nvPr/>
        </p:nvSpPr>
        <p:spPr bwMode="auto">
          <a:xfrm>
            <a:off x="304800" y="2438400"/>
            <a:ext cx="685800" cy="6096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AutoShape 12"/>
          <p:cNvSpPr>
            <a:spLocks noChangeArrowheads="1"/>
          </p:cNvSpPr>
          <p:nvPr/>
        </p:nvSpPr>
        <p:spPr bwMode="auto">
          <a:xfrm>
            <a:off x="5638800" y="228600"/>
            <a:ext cx="366713" cy="400050"/>
          </a:xfrm>
          <a:prstGeom prst="irregularSeal2">
            <a:avLst/>
          </a:prstGeom>
          <a:gradFill rotWithShape="1">
            <a:gsLst>
              <a:gs pos="0">
                <a:srgbClr val="FCA2B1">
                  <a:alpha val="88000"/>
                </a:srgbClr>
              </a:gs>
              <a:gs pos="100000">
                <a:srgbClr val="FF0000">
                  <a:alpha val="58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AutoShape 13"/>
          <p:cNvSpPr>
            <a:spLocks noChangeArrowheads="1"/>
          </p:cNvSpPr>
          <p:nvPr/>
        </p:nvSpPr>
        <p:spPr bwMode="auto">
          <a:xfrm>
            <a:off x="3048000" y="533400"/>
            <a:ext cx="366713" cy="431800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9"/>
                </a:srgbClr>
              </a:gs>
            </a:gsLst>
            <a:path path="rect">
              <a:fillToRect r="100000" b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1518" name="Picture 14" descr="POINSET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5626853">
            <a:off x="8152606" y="145257"/>
            <a:ext cx="849313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9" name="AutoShape 15"/>
          <p:cNvSpPr>
            <a:spLocks noChangeArrowheads="1"/>
          </p:cNvSpPr>
          <p:nvPr/>
        </p:nvSpPr>
        <p:spPr bwMode="auto">
          <a:xfrm>
            <a:off x="1524000" y="1219200"/>
            <a:ext cx="508000" cy="403225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AutoShape 16"/>
          <p:cNvSpPr>
            <a:spLocks noChangeArrowheads="1"/>
          </p:cNvSpPr>
          <p:nvPr/>
        </p:nvSpPr>
        <p:spPr bwMode="auto">
          <a:xfrm>
            <a:off x="8458200" y="1981200"/>
            <a:ext cx="3857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AutoShape 17"/>
          <p:cNvSpPr>
            <a:spLocks noChangeArrowheads="1"/>
          </p:cNvSpPr>
          <p:nvPr/>
        </p:nvSpPr>
        <p:spPr bwMode="auto">
          <a:xfrm>
            <a:off x="3429000" y="6019800"/>
            <a:ext cx="366713" cy="400050"/>
          </a:xfrm>
          <a:prstGeom prst="irregularSeal2">
            <a:avLst/>
          </a:prstGeom>
          <a:gradFill rotWithShape="1">
            <a:gsLst>
              <a:gs pos="0">
                <a:srgbClr val="FCA2B1">
                  <a:alpha val="88000"/>
                </a:srgbClr>
              </a:gs>
              <a:gs pos="100000">
                <a:srgbClr val="FF0000">
                  <a:alpha val="58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AutoShape 18"/>
          <p:cNvSpPr>
            <a:spLocks noChangeArrowheads="1"/>
          </p:cNvSpPr>
          <p:nvPr/>
        </p:nvSpPr>
        <p:spPr bwMode="auto">
          <a:xfrm>
            <a:off x="8305800" y="4038600"/>
            <a:ext cx="493713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3" name="AutoShape 19"/>
          <p:cNvSpPr>
            <a:spLocks noChangeArrowheads="1"/>
          </p:cNvSpPr>
          <p:nvPr/>
        </p:nvSpPr>
        <p:spPr bwMode="auto">
          <a:xfrm>
            <a:off x="2286000" y="5181600"/>
            <a:ext cx="609600" cy="685800"/>
          </a:xfrm>
          <a:prstGeom prst="star5">
            <a:avLst/>
          </a:prstGeom>
          <a:gradFill rotWithShape="1">
            <a:gsLst>
              <a:gs pos="0">
                <a:srgbClr val="1907FD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4" name="AutoShape 20"/>
          <p:cNvSpPr>
            <a:spLocks noChangeArrowheads="1"/>
          </p:cNvSpPr>
          <p:nvPr/>
        </p:nvSpPr>
        <p:spPr bwMode="auto">
          <a:xfrm>
            <a:off x="5562600" y="5778500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AutoShape 21"/>
          <p:cNvSpPr>
            <a:spLocks noChangeArrowheads="1"/>
          </p:cNvSpPr>
          <p:nvPr/>
        </p:nvSpPr>
        <p:spPr bwMode="auto">
          <a:xfrm>
            <a:off x="7696200" y="5943600"/>
            <a:ext cx="533400" cy="5334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6" name="AutoShape 22"/>
          <p:cNvSpPr>
            <a:spLocks noChangeArrowheads="1"/>
          </p:cNvSpPr>
          <p:nvPr/>
        </p:nvSpPr>
        <p:spPr bwMode="auto">
          <a:xfrm>
            <a:off x="1447800" y="5943600"/>
            <a:ext cx="493713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6E81C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7" name="AutoShape 23"/>
          <p:cNvSpPr>
            <a:spLocks noChangeArrowheads="1"/>
          </p:cNvSpPr>
          <p:nvPr/>
        </p:nvSpPr>
        <p:spPr bwMode="auto">
          <a:xfrm>
            <a:off x="6400800" y="6019800"/>
            <a:ext cx="493713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8" name="AutoShape 24"/>
          <p:cNvSpPr>
            <a:spLocks noChangeArrowheads="1"/>
          </p:cNvSpPr>
          <p:nvPr/>
        </p:nvSpPr>
        <p:spPr bwMode="auto">
          <a:xfrm>
            <a:off x="8382000" y="5181600"/>
            <a:ext cx="403225" cy="392113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1530" name="Mo uoc ngay mai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0" y="6705600"/>
            <a:ext cx="152400" cy="152400"/>
          </a:xfrm>
          <a:prstGeom prst="rect">
            <a:avLst/>
          </a:prstGeom>
          <a:noFill/>
        </p:spPr>
      </p:pic>
      <p:pic>
        <p:nvPicPr>
          <p:cNvPr id="21531" name="Picture 27" descr="POINSET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924800" y="5778500"/>
            <a:ext cx="11430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32" name="Picture 28" descr="POINSET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flipH="1">
            <a:off x="76200" y="6019800"/>
            <a:ext cx="9144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33" name="Picture 29" descr="BAR"/>
          <p:cNvPicPr preferRelativeResize="0"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16200000">
            <a:off x="5677694" y="3391694"/>
            <a:ext cx="6858000" cy="74612"/>
          </a:xfrm>
          <a:prstGeom prst="rect">
            <a:avLst/>
          </a:prstGeom>
          <a:noFill/>
        </p:spPr>
      </p:pic>
      <p:pic>
        <p:nvPicPr>
          <p:cNvPr id="21534" name="Picture 30" descr="BAR"/>
          <p:cNvPicPr preferRelativeResize="0"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16200000">
            <a:off x="-3391693" y="3391693"/>
            <a:ext cx="6858000" cy="74613"/>
          </a:xfrm>
          <a:prstGeom prst="rect">
            <a:avLst/>
          </a:prstGeom>
          <a:noFill/>
        </p:spPr>
      </p:pic>
      <p:pic>
        <p:nvPicPr>
          <p:cNvPr id="21535" name="Picture 31" descr="BAR"/>
          <p:cNvPicPr preferRelativeResize="0"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9144000" cy="100013"/>
          </a:xfrm>
          <a:prstGeom prst="rect">
            <a:avLst/>
          </a:prstGeom>
          <a:noFill/>
        </p:spPr>
      </p:pic>
      <p:pic>
        <p:nvPicPr>
          <p:cNvPr id="21536" name="Picture 32" descr="BAR"/>
          <p:cNvPicPr preferRelativeResize="0"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6757988"/>
            <a:ext cx="9144000" cy="100012"/>
          </a:xfrm>
          <a:prstGeom prst="rect">
            <a:avLst/>
          </a:prstGeom>
          <a:noFill/>
        </p:spPr>
      </p:pic>
      <p:pic>
        <p:nvPicPr>
          <p:cNvPr id="21537" name="Picture 33" descr="140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flipH="1">
            <a:off x="0" y="3581400"/>
            <a:ext cx="7032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38" name="Picture 34" descr="3d butterfly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33400" y="6096000"/>
            <a:ext cx="800100" cy="4667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  <p:sndAc>
      <p:stSnd>
        <p:snd r:embed="rId5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528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528" repeatCount="indefinite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1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1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5" presetID="23" presetClass="entr" presetSubtype="528" repeatCount="indefinite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3" dur="85576" fill="hold"/>
                                        <p:tgtEl>
                                          <p:spTgt spid="2150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4" repeatCount="2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30"/>
                </p:tgtEl>
              </p:cMediaNode>
            </p:audio>
            <p:audio>
              <p:cMediaNode>
                <p:cTn id="1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06"/>
                </p:tgtEl>
              </p:cMediaNode>
            </p:audio>
          </p:childTnLst>
        </p:cTn>
      </p:par>
    </p:tnLst>
    <p:bldLst>
      <p:bldP spid="21509" grpId="0" animBg="1"/>
      <p:bldP spid="21510" grpId="0" animBg="1"/>
      <p:bldP spid="21511" grpId="0" animBg="1"/>
      <p:bldP spid="21512" grpId="0" animBg="1"/>
      <p:bldP spid="21513" grpId="0" animBg="1"/>
      <p:bldP spid="21514" grpId="0" animBg="1"/>
      <p:bldP spid="21515" grpId="0" animBg="1"/>
      <p:bldP spid="21516" grpId="0" animBg="1"/>
      <p:bldP spid="21517" grpId="0" animBg="1"/>
      <p:bldP spid="21519" grpId="0" animBg="1"/>
      <p:bldP spid="21520" grpId="0" animBg="1"/>
      <p:bldP spid="21521" grpId="0" animBg="1"/>
      <p:bldP spid="21522" grpId="0" animBg="1"/>
      <p:bldP spid="21523" grpId="0" animBg="1"/>
      <p:bldP spid="21524" grpId="0" animBg="1"/>
      <p:bldP spid="21525" grpId="0" animBg="1"/>
      <p:bldP spid="21526" grpId="0" animBg="1"/>
      <p:bldP spid="21527" grpId="0" animBg="1"/>
      <p:bldP spid="215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8" name="Picture 10" descr="Cau ho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71600"/>
            <a:ext cx="1143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762000" y="1524000"/>
            <a:ext cx="7696200" cy="3276600"/>
          </a:xfrm>
          <a:prstGeom prst="cloudCallout">
            <a:avLst>
              <a:gd name="adj1" fmla="val -56148"/>
              <a:gd name="adj2" fmla="val 10571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4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Để cây dừa thêm xanh tốt chúng ta cần phải làm gì?</a:t>
            </a:r>
            <a:endParaRPr lang="en-US" sz="4000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609600"/>
            <a:ext cx="5638800" cy="914400"/>
          </a:xfrm>
        </p:spPr>
        <p:txBody>
          <a:bodyPr>
            <a:normAutofit/>
          </a:bodyPr>
          <a:lstStyle/>
          <a:p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 quả đào</a:t>
            </a:r>
            <a:endParaRPr lang="en-US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276600" y="152400"/>
            <a:ext cx="220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600" b="1" u="sng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đọc</a:t>
            </a:r>
            <a:endParaRPr lang="en-US" sz="3600" b="1" u="sng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9" name="Picture 7" descr="Quả đào: Vừa ngon, vừa bổ nhưng người có 3 bệnh sau nên tránh x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47800"/>
            <a:ext cx="9144000" cy="5410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</p:pic>
      <p:pic>
        <p:nvPicPr>
          <p:cNvPr id="13320" name="Picture 8" descr="Quả đào: Vừa ngon, vừa bổ nhưng người có 3 bệnh sau nên tránh x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3900488"/>
            <a:ext cx="3276600" cy="2957512"/>
          </a:xfrm>
          <a:prstGeom prst="rect">
            <a:avLst/>
          </a:prstGeom>
          <a:noFill/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4953000"/>
            <a:ext cx="4572000" cy="1905000"/>
          </a:xfrm>
          <a:prstGeom prst="rect">
            <a:avLst/>
          </a:prstGeom>
          <a:solidFill>
            <a:srgbClr val="0000FF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Quả đào có vị chua ngọt, quả có màu hơi vàng, hơi đỏ, vỏ mượt như nhung, cùi thịt trắng hoặc vàng. </a:t>
            </a:r>
            <a:endParaRPr lang="en-US" sz="3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3" name="Picture 7" descr="17555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76400"/>
            <a:ext cx="9144000" cy="5181600"/>
          </a:xfrm>
          <a:prstGeom prst="rect">
            <a:avLst/>
          </a:prstGeom>
          <a:solidFill>
            <a:schemeClr val="folHlink"/>
          </a:solidFill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609600"/>
            <a:ext cx="5638800" cy="914400"/>
          </a:xfrm>
        </p:spPr>
        <p:txBody>
          <a:bodyPr>
            <a:normAutofit/>
          </a:bodyPr>
          <a:lstStyle/>
          <a:p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 quả đào</a:t>
            </a:r>
            <a:endParaRPr lang="en-US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276600" y="152400"/>
            <a:ext cx="2209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600" b="1" u="sng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 đọc</a:t>
            </a:r>
            <a:endParaRPr lang="en-US" sz="3600" b="1" u="sng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0" y="609600"/>
            <a:ext cx="4114800" cy="6858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4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 đọc câu</a:t>
            </a:r>
            <a:endParaRPr lang="en-US" sz="40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304800"/>
            <a:ext cx="4191000" cy="762000"/>
          </a:xfrm>
        </p:spPr>
        <p:txBody>
          <a:bodyPr>
            <a:normAutofit/>
          </a:bodyPr>
          <a:lstStyle/>
          <a:p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 đọc đoạn</a:t>
            </a:r>
            <a:endParaRPr lang="en-US" sz="36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04800" y="1143000"/>
            <a:ext cx="7772400" cy="10668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Đoạn 1: “ Sau một chuyến đi xa … có ngon không? </a:t>
            </a:r>
            <a:r>
              <a:rPr lang="en-US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304800" y="2514600"/>
            <a:ext cx="7772400" cy="1066800"/>
          </a:xfrm>
          <a:prstGeom prst="rect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Đoạn 2: “Cậu bé Xuân … hài lòng nhận xét”</a:t>
            </a:r>
            <a:endParaRPr lang="en-US" sz="28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304800" y="3775364"/>
            <a:ext cx="7772400" cy="1066800"/>
          </a:xfrm>
          <a:prstGeom prst="rect">
            <a:avLst/>
          </a:prstGeom>
          <a:solidFill>
            <a:srgbClr val="CCCC0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Đoạn 3: “Cô bé Vân … thơ dại quá ”</a:t>
            </a:r>
            <a:endParaRPr lang="en-US" sz="28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304800" y="5105400"/>
            <a:ext cx="7772400" cy="1066800"/>
          </a:xfrm>
          <a:prstGeom prst="rect">
            <a:avLst/>
          </a:prstGeom>
          <a:solidFill>
            <a:srgbClr val="339933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Đoạn 4: Còn lại</a:t>
            </a:r>
            <a:endParaRPr lang="en-US" sz="280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92" grpId="0" animBg="1"/>
      <p:bldP spid="16393" grpId="0" animBg="1"/>
      <p:bldP spid="16394" grpId="0" animBg="1"/>
      <p:bldP spid="1639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AutoShape 36"/>
          <p:cNvSpPr>
            <a:spLocks noChangeArrowheads="1"/>
          </p:cNvSpPr>
          <p:nvPr/>
        </p:nvSpPr>
        <p:spPr bwMode="auto">
          <a:xfrm>
            <a:off x="0" y="304800"/>
            <a:ext cx="9144000" cy="6553200"/>
          </a:xfrm>
          <a:prstGeom prst="wedgeRoundRectCallout">
            <a:avLst>
              <a:gd name="adj1" fmla="val -44218"/>
              <a:gd name="adj2" fmla="val -27181"/>
              <a:gd name="adj3" fmla="val 16667"/>
            </a:avLst>
          </a:prstGeom>
          <a:solidFill>
            <a:srgbClr val="F8FFD1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Giọng đọc:</a:t>
            </a:r>
            <a:endParaRPr 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-</a:t>
            </a:r>
            <a:r>
              <a:rPr lang="en-US" sz="3600" b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Người dẫn chuyện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 chậm rãi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nhẹ nhàng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-</a:t>
            </a:r>
            <a:r>
              <a:rPr lang="en-US" sz="3600" b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Người ông</a:t>
            </a:r>
            <a:r>
              <a:rPr lang="en-US" sz="3600" b="1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giọng ôn tồn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tình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 cuối bài 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 ô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 nói với Việt giọng 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vui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vẻ, tự hào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b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3600" b="1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 với giọng hồn nhiên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vui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vẻ.</a:t>
            </a:r>
            <a:endParaRPr lang="en-US" sz="36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b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Vân</a:t>
            </a:r>
            <a:r>
              <a:rPr lang="en-US" sz="3600" b="1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 với giọng ngây thơ.</a:t>
            </a:r>
            <a:endParaRPr lang="en-US" sz="36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b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600" b="1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 với giọng rụt rè, lúng túng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5000" y="533400"/>
            <a:ext cx="4648200" cy="9906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Luyện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đọc đoạn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19050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Đoạn 1: “Sau một chuyến đi xa … có ngon không?”</a:t>
            </a:r>
            <a:endParaRPr lang="en-US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131&quot;&gt;&lt;/object&gt;&lt;object type=&quot;2&quot; unique_id=&quot;10132&quot;&gt;&lt;object type=&quot;3&quot; unique_id=&quot;10135&quot;&gt;&lt;property id=&quot;20148&quot; value=&quot;5&quot;/&gt;&lt;property id=&quot;20300&quot; value=&quot;Slide 2&quot;/&gt;&lt;property id=&quot;20307&quot; value=&quot;258&quot;/&gt;&lt;/object&gt;&lt;object type=&quot;3&quot; unique_id=&quot;10136&quot;&gt;&lt;property id=&quot;20148&quot; value=&quot;5&quot;/&gt;&lt;property id=&quot;20300&quot; value=&quot;Slide 3&quot;/&gt;&lt;property id=&quot;20307&quot; value=&quot;259&quot;/&gt;&lt;/object&gt;&lt;object type=&quot;3&quot; unique_id=&quot;10137&quot;&gt;&lt;property id=&quot;20148&quot; value=&quot;5&quot;/&gt;&lt;property id=&quot;20300&quot; value=&quot;Slide 4 - &amp;quot;Những quả đào&amp;quot;&quot;/&gt;&lt;property id=&quot;20307&quot; value=&quot;260&quot;/&gt;&lt;/object&gt;&lt;object type=&quot;3&quot; unique_id=&quot;10138&quot;&gt;&lt;property id=&quot;20148&quot; value=&quot;5&quot;/&gt;&lt;property id=&quot;20300&quot; value=&quot;Slide 5 - &amp;quot;Những quả đào&amp;quot;&quot;/&gt;&lt;property id=&quot;20307&quot; value=&quot;261&quot;/&gt;&lt;/object&gt;&lt;object type=&quot;3&quot; unique_id=&quot;10139&quot;&gt;&lt;property id=&quot;20148&quot; value=&quot;5&quot;/&gt;&lt;property id=&quot;20300&quot; value=&quot;Slide 6&quot;/&gt;&lt;property id=&quot;20307&quot; value=&quot;262&quot;/&gt;&lt;/object&gt;&lt;object type=&quot;3&quot; unique_id=&quot;10140&quot;&gt;&lt;property id=&quot;20148&quot; value=&quot;5&quot;/&gt;&lt;property id=&quot;20300&quot; value=&quot;Slide 7 - &amp;quot;Luyện đọc đoạn&amp;quot;&quot;/&gt;&lt;property id=&quot;20307&quot; value=&quot;263&quot;/&gt;&lt;/object&gt;&lt;object type=&quot;3&quot; unique_id=&quot;10141&quot;&gt;&lt;property id=&quot;20148&quot; value=&quot;5&quot;/&gt;&lt;property id=&quot;20300&quot; value=&quot;Slide 8&quot;/&gt;&lt;property id=&quot;20307&quot; value=&quot;264&quot;/&gt;&lt;/object&gt;&lt;object type=&quot;3&quot; unique_id=&quot;10142&quot;&gt;&lt;property id=&quot;20148&quot; value=&quot;5&quot;/&gt;&lt;property id=&quot;20300&quot; value=&quot;Slide 9&quot;/&gt;&lt;property id=&quot;20307&quot; value=&quot;265&quot;/&gt;&lt;/object&gt;&lt;object type=&quot;3&quot; unique_id=&quot;10143&quot;&gt;&lt;property id=&quot;20148&quot; value=&quot;5&quot;/&gt;&lt;property id=&quot;20300&quot; value=&quot;Slide 10&quot;/&gt;&lt;property id=&quot;20307&quot; value=&quot;266&quot;/&gt;&lt;/object&gt;&lt;object type=&quot;3&quot; unique_id=&quot;10144&quot;&gt;&lt;property id=&quot;20148&quot; value=&quot;5&quot;/&gt;&lt;property id=&quot;20300&quot; value=&quot;Slide 11&quot;/&gt;&lt;property id=&quot;20307&quot; value=&quot;267&quot;/&gt;&lt;/object&gt;&lt;object type=&quot;3&quot; unique_id=&quot;10145&quot;&gt;&lt;property id=&quot;20148&quot; value=&quot;5&quot;/&gt;&lt;property id=&quot;20300&quot; value=&quot;Slide 12&quot;/&gt;&lt;property id=&quot;20307&quot; value=&quot;268&quot;/&gt;&lt;/object&gt;&lt;object type=&quot;3&quot; unique_id=&quot;10146&quot;&gt;&lt;property id=&quot;20148&quot; value=&quot;5&quot;/&gt;&lt;property id=&quot;20300&quot; value=&quot;Slide 13&quot;/&gt;&lt;property id=&quot;20307&quot; value=&quot;269&quot;/&gt;&lt;/object&gt;&lt;object type=&quot;3&quot; unique_id=&quot;10148&quot;&gt;&lt;property id=&quot;20148&quot; value=&quot;5&quot;/&gt;&lt;property id=&quot;20300&quot; value=&quot;Slide 14&quot;/&gt;&lt;property id=&quot;20307&quot; value=&quot;271&quot;/&gt;&lt;/object&gt;&lt;object type=&quot;3&quot; unique_id=&quot;10149&quot;&gt;&lt;property id=&quot;20148&quot; value=&quot;5&quot;/&gt;&lt;property id=&quot;20300&quot; value=&quot;Slide 15&quot;/&gt;&lt;property id=&quot;20307&quot; value=&quot;272&quot;/&gt;&lt;/object&gt;&lt;object type=&quot;3&quot; unique_id=&quot;10291&quot;&gt;&lt;property id=&quot;20148&quot; value=&quot;5&quot;/&gt;&lt;property id=&quot;20300&quot; value=&quot;Slide 1&quot;/&gt;&lt;property id=&quot;20307&quot; value=&quot;274&quot;/&gt;&lt;/object&gt;&lt;object type=&quot;3&quot; unique_id=&quot;10484&quot;&gt;&lt;property id=&quot;20148&quot; value=&quot;5&quot;/&gt;&lt;property id=&quot;20300&quot; value=&quot;Slide 16&quot;/&gt;&lt;property id=&quot;20307&quot; value=&quot;27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983</Words>
  <Application>Microsoft Office PowerPoint</Application>
  <PresentationFormat>On-screen Show (4:3)</PresentationFormat>
  <Paragraphs>85</Paragraphs>
  <Slides>23</Slides>
  <Notes>1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PowerPoint Presentation</vt:lpstr>
      <vt:lpstr>PowerPoint Presentation</vt:lpstr>
      <vt:lpstr>Những quả đào</vt:lpstr>
      <vt:lpstr>Những quả đào</vt:lpstr>
      <vt:lpstr>PowerPoint Presentation</vt:lpstr>
      <vt:lpstr>Luyện đọc đoạn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WIN7X64</dc:creator>
  <cp:lastModifiedBy>A</cp:lastModifiedBy>
  <cp:revision>14</cp:revision>
  <dcterms:created xsi:type="dcterms:W3CDTF">2016-04-10T11:06:59Z</dcterms:created>
  <dcterms:modified xsi:type="dcterms:W3CDTF">2018-03-23T03:28:26Z</dcterms:modified>
</cp:coreProperties>
</file>