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6" r:id="rId3"/>
    <p:sldId id="267" r:id="rId4"/>
    <p:sldId id="268" r:id="rId5"/>
    <p:sldId id="269" r:id="rId6"/>
    <p:sldId id="271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8EEA-7B92-4EDB-9C16-7EFAE76E8D1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D860-8F31-4E22-AA44-411C8747C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8EEA-7B92-4EDB-9C16-7EFAE76E8D1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D860-8F31-4E22-AA44-411C8747C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8EEA-7B92-4EDB-9C16-7EFAE76E8D1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D860-8F31-4E22-AA44-411C8747C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8EEA-7B92-4EDB-9C16-7EFAE76E8D1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D860-8F31-4E22-AA44-411C8747C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8EEA-7B92-4EDB-9C16-7EFAE76E8D1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D860-8F31-4E22-AA44-411C8747C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8EEA-7B92-4EDB-9C16-7EFAE76E8D1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D860-8F31-4E22-AA44-411C8747C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8EEA-7B92-4EDB-9C16-7EFAE76E8D1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D860-8F31-4E22-AA44-411C8747C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8EEA-7B92-4EDB-9C16-7EFAE76E8D1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D860-8F31-4E22-AA44-411C8747C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8EEA-7B92-4EDB-9C16-7EFAE76E8D1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D860-8F31-4E22-AA44-411C8747C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8EEA-7B92-4EDB-9C16-7EFAE76E8D1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D860-8F31-4E22-AA44-411C8747C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8EEA-7B92-4EDB-9C16-7EFAE76E8D1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D860-8F31-4E22-AA44-411C8747C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D8EEA-7B92-4EDB-9C16-7EFAE76E8D1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DD860-8F31-4E22-AA44-411C8747C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"/>
          <p:cNvGrpSpPr>
            <a:grpSpLocks/>
          </p:cNvGrpSpPr>
          <p:nvPr/>
        </p:nvGrpSpPr>
        <p:grpSpPr bwMode="auto">
          <a:xfrm rot="-6541617">
            <a:off x="6286500" y="495300"/>
            <a:ext cx="3505200" cy="2209800"/>
            <a:chOff x="2256" y="1536"/>
            <a:chExt cx="1176" cy="744"/>
          </a:xfrm>
        </p:grpSpPr>
        <p:pic>
          <p:nvPicPr>
            <p:cNvPr id="8209" name="Picture 22" descr="pretty_flower_purple_hb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23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8211" name="Picture 24" descr="pretty_flower_red_hb"/>
              <p:cNvPicPr>
                <a:picLocks noChangeAspect="1" noChangeArrowheads="1" noCrop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12" name="Picture 25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13" name="Picture 26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4" name="Group 3"/>
          <p:cNvGrpSpPr>
            <a:grpSpLocks/>
          </p:cNvGrpSpPr>
          <p:nvPr/>
        </p:nvGrpSpPr>
        <p:grpSpPr bwMode="auto">
          <a:xfrm rot="4297837">
            <a:off x="-457200" y="3276600"/>
            <a:ext cx="3429000" cy="2209800"/>
            <a:chOff x="2256" y="1536"/>
            <a:chExt cx="1176" cy="744"/>
          </a:xfrm>
        </p:grpSpPr>
        <p:pic>
          <p:nvPicPr>
            <p:cNvPr id="8204" name="Picture 4" descr="pretty_flower_purple_hb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8206" name="Picture 6" descr="pretty_flower_red_hb"/>
              <p:cNvPicPr>
                <a:picLocks noChangeAspect="1" noChangeArrowheads="1" noCrop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07" name="Picture 7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08" name="Picture 8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8196" name="Picture 12" descr="BLULIN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6400800"/>
            <a:ext cx="9144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10" descr="animal-14[1]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000" y="381000"/>
            <a:ext cx="97155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11" descr="animal-41[1]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01000" y="5257800"/>
            <a:ext cx="947738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0" y="3048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 GD&amp;ĐT QUẬN LONG BIÊN</a:t>
            </a:r>
          </a:p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b="1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57400" y="5029200"/>
            <a:ext cx="5745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smtClean="0">
                <a:latin typeface="Times New Roman" pitchFamily="18" charset="0"/>
                <a:cs typeface="Times New Roman" pitchFamily="18" charset="0"/>
              </a:rPr>
              <a:t>Bài: Sáng kiến của bé Hà</a:t>
            </a:r>
            <a:endParaRPr lang="en-US" sz="4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WordArt 4"/>
          <p:cNvSpPr>
            <a:spLocks noChangeArrowheads="1" noChangeShapeType="1" noTextEdit="1"/>
          </p:cNvSpPr>
          <p:nvPr/>
        </p:nvSpPr>
        <p:spPr bwMode="auto">
          <a:xfrm>
            <a:off x="3124200" y="4191000"/>
            <a:ext cx="3048000" cy="6904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 2</a:t>
            </a:r>
            <a:endParaRPr lang="en-US" sz="20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WordArt 3"/>
          <p:cNvSpPr>
            <a:spLocks noChangeArrowheads="1" noChangeShapeType="1" noTextEdit="1"/>
          </p:cNvSpPr>
          <p:nvPr/>
        </p:nvSpPr>
        <p:spPr bwMode="auto">
          <a:xfrm>
            <a:off x="2362200" y="2362200"/>
            <a:ext cx="4638675" cy="1484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Phân m</a:t>
            </a:r>
            <a:r>
              <a:rPr lang="vi-VN" sz="3600" b="1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ôn</a:t>
            </a:r>
            <a:r>
              <a:rPr lang="en-US" sz="3600" b="1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:</a:t>
            </a:r>
            <a:r>
              <a:rPr lang="vi-VN" sz="3600" b="1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Tập đọc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2" name="TextBox 20"/>
          <p:cNvSpPr txBox="1">
            <a:spLocks noChangeArrowheads="1"/>
          </p:cNvSpPr>
          <p:nvPr/>
        </p:nvSpPr>
        <p:spPr bwMode="auto">
          <a:xfrm>
            <a:off x="2362200" y="1524000"/>
            <a:ext cx="47545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MÔN: TIẾNG VIỆT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Cloud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102850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360488" y="576263"/>
            <a:ext cx="6488112" cy="243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 Hà còn băn khoăn chuyện gì?</a:t>
            </a:r>
            <a:r>
              <a:rPr lang="en-US" sz="5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0" y="3962400"/>
            <a:ext cx="9144000" cy="2819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lIns="91424" tIns="45712" rIns="91424" bIns="45712" anchor="ctr"/>
          <a:lstStyle/>
          <a:p>
            <a:pPr defTabSz="912813"/>
            <a:r>
              <a:rPr lang="en-US" sz="5400" b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Bé Hà băn khoăn chưa biết </a:t>
            </a:r>
          </a:p>
          <a:p>
            <a:pPr defTabSz="912813"/>
            <a:r>
              <a:rPr lang="en-US" sz="5400" b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nên chuẩn bị quà gì biếu ông </a:t>
            </a:r>
          </a:p>
          <a:p>
            <a:pPr defTabSz="912813"/>
            <a:r>
              <a:rPr lang="en-US" sz="5400" b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bà.</a:t>
            </a:r>
            <a:endParaRPr lang="en-US" sz="5400" b="1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Cloud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551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990600" y="500063"/>
            <a:ext cx="8077200" cy="270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 đã tặng ông bà món quà gì? Ông bà có thích món quà đó không</a:t>
            </a:r>
            <a:r>
              <a:rPr lang="en-US" sz="4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0" y="4114800"/>
            <a:ext cx="9144000" cy="2590800"/>
          </a:xfrm>
          <a:prstGeom prst="roundRect">
            <a:avLst>
              <a:gd name="adj" fmla="val 16667"/>
            </a:avLst>
          </a:prstGeom>
          <a:solidFill>
            <a:srgbClr val="FFFFB9"/>
          </a:solidFill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lIns="91424" tIns="45712" rIns="91424" bIns="45712" anchor="ctr"/>
          <a:lstStyle/>
          <a:p>
            <a:pPr defTabSz="912813"/>
            <a:r>
              <a:rPr lang="en-US" sz="5400" b="1">
                <a:latin typeface=".VnAvant" pitchFamily="34" charset="0"/>
              </a:rPr>
              <a:t> </a:t>
            </a:r>
            <a:r>
              <a:rPr lang="en-US" sz="4800" b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Hà đã tặng ông bà chùm</a:t>
            </a:r>
            <a:r>
              <a:rPr lang="en-US" sz="48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điểm </a:t>
            </a:r>
          </a:p>
          <a:p>
            <a:pPr defTabSz="912813"/>
            <a:r>
              <a:rPr lang="en-US" sz="4800" b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8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800" b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Ông bà rất thích món quà </a:t>
            </a:r>
          </a:p>
          <a:p>
            <a:pPr defTabSz="912813"/>
            <a:r>
              <a:rPr lang="en-US" sz="4800" b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đó.</a:t>
            </a:r>
            <a:endParaRPr lang="en-US" sz="4800" b="1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3810000" y="4876800"/>
            <a:ext cx="2514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4800" b="1">
              <a:latin typeface=".VnAvant" pitchFamily="34" charset="0"/>
            </a:endParaRPr>
          </a:p>
        </p:txBody>
      </p:sp>
      <p:sp>
        <p:nvSpPr>
          <p:cNvPr id="157714" name="AutoShape 18"/>
          <p:cNvSpPr>
            <a:spLocks noChangeArrowheads="1"/>
          </p:cNvSpPr>
          <p:nvPr/>
        </p:nvSpPr>
        <p:spPr bwMode="auto">
          <a:xfrm>
            <a:off x="914400" y="304800"/>
            <a:ext cx="8229600" cy="3810000"/>
          </a:xfrm>
          <a:prstGeom prst="cloudCallout">
            <a:avLst>
              <a:gd name="adj1" fmla="val -56713"/>
              <a:gd name="adj2" fmla="val 8754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48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4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Bé Hà </a:t>
            </a:r>
            <a:r>
              <a:rPr lang="en-US" sz="48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trong </a:t>
            </a:r>
            <a:r>
              <a:rPr lang="en-US" sz="4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truyện là một cô bé như thế nào</a:t>
            </a:r>
            <a:r>
              <a:rPr lang="en-US" sz="48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7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3810000" y="4876800"/>
            <a:ext cx="2514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4800" b="1">
              <a:latin typeface=".VnAvant" pitchFamily="34" charset="0"/>
            </a:endParaRPr>
          </a:p>
        </p:txBody>
      </p:sp>
      <p:sp>
        <p:nvSpPr>
          <p:cNvPr id="8195" name="AutoShape 18"/>
          <p:cNvSpPr>
            <a:spLocks noChangeArrowheads="1"/>
          </p:cNvSpPr>
          <p:nvPr/>
        </p:nvSpPr>
        <p:spPr bwMode="auto">
          <a:xfrm>
            <a:off x="381000" y="381000"/>
            <a:ext cx="8763000" cy="4038600"/>
          </a:xfrm>
          <a:prstGeom prst="cloudCallout">
            <a:avLst>
              <a:gd name="adj1" fmla="val -50218"/>
              <a:gd name="adj2" fmla="val 90486"/>
            </a:avLst>
          </a:prstGeom>
          <a:solidFill>
            <a:srgbClr val="FEBAF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just"/>
            <a: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 </a:t>
            </a:r>
            <a: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 </a:t>
            </a:r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 nghĩ </a:t>
            </a:r>
            <a: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 </a:t>
            </a:r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sáng kiến tổ chức ngày ông bà”?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3810000" y="4876800"/>
            <a:ext cx="2514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4800" b="1">
              <a:latin typeface=".VnAvant" pitchFamily="34" charset="0"/>
            </a:endParaRPr>
          </a:p>
        </p:txBody>
      </p:sp>
      <p:sp>
        <p:nvSpPr>
          <p:cNvPr id="9219" name="AutoShape 18"/>
          <p:cNvSpPr>
            <a:spLocks noChangeArrowheads="1"/>
          </p:cNvSpPr>
          <p:nvPr/>
        </p:nvSpPr>
        <p:spPr bwMode="auto">
          <a:xfrm>
            <a:off x="381000" y="381000"/>
            <a:ext cx="8763000" cy="3657600"/>
          </a:xfrm>
          <a:prstGeom prst="cloudCallout">
            <a:avLst>
              <a:gd name="adj1" fmla="val -50218"/>
              <a:gd name="adj2" fmla="val 105120"/>
            </a:avLst>
          </a:prstGeom>
          <a:solidFill>
            <a:srgbClr val="F8FFD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48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Chúng mình cùng học tập bạn Hà nhé!</a:t>
            </a:r>
            <a:endParaRPr lang="en-US" sz="4800" b="1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3810000" y="4876800"/>
            <a:ext cx="2514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4800" b="1">
              <a:latin typeface=".VnAvant" pitchFamily="34" charset="0"/>
            </a:endParaRPr>
          </a:p>
        </p:txBody>
      </p:sp>
      <p:sp>
        <p:nvSpPr>
          <p:cNvPr id="12291" name="AutoShape 18"/>
          <p:cNvSpPr>
            <a:spLocks noChangeArrowheads="1"/>
          </p:cNvSpPr>
          <p:nvPr/>
        </p:nvSpPr>
        <p:spPr bwMode="auto">
          <a:xfrm>
            <a:off x="533400" y="76200"/>
            <a:ext cx="8229600" cy="4572000"/>
          </a:xfrm>
          <a:prstGeom prst="cloudCallout">
            <a:avLst>
              <a:gd name="adj1" fmla="val -41259"/>
              <a:gd name="adj2" fmla="val 61843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 nhà các bạn luyện đọc lại bài và trả lời câu hỏi</a:t>
            </a:r>
            <a: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914400" y="4648200"/>
            <a:ext cx="7924800" cy="2133600"/>
          </a:xfrm>
          <a:prstGeom prst="wedgeEllipseCallout">
            <a:avLst>
              <a:gd name="adj1" fmla="val -61699"/>
              <a:gd name="adj2" fmla="val 4434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5400" b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5400" b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5400" b="1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400" b="1" i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Bưu thiếp</a:t>
            </a:r>
            <a:endParaRPr lang="en-US" sz="5400" b="1" i="1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29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-609600"/>
            <a:ext cx="3886200" cy="1219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Ông bà</a:t>
            </a:r>
          </a:p>
        </p:txBody>
      </p:sp>
      <p:pic>
        <p:nvPicPr>
          <p:cNvPr id="2051" name="Picture 3" descr="Ong b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838200"/>
            <a:ext cx="7543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Sang kien cua be H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143000"/>
            <a:ext cx="5029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905000" y="191869"/>
            <a:ext cx="5745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smtClean="0">
                <a:latin typeface="Times New Roman" pitchFamily="18" charset="0"/>
                <a:cs typeface="Times New Roman" pitchFamily="18" charset="0"/>
              </a:rPr>
              <a:t>Bài: Sáng kiến của bé Hà</a:t>
            </a:r>
            <a:endParaRPr lang="en-US" sz="36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6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 Hà suy nghĩ mãi mà chưa biết nên chuẩn bị quà gì biếu ông bà.</a:t>
            </a:r>
            <a:endParaRPr lang="en-US" sz="3600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53"/>
          <p:cNvGrpSpPr>
            <a:grpSpLocks/>
          </p:cNvGrpSpPr>
          <p:nvPr/>
        </p:nvGrpSpPr>
        <p:grpSpPr bwMode="auto">
          <a:xfrm>
            <a:off x="3810000" y="1557996"/>
            <a:ext cx="152400" cy="381000"/>
            <a:chOff x="2496" y="2976"/>
            <a:chExt cx="96" cy="240"/>
          </a:xfrm>
        </p:grpSpPr>
        <p:sp>
          <p:nvSpPr>
            <p:cNvPr id="10" name="Line 42"/>
            <p:cNvSpPr>
              <a:spLocks noChangeShapeType="1"/>
            </p:cNvSpPr>
            <p:nvPr/>
          </p:nvSpPr>
          <p:spPr bwMode="auto">
            <a:xfrm flipH="1">
              <a:off x="2496" y="2976"/>
              <a:ext cx="48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52"/>
            <p:cNvSpPr>
              <a:spLocks noChangeShapeType="1"/>
            </p:cNvSpPr>
            <p:nvPr/>
          </p:nvSpPr>
          <p:spPr bwMode="auto">
            <a:xfrm flipH="1">
              <a:off x="2544" y="2976"/>
              <a:ext cx="48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Line 41"/>
          <p:cNvSpPr>
            <a:spLocks noChangeShapeType="1"/>
          </p:cNvSpPr>
          <p:nvPr/>
        </p:nvSpPr>
        <p:spPr bwMode="auto">
          <a:xfrm flipH="1">
            <a:off x="4419600" y="1066800"/>
            <a:ext cx="762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0" y="2590800"/>
            <a:ext cx="9144000" cy="1066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kumimoji="0" lang="en-US" sz="4000" b="1" i="0" u="none" strike="noStrike" kern="120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Món quà ông thích nhất hôm nay  là chùm điểm mười của cháu đấy.</a:t>
            </a:r>
          </a:p>
        </p:txBody>
      </p:sp>
      <p:sp>
        <p:nvSpPr>
          <p:cNvPr id="14" name="Line 41"/>
          <p:cNvSpPr>
            <a:spLocks noChangeShapeType="1"/>
          </p:cNvSpPr>
          <p:nvPr/>
        </p:nvSpPr>
        <p:spPr bwMode="auto">
          <a:xfrm flipH="1">
            <a:off x="7696200" y="2667000"/>
            <a:ext cx="762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5" name="Group 53"/>
          <p:cNvGrpSpPr>
            <a:grpSpLocks/>
          </p:cNvGrpSpPr>
          <p:nvPr/>
        </p:nvGrpSpPr>
        <p:grpSpPr bwMode="auto">
          <a:xfrm>
            <a:off x="7239000" y="3124200"/>
            <a:ext cx="152400" cy="381000"/>
            <a:chOff x="2496" y="2976"/>
            <a:chExt cx="96" cy="240"/>
          </a:xfrm>
        </p:grpSpPr>
        <p:sp>
          <p:nvSpPr>
            <p:cNvPr id="16" name="Line 42"/>
            <p:cNvSpPr>
              <a:spLocks noChangeShapeType="1"/>
            </p:cNvSpPr>
            <p:nvPr/>
          </p:nvSpPr>
          <p:spPr bwMode="auto">
            <a:xfrm flipH="1">
              <a:off x="2496" y="2976"/>
              <a:ext cx="48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52"/>
            <p:cNvSpPr>
              <a:spLocks noChangeShapeType="1"/>
            </p:cNvSpPr>
            <p:nvPr/>
          </p:nvSpPr>
          <p:spPr bwMode="auto">
            <a:xfrm flipH="1">
              <a:off x="2544" y="2976"/>
              <a:ext cx="48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3810000" y="4876800"/>
            <a:ext cx="2514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4800" b="1">
              <a:latin typeface=".VnAvant" pitchFamily="34" charset="0"/>
            </a:endParaRPr>
          </a:p>
        </p:txBody>
      </p:sp>
      <p:sp>
        <p:nvSpPr>
          <p:cNvPr id="55299" name="AutoShape 18"/>
          <p:cNvSpPr>
            <a:spLocks noChangeArrowheads="1"/>
          </p:cNvSpPr>
          <p:nvPr/>
        </p:nvSpPr>
        <p:spPr bwMode="auto">
          <a:xfrm>
            <a:off x="1676400" y="457200"/>
            <a:ext cx="6629400" cy="2819400"/>
          </a:xfrm>
          <a:prstGeom prst="cloudCallout">
            <a:avLst>
              <a:gd name="adj1" fmla="val -41259"/>
              <a:gd name="adj2" fmla="val 61843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 đọc </a:t>
            </a:r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0" y="2057400"/>
            <a:ext cx="9144000" cy="2590800"/>
          </a:xfrm>
          <a:prstGeom prst="roundRect">
            <a:avLst>
              <a:gd name="adj" fmla="val 16667"/>
            </a:avLst>
          </a:prstGeom>
          <a:solidFill>
            <a:srgbClr val="E0E1D7"/>
          </a:solidFill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lIns="91424" tIns="45712" rIns="91424" bIns="45712" anchor="ctr"/>
          <a:lstStyle/>
          <a:p>
            <a:pPr defTabSz="912813"/>
            <a:r>
              <a:rPr lang="en-US" sz="5400" b="1">
                <a:latin typeface=".VnAvant" pitchFamily="34" charset="0"/>
              </a:rPr>
              <a:t>  </a:t>
            </a:r>
            <a:r>
              <a:rPr lang="en-US" sz="4400" b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Bé Hà có sáng kiến tổ chức ngày </a:t>
            </a:r>
          </a:p>
          <a:p>
            <a:pPr defTabSz="912813"/>
            <a:r>
              <a:rPr lang="en-US" sz="4400" b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lễ cho ông bà.</a:t>
            </a:r>
            <a:endParaRPr lang="en-US" sz="4400" b="1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685800"/>
            <a:ext cx="502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Bé Hà có sáng kiến gì? </a:t>
            </a:r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3" name="AutoShape 5"/>
          <p:cNvSpPr>
            <a:spLocks noChangeArrowheads="1"/>
          </p:cNvSpPr>
          <p:nvPr/>
        </p:nvSpPr>
        <p:spPr bwMode="auto">
          <a:xfrm>
            <a:off x="-228600" y="228600"/>
            <a:ext cx="6324600" cy="2895600"/>
          </a:xfrm>
          <a:prstGeom prst="verticalScroll">
            <a:avLst>
              <a:gd name="adj" fmla="val 12500"/>
            </a:avLst>
          </a:prstGeom>
          <a:solidFill>
            <a:schemeClr val="accent1"/>
          </a:solidFill>
          <a:ln w="349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742950" indent="-742950"/>
            <a:r>
              <a:rPr lang="en-US" sz="40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/>
            <a:endParaRPr lang="en-US" sz="4800" b="1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en-US" sz="48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 Hà đã giải thích </a:t>
            </a:r>
            <a:endParaRPr lang="en-US" sz="4800" b="1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en-US" sz="48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vì </a:t>
            </a:r>
            <a:r>
              <a:rPr lang="en-US" sz="48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sao </a:t>
            </a:r>
            <a:r>
              <a:rPr lang="en-US" sz="48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cần có ngày </a:t>
            </a:r>
            <a:endParaRPr lang="en-US" sz="4800" b="1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en-US" sz="48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lễ của ông bà?</a:t>
            </a:r>
            <a:endParaRPr lang="en-US" sz="4800" b="1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endParaRPr lang="en-US" sz="4000" b="1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endParaRPr lang="en-US" sz="4000" b="1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0" y="3352800"/>
            <a:ext cx="9067800" cy="3352800"/>
          </a:xfrm>
          <a:prstGeom prst="roundRect">
            <a:avLst>
              <a:gd name="adj" fmla="val 16667"/>
            </a:avLst>
          </a:prstGeom>
          <a:solidFill>
            <a:srgbClr val="F8FFD1"/>
          </a:solidFill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lIns="91424" tIns="45712" rIns="91424" bIns="45712" anchor="ctr"/>
          <a:lstStyle/>
          <a:p>
            <a:pPr algn="just" defTabSz="912813"/>
            <a:r>
              <a:rPr lang="en-US" sz="4400" b="1">
                <a:solidFill>
                  <a:srgbClr val="0033CC"/>
                </a:solidFill>
                <a:latin typeface=".VnAvant" pitchFamily="34" charset="0"/>
              </a:rPr>
              <a:t>	</a:t>
            </a:r>
            <a:r>
              <a:rPr lang="en-US" sz="44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Vì Hà có ngày Tết thiếu </a:t>
            </a:r>
            <a:r>
              <a:rPr lang="en-US" sz="44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nhi </a:t>
            </a:r>
            <a:r>
              <a:rPr lang="en-US" sz="44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 </a:t>
            </a:r>
          </a:p>
          <a:p>
            <a:pPr algn="just" defTabSz="912813"/>
            <a:r>
              <a:rPr lang="en-US" sz="44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44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4400" b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b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Bỗ là công nhân có ngày lễ 1</a:t>
            </a:r>
          </a:p>
          <a:p>
            <a:pPr algn="just" defTabSz="912813"/>
            <a:r>
              <a:rPr lang="en-US" sz="4400" b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4400" b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4400" b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Mẹ có ngày 8 tháng </a:t>
            </a:r>
            <a:r>
              <a:rPr lang="en-US" sz="4400" b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400" b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Còn </a:t>
            </a:r>
          </a:p>
          <a:p>
            <a:pPr algn="just" defTabSz="912813"/>
            <a:r>
              <a:rPr lang="en-US" sz="4400" b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ông bà thì chưa có ngày lễ nào cả.</a:t>
            </a:r>
            <a:endParaRPr lang="en-US" sz="4400" b="1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Sang kien cua be H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228600"/>
            <a:ext cx="3124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3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/>
          <p:cNvSpPr/>
          <p:nvPr/>
        </p:nvSpPr>
        <p:spPr>
          <a:xfrm>
            <a:off x="152400" y="-1462"/>
            <a:ext cx="8915400" cy="3304032"/>
          </a:xfrm>
          <a:prstGeom prst="cloud">
            <a:avLst/>
          </a:prstGeom>
          <a:blipFill>
            <a:blip r:embed="rId2" cstate="print">
              <a:biLevel thresh="50000"/>
            </a:blip>
            <a:tile tx="0" ty="0" sx="100000" sy="100000" flip="none" algn="tl"/>
          </a:blipFill>
          <a:ln>
            <a:gradFill>
              <a:gsLst>
                <a:gs pos="0">
                  <a:srgbClr val="FF99FF"/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effectLst>
            <a:outerShdw blurRad="50800" dist="50800" dir="5400000" algn="ctr" rotWithShape="0">
              <a:srgbClr val="FFCC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Hai </a:t>
            </a:r>
            <a:r>
              <a:rPr lang="en-US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bố </a:t>
            </a:r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 ngày nào làm ngày lễ của ông bà ? Vì </a:t>
            </a:r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sao?</a:t>
            </a:r>
          </a:p>
        </p:txBody>
      </p: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152400" y="3505200"/>
            <a:ext cx="8915400" cy="3200400"/>
          </a:xfrm>
          <a:prstGeom prst="roundRect">
            <a:avLst>
              <a:gd name="adj" fmla="val 16667"/>
            </a:avLst>
          </a:prstGeom>
          <a:solidFill>
            <a:srgbClr val="FFFFB9"/>
          </a:solidFill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lIns="91424" tIns="45712" rIns="91424" bIns="45712" anchor="ctr"/>
          <a:lstStyle/>
          <a:p>
            <a:pPr algn="just" defTabSz="912813"/>
            <a:r>
              <a:rPr lang="en-US" sz="4000" b="1">
                <a:solidFill>
                  <a:srgbClr val="003399"/>
                </a:solidFill>
                <a:latin typeface=".VnAvant" pitchFamily="34" charset="0"/>
              </a:rPr>
              <a:t>    </a:t>
            </a:r>
            <a:r>
              <a:rPr lang="en-US" sz="40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4000" b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bố </a:t>
            </a:r>
            <a:r>
              <a:rPr lang="en-US" sz="40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4000" b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chọn ngày lập đông làm </a:t>
            </a:r>
          </a:p>
          <a:p>
            <a:pPr algn="just" defTabSz="912813"/>
            <a:r>
              <a:rPr lang="en-US" sz="4000" b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ngày lễ của ông bà. Vì ngày đó là ngày </a:t>
            </a:r>
          </a:p>
          <a:p>
            <a:pPr algn="just" defTabSz="912813"/>
            <a:r>
              <a:rPr lang="en-US" sz="4000" b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trời bắt đầu rét</a:t>
            </a:r>
            <a:r>
              <a:rPr lang="en-US" sz="40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mọi người cần chú </a:t>
            </a:r>
            <a:r>
              <a:rPr lang="en-US" sz="40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ý </a:t>
            </a:r>
            <a:endParaRPr lang="en-US" sz="4000" b="1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912813"/>
            <a:r>
              <a:rPr lang="en-US" sz="4000" b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chăm </a:t>
            </a:r>
            <a:r>
              <a:rPr lang="en-US" sz="40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lo </a:t>
            </a:r>
            <a:r>
              <a:rPr lang="en-US" sz="4000" b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sức khỏe</a:t>
            </a:r>
            <a:r>
              <a:rPr lang="en-US" sz="40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cho các cụ già.</a:t>
            </a:r>
            <a:endParaRPr lang="en-US" sz="4000" b="1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 - &amp;quot;&amp;#x0D;&amp;#x0A;Ông bà&amp;quot;&quot;/&gt;&lt;property id=&quot;20307&quot; value=&quot;266&quot;/&gt;&lt;/object&gt;&lt;object type=&quot;3&quot; unique_id=&quot;10005&quot;&gt;&lt;property id=&quot;20148&quot; value=&quot;5&quot;/&gt;&lt;property id=&quot;20300&quot; value=&quot;Slide 3&quot;/&gt;&lt;property id=&quot;20307&quot; value=&quot;267&quot;/&gt;&lt;/object&gt;&lt;object type=&quot;3&quot; unique_id=&quot;10006&quot;&gt;&lt;property id=&quot;20148&quot; value=&quot;5&quot;/&gt;&lt;property id=&quot;20300&quot; value=&quot;Slide 4&quot;/&gt;&lt;property id=&quot;20307&quot; value=&quot;268&quot;/&gt;&lt;/object&gt;&lt;object type=&quot;3&quot; unique_id=&quot;10007&quot;&gt;&lt;property id=&quot;20148&quot; value=&quot;5&quot;/&gt;&lt;property id=&quot;20300&quot; value=&quot;Slide 5&quot;/&gt;&lt;property id=&quot;20307&quot; value=&quot;269&quot;/&gt;&lt;/object&gt;&lt;object type=&quot;3&quot; unique_id=&quot;10009&quot;&gt;&lt;property id=&quot;20148&quot; value=&quot;5&quot;/&gt;&lt;property id=&quot;20300&quot; value=&quot;Slide 6&quot;/&gt;&lt;property id=&quot;20307&quot; value=&quot;271&quot;/&gt;&lt;/object&gt;&lt;object type=&quot;3&quot; unique_id=&quot;10010&quot;&gt;&lt;property id=&quot;20148&quot; value=&quot;5&quot;/&gt;&lt;property id=&quot;20300&quot; value=&quot;Slide 7&quot;/&gt;&lt;property id=&quot;20307&quot; value=&quot;257&quot;/&gt;&lt;/object&gt;&lt;object type=&quot;3&quot; unique_id=&quot;10011&quot;&gt;&lt;property id=&quot;20148&quot; value=&quot;5&quot;/&gt;&lt;property id=&quot;20300&quot; value=&quot;Slide 8&quot;/&gt;&lt;property id=&quot;20307&quot; value=&quot;258&quot;/&gt;&lt;/object&gt;&lt;object type=&quot;3&quot; unique_id=&quot;10012&quot;&gt;&lt;property id=&quot;20148&quot; value=&quot;5&quot;/&gt;&lt;property id=&quot;20300&quot; value=&quot;Slide 9&quot;/&gt;&lt;property id=&quot;20307&quot; value=&quot;259&quot;/&gt;&lt;/object&gt;&lt;object type=&quot;3&quot; unique_id=&quot;10013&quot;&gt;&lt;property id=&quot;20148&quot; value=&quot;5&quot;/&gt;&lt;property id=&quot;20300&quot; value=&quot;Slide 10&quot;/&gt;&lt;property id=&quot;20307&quot; value=&quot;260&quot;/&gt;&lt;/object&gt;&lt;object type=&quot;3&quot; unique_id=&quot;10014&quot;&gt;&lt;property id=&quot;20148&quot; value=&quot;5&quot;/&gt;&lt;property id=&quot;20300&quot; value=&quot;Slide 11&quot;/&gt;&lt;property id=&quot;20307&quot; value=&quot;261&quot;/&gt;&lt;/object&gt;&lt;object type=&quot;3&quot; unique_id=&quot;10015&quot;&gt;&lt;property id=&quot;20148&quot; value=&quot;5&quot;/&gt;&lt;property id=&quot;20300&quot; value=&quot;Slide 12&quot;/&gt;&lt;property id=&quot;20307&quot; value=&quot;262&quot;/&gt;&lt;/object&gt;&lt;object type=&quot;3&quot; unique_id=&quot;10016&quot;&gt;&lt;property id=&quot;20148&quot; value=&quot;5&quot;/&gt;&lt;property id=&quot;20300&quot; value=&quot;Slide 13&quot;/&gt;&lt;property id=&quot;20307&quot; value=&quot;263&quot;/&gt;&lt;/object&gt;&lt;object type=&quot;3&quot; unique_id=&quot;10017&quot;&gt;&lt;property id=&quot;20148&quot; value=&quot;5&quot;/&gt;&lt;property id=&quot;20300&quot; value=&quot;Slide 14&quot;/&gt;&lt;property id=&quot;20307&quot; value=&quot;264&quot;/&gt;&lt;/object&gt;&lt;object type=&quot;3&quot; unique_id=&quot;10018&quot;&gt;&lt;property id=&quot;20148&quot; value=&quot;5&quot;/&gt;&lt;property id=&quot;20300&quot; value=&quot;Slide 15&quot;/&gt;&lt;property id=&quot;20307&quot; value=&quot;265&quot;/&gt;&lt;/object&gt;&lt;object type=&quot;3&quot; unique_id=&quot;10395&quot;&gt;&lt;property id=&quot;20148&quot; value=&quot;5&quot;/&gt;&lt;property id=&quot;20300&quot; value=&quot;Slide 1&quot;/&gt;&lt;property id=&quot;20307&quot; value=&quot;272&quot;/&gt;&lt;/object&gt;&lt;/object&gt;&lt;/object&gt;&lt;/database&gt;"/>
  <p:tag name="SECTOMILLISECCONVERTED" val="1"/>
  <p:tag name="ISPRING_RESOURCE_PATHS_HASH_PRESENTER" val="a2f251531efacf72bc504ba6e860296668c25e4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270</Words>
  <Application>Microsoft Office PowerPoint</Application>
  <PresentationFormat>On-screen Show (4:3)</PresentationFormat>
  <Paragraphs>41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 Ông bà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«ng bµ</dc:title>
  <dc:creator>trang-long bien</dc:creator>
  <cp:lastModifiedBy>A</cp:lastModifiedBy>
  <cp:revision>14</cp:revision>
  <dcterms:created xsi:type="dcterms:W3CDTF">2015-11-24T13:26:53Z</dcterms:created>
  <dcterms:modified xsi:type="dcterms:W3CDTF">2017-11-02T08:20:33Z</dcterms:modified>
</cp:coreProperties>
</file>