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8" r:id="rId4"/>
    <p:sldId id="265" r:id="rId5"/>
    <p:sldId id="269" r:id="rId6"/>
    <p:sldId id="266"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40D60-3EFB-431F-940D-2119800DC796}"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40D60-3EFB-431F-940D-2119800DC796}" type="datetimeFigureOut">
              <a:rPr lang="en-US" smtClean="0"/>
              <a:pPr/>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840D60-3EFB-431F-940D-2119800DC796}" type="datetimeFigureOut">
              <a:rPr lang="en-US" smtClean="0"/>
              <a:pPr/>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840D60-3EFB-431F-940D-2119800DC796}" type="datetimeFigureOut">
              <a:rPr lang="en-US" smtClean="0"/>
              <a:pPr/>
              <a:t>9/15/2019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840D60-3EFB-431F-940D-2119800DC796}" type="datetimeFigureOut">
              <a:rPr lang="en-US" smtClean="0"/>
              <a:pPr/>
              <a:t>9/15/2019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40D60-3EFB-431F-940D-2119800DC796}" type="datetimeFigureOut">
              <a:rPr lang="en-US" smtClean="0"/>
              <a:pPr/>
              <a:t>9/15/2019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40D60-3EFB-431F-940D-2119800DC796}" type="datetimeFigureOut">
              <a:rPr lang="en-US" smtClean="0"/>
              <a:pPr/>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40D60-3EFB-431F-940D-2119800DC796}" type="datetimeFigureOut">
              <a:rPr lang="en-US" smtClean="0"/>
              <a:pPr/>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9AEDBC-6AC4-4464-8A22-441948E503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40D60-3EFB-431F-940D-2119800DC796}" type="datetimeFigureOut">
              <a:rPr lang="en-US" smtClean="0"/>
              <a:pPr/>
              <a:t>9/15/2019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AEDBC-6AC4-4464-8A22-441948E503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B46"/>
          <p:cNvPicPr>
            <a:picLocks noChangeAspect="1" noChangeArrowheads="1"/>
          </p:cNvPicPr>
          <p:nvPr/>
        </p:nvPicPr>
        <p:blipFill>
          <a:blip r:embed="rId2" cstate="print"/>
          <a:srcRect/>
          <a:stretch>
            <a:fillRect/>
          </a:stretch>
        </p:blipFill>
        <p:spPr bwMode="auto">
          <a:xfrm>
            <a:off x="0" y="0"/>
            <a:ext cx="9144000" cy="6858000"/>
          </a:xfrm>
          <a:prstGeom prst="rect">
            <a:avLst/>
          </a:prstGeom>
          <a:gradFill rotWithShape="1">
            <a:gsLst>
              <a:gs pos="0">
                <a:schemeClr val="accent1"/>
              </a:gs>
              <a:gs pos="50000">
                <a:srgbClr val="FFFFFF"/>
              </a:gs>
              <a:gs pos="100000">
                <a:schemeClr val="accent1"/>
              </a:gs>
            </a:gsLst>
            <a:lin ang="5400000" scaled="1"/>
          </a:gradFill>
          <a:ln w="9525">
            <a:solidFill>
              <a:srgbClr val="FF3300"/>
            </a:solidFill>
            <a:miter lim="800000"/>
            <a:headEnd/>
            <a:tailEnd/>
          </a:ln>
        </p:spPr>
      </p:pic>
      <p:sp>
        <p:nvSpPr>
          <p:cNvPr id="14347" name="WordArt 11"/>
          <p:cNvSpPr>
            <a:spLocks noChangeArrowheads="1" noChangeShapeType="1" noTextEdit="1"/>
          </p:cNvSpPr>
          <p:nvPr/>
        </p:nvSpPr>
        <p:spPr bwMode="auto">
          <a:xfrm>
            <a:off x="1295400" y="1676400"/>
            <a:ext cx="6781800" cy="15240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99"/>
              </a:extrusionClr>
            </a:sp3d>
          </a:bodyPr>
          <a:lstStyle/>
          <a:p>
            <a:pPr algn="ctr"/>
            <a:endParaRPr lang="en-US" sz="1100" b="1" kern="10">
              <a:ln w="12700">
                <a:round/>
                <a:headEnd/>
                <a:tailEnd/>
              </a:ln>
              <a:gradFill rotWithShape="0">
                <a:gsLst>
                  <a:gs pos="0">
                    <a:srgbClr val="000000"/>
                  </a:gs>
                  <a:gs pos="20000">
                    <a:srgbClr val="0A128C"/>
                  </a:gs>
                  <a:gs pos="35000">
                    <a:srgbClr val="181CC7"/>
                  </a:gs>
                  <a:gs pos="44000">
                    <a:srgbClr val="7005D4"/>
                  </a:gs>
                  <a:gs pos="50000">
                    <a:srgbClr val="8C3D91"/>
                  </a:gs>
                  <a:gs pos="56000">
                    <a:srgbClr val="7005D4"/>
                  </a:gs>
                  <a:gs pos="65000">
                    <a:srgbClr val="181CC7"/>
                  </a:gs>
                  <a:gs pos="80001">
                    <a:srgbClr val="0A128C"/>
                  </a:gs>
                  <a:gs pos="100000">
                    <a:srgbClr val="000000"/>
                  </a:gs>
                </a:gsLst>
                <a:lin ang="5400000" scaled="1"/>
              </a:gradFill>
              <a:latin typeface=".VnTimeH"/>
            </a:endParaRPr>
          </a:p>
        </p:txBody>
      </p:sp>
      <p:sp>
        <p:nvSpPr>
          <p:cNvPr id="14348" name="WordArt 12"/>
          <p:cNvSpPr>
            <a:spLocks noChangeArrowheads="1" noChangeShapeType="1" noTextEdit="1"/>
          </p:cNvSpPr>
          <p:nvPr/>
        </p:nvSpPr>
        <p:spPr bwMode="auto">
          <a:xfrm>
            <a:off x="1676400" y="2362200"/>
            <a:ext cx="6096000" cy="990600"/>
          </a:xfrm>
          <a:prstGeom prst="rect">
            <a:avLst/>
          </a:prstGeom>
        </p:spPr>
        <p:txBody>
          <a:bodyPr wrap="none" fromWordArt="1">
            <a:prstTxWarp prst="textPlain">
              <a:avLst>
                <a:gd name="adj" fmla="val 50000"/>
              </a:avLst>
            </a:prstTxWarp>
          </a:bodyPr>
          <a:lstStyle/>
          <a:p>
            <a:pPr algn="ctr"/>
            <a:r>
              <a:rPr lang="en-US" sz="3600" b="1" kern="10" smtClean="0">
                <a:ln w="9525">
                  <a:solidFill>
                    <a:srgbClr val="FF0000"/>
                  </a:solidFill>
                  <a:round/>
                  <a:headEnd/>
                  <a:tailEnd/>
                </a:ln>
                <a:solidFill>
                  <a:srgbClr val="0000FF"/>
                </a:solidFill>
                <a:effectLst>
                  <a:outerShdw sy="50000" kx="2453608" rotWithShape="0">
                    <a:srgbClr val="868686">
                      <a:alpha val="50000"/>
                    </a:srgbClr>
                  </a:outerShdw>
                </a:effectLst>
                <a:latin typeface=".VnTimeH"/>
              </a:rPr>
              <a:t>Ph</a:t>
            </a:r>
            <a:r>
              <a:rPr lang="en-US" sz="3600" b="1" kern="10" smtClean="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ÂN MÔN: TẬP ĐỌC</a:t>
            </a:r>
            <a:endParaRPr lang="en-US" sz="3600" b="1" kern="10">
              <a:ln w="9525">
                <a:solidFill>
                  <a:srgbClr val="FF0000"/>
                </a:solidFill>
                <a:round/>
                <a:headEnd/>
                <a:tailEnd/>
              </a:ln>
              <a:solidFill>
                <a:srgbClr val="0000FF"/>
              </a:solidFill>
              <a:effectLst>
                <a:outerShdw sy="50000" kx="2453608" rotWithShape="0">
                  <a:srgbClr val="868686">
                    <a:alpha val="50000"/>
                  </a:srgbClr>
                </a:outerShdw>
              </a:effectLst>
              <a:latin typeface=".VnTimeH"/>
            </a:endParaRPr>
          </a:p>
        </p:txBody>
      </p:sp>
      <p:grpSp>
        <p:nvGrpSpPr>
          <p:cNvPr id="2" name="Group 13"/>
          <p:cNvGrpSpPr>
            <a:grpSpLocks/>
          </p:cNvGrpSpPr>
          <p:nvPr/>
        </p:nvGrpSpPr>
        <p:grpSpPr bwMode="auto">
          <a:xfrm>
            <a:off x="0" y="20638"/>
            <a:ext cx="9317038" cy="6837362"/>
            <a:chOff x="14" y="-9"/>
            <a:chExt cx="5781" cy="4329"/>
          </a:xfrm>
        </p:grpSpPr>
        <p:pic>
          <p:nvPicPr>
            <p:cNvPr id="14350" name="Picture 14" descr="n3"/>
            <p:cNvPicPr>
              <a:picLocks noChangeAspect="1" noChangeArrowheads="1"/>
            </p:cNvPicPr>
            <p:nvPr/>
          </p:nvPicPr>
          <p:blipFill>
            <a:blip r:embed="rId3" cstate="print"/>
            <a:srcRect/>
            <a:stretch>
              <a:fillRect/>
            </a:stretch>
          </p:blipFill>
          <p:spPr bwMode="auto">
            <a:xfrm>
              <a:off x="59" y="0"/>
              <a:ext cx="5736" cy="53"/>
            </a:xfrm>
            <a:prstGeom prst="rect">
              <a:avLst/>
            </a:prstGeom>
            <a:noFill/>
            <a:ln w="9525">
              <a:noFill/>
              <a:miter lim="800000"/>
              <a:headEnd/>
              <a:tailEnd/>
            </a:ln>
            <a:effectLst/>
          </p:spPr>
        </p:pic>
        <p:pic>
          <p:nvPicPr>
            <p:cNvPr id="14351" name="Picture 15" descr="n3"/>
            <p:cNvPicPr>
              <a:picLocks noChangeAspect="1" noChangeArrowheads="1"/>
            </p:cNvPicPr>
            <p:nvPr/>
          </p:nvPicPr>
          <p:blipFill>
            <a:blip r:embed="rId3" cstate="print"/>
            <a:srcRect/>
            <a:stretch>
              <a:fillRect/>
            </a:stretch>
          </p:blipFill>
          <p:spPr bwMode="auto">
            <a:xfrm rot="5400000">
              <a:off x="-2127" y="2132"/>
              <a:ext cx="4329" cy="48"/>
            </a:xfrm>
            <a:prstGeom prst="rect">
              <a:avLst/>
            </a:prstGeom>
            <a:noFill/>
            <a:ln w="9525">
              <a:noFill/>
              <a:miter lim="800000"/>
              <a:headEnd/>
              <a:tailEnd/>
            </a:ln>
            <a:effectLst/>
          </p:spPr>
        </p:pic>
        <p:pic>
          <p:nvPicPr>
            <p:cNvPr id="14352" name="Picture 16" descr="n3"/>
            <p:cNvPicPr>
              <a:picLocks noChangeAspect="1" noChangeArrowheads="1"/>
            </p:cNvPicPr>
            <p:nvPr/>
          </p:nvPicPr>
          <p:blipFill>
            <a:blip r:embed="rId3" cstate="print"/>
            <a:srcRect/>
            <a:stretch>
              <a:fillRect/>
            </a:stretch>
          </p:blipFill>
          <p:spPr bwMode="auto">
            <a:xfrm>
              <a:off x="24" y="4267"/>
              <a:ext cx="5736" cy="53"/>
            </a:xfrm>
            <a:prstGeom prst="rect">
              <a:avLst/>
            </a:prstGeom>
            <a:noFill/>
            <a:ln w="9525">
              <a:noFill/>
              <a:miter lim="800000"/>
              <a:headEnd/>
              <a:tailEnd/>
            </a:ln>
            <a:effectLst/>
          </p:spPr>
        </p:pic>
        <p:pic>
          <p:nvPicPr>
            <p:cNvPr id="14353" name="Picture 17" descr="n3"/>
            <p:cNvPicPr>
              <a:picLocks noChangeAspect="1" noChangeArrowheads="1"/>
            </p:cNvPicPr>
            <p:nvPr/>
          </p:nvPicPr>
          <p:blipFill>
            <a:blip r:embed="rId3" cstate="print"/>
            <a:srcRect/>
            <a:stretch>
              <a:fillRect/>
            </a:stretch>
          </p:blipFill>
          <p:spPr bwMode="auto">
            <a:xfrm rot="5400000">
              <a:off x="3571" y="2132"/>
              <a:ext cx="4329" cy="48"/>
            </a:xfrm>
            <a:prstGeom prst="rect">
              <a:avLst/>
            </a:prstGeom>
            <a:noFill/>
            <a:ln w="9525">
              <a:noFill/>
              <a:miter lim="800000"/>
              <a:headEnd/>
              <a:tailEnd/>
            </a:ln>
            <a:effectLst/>
          </p:spPr>
        </p:pic>
      </p:grpSp>
      <p:sp>
        <p:nvSpPr>
          <p:cNvPr id="13" name="TextBox 12"/>
          <p:cNvSpPr txBox="1"/>
          <p:nvPr/>
        </p:nvSpPr>
        <p:spPr>
          <a:xfrm>
            <a:off x="228600" y="533400"/>
            <a:ext cx="8915400" cy="1307537"/>
          </a:xfrm>
          <a:prstGeom prst="rect">
            <a:avLst/>
          </a:prstGeom>
          <a:noFill/>
        </p:spPr>
        <p:txBody>
          <a:bodyPr wrap="square" rtlCol="0">
            <a:spAutoFit/>
          </a:bodyPr>
          <a:lstStyle/>
          <a:p>
            <a:pPr>
              <a:lnSpc>
                <a:spcPct val="150000"/>
              </a:lnSpc>
            </a:pPr>
            <a:r>
              <a:rPr lang="en-US" sz="2800" smtClean="0">
                <a:solidFill>
                  <a:srgbClr val="FF0000"/>
                </a:solidFill>
                <a:latin typeface="Times New Roman" pitchFamily="18" charset="0"/>
                <a:cs typeface="Times New Roman" pitchFamily="18" charset="0"/>
              </a:rPr>
              <a:t>PHÒNG GIÁO DỤC VÀ ĐÀO TẠO QUẬN LONG BIÊN</a:t>
            </a:r>
          </a:p>
          <a:p>
            <a:pPr algn="ctr">
              <a:lnSpc>
                <a:spcPct val="150000"/>
              </a:lnSpc>
            </a:pPr>
            <a:r>
              <a:rPr lang="en-US" sz="2800" smtClean="0">
                <a:solidFill>
                  <a:srgbClr val="FF0000"/>
                </a:solidFill>
                <a:latin typeface="Times New Roman" pitchFamily="18" charset="0"/>
                <a:cs typeface="Times New Roman" pitchFamily="18" charset="0"/>
              </a:rPr>
              <a:t>TRƯỜNG TIỂU HỌC ÁI MỘ B</a:t>
            </a:r>
            <a:endParaRPr lang="en-US" sz="2800">
              <a:solidFill>
                <a:srgbClr val="FF0000"/>
              </a:solidFill>
              <a:latin typeface="Times New Roman" pitchFamily="18" charset="0"/>
              <a:cs typeface="Times New Roman" pitchFamily="18" charset="0"/>
            </a:endParaRPr>
          </a:p>
        </p:txBody>
      </p:sp>
      <p:sp>
        <p:nvSpPr>
          <p:cNvPr id="14" name="TextBox 13"/>
          <p:cNvSpPr txBox="1"/>
          <p:nvPr/>
        </p:nvSpPr>
        <p:spPr>
          <a:xfrm>
            <a:off x="819436" y="4876800"/>
            <a:ext cx="8534400" cy="584775"/>
          </a:xfrm>
          <a:prstGeom prst="rect">
            <a:avLst/>
          </a:prstGeom>
          <a:noFill/>
        </p:spPr>
        <p:txBody>
          <a:bodyPr wrap="square" rtlCol="0">
            <a:spAutoFit/>
          </a:bodyPr>
          <a:lstStyle/>
          <a:p>
            <a:pPr algn="ctr"/>
            <a:r>
              <a:rPr lang="en-US" sz="3200" b="1" i="1" smtClean="0">
                <a:solidFill>
                  <a:srgbClr val="0070C0"/>
                </a:solidFill>
                <a:latin typeface="Times New Roman" pitchFamily="18" charset="0"/>
                <a:cs typeface="Times New Roman" pitchFamily="18" charset="0"/>
              </a:rPr>
              <a:t>Bài: Phần thưởng</a:t>
            </a:r>
            <a:endParaRPr lang="en-US" sz="3200" b="1" i="1">
              <a:solidFill>
                <a:srgbClr val="0070C0"/>
              </a:solidFill>
              <a:latin typeface="Times New Roman" pitchFamily="18" charset="0"/>
              <a:cs typeface="Times New Roman" pitchFamily="18" charset="0"/>
            </a:endParaRPr>
          </a:p>
        </p:txBody>
      </p:sp>
      <p:sp>
        <p:nvSpPr>
          <p:cNvPr id="15" name="TextBox 14"/>
          <p:cNvSpPr txBox="1"/>
          <p:nvPr/>
        </p:nvSpPr>
        <p:spPr>
          <a:xfrm>
            <a:off x="609600" y="3773269"/>
            <a:ext cx="8534400" cy="646331"/>
          </a:xfrm>
          <a:prstGeom prst="rect">
            <a:avLst/>
          </a:prstGeom>
          <a:noFill/>
        </p:spPr>
        <p:txBody>
          <a:bodyPr wrap="square" rtlCol="0">
            <a:spAutoFit/>
          </a:bodyPr>
          <a:lstStyle/>
          <a:p>
            <a:pPr algn="ctr"/>
            <a:r>
              <a:rPr lang="en-US" sz="3600" b="1" smtClean="0">
                <a:solidFill>
                  <a:srgbClr val="FF0000"/>
                </a:solidFill>
                <a:latin typeface="Times New Roman" pitchFamily="18" charset="0"/>
                <a:cs typeface="Times New Roman" pitchFamily="18" charset="0"/>
              </a:rPr>
              <a:t>LỚP 2</a:t>
            </a:r>
            <a:endParaRPr lang="en-US" sz="36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repeatCount="2000" fill="hold" grpId="0" nodeType="afterEffect" nodePh="1">
                                  <p:stCondLst>
                                    <p:cond delay="0"/>
                                  </p:stCondLst>
                                  <p:endCondLst>
                                    <p:cond evt="begin" delay="0">
                                      <p:tn val="5"/>
                                    </p:cond>
                                  </p:endCondLst>
                                  <p:childTnLst>
                                    <p:set>
                                      <p:cBhvr>
                                        <p:cTn id="6" dur="1" fill="hold">
                                          <p:stCondLst>
                                            <p:cond delay="0"/>
                                          </p:stCondLst>
                                        </p:cTn>
                                        <p:tgtEl>
                                          <p:spTgt spid="14347"/>
                                        </p:tgtEl>
                                        <p:attrNameLst>
                                          <p:attrName>style.visibility</p:attrName>
                                        </p:attrNameLst>
                                      </p:cBhvr>
                                      <p:to>
                                        <p:strVal val="visible"/>
                                      </p:to>
                                    </p:set>
                                    <p:anim calcmode="lin" valueType="num">
                                      <p:cBhvr>
                                        <p:cTn id="7" dur="500" fill="hold"/>
                                        <p:tgtEl>
                                          <p:spTgt spid="14347"/>
                                        </p:tgtEl>
                                        <p:attrNameLst>
                                          <p:attrName>ppt_w</p:attrName>
                                        </p:attrNameLst>
                                      </p:cBhvr>
                                      <p:tavLst>
                                        <p:tav tm="0">
                                          <p:val>
                                            <p:fltVal val="0"/>
                                          </p:val>
                                        </p:tav>
                                        <p:tav tm="100000">
                                          <p:val>
                                            <p:strVal val="#ppt_w"/>
                                          </p:val>
                                        </p:tav>
                                      </p:tavLst>
                                    </p:anim>
                                    <p:anim calcmode="lin" valueType="num">
                                      <p:cBhvr>
                                        <p:cTn id="8" dur="500" fill="hold"/>
                                        <p:tgtEl>
                                          <p:spTgt spid="14347"/>
                                        </p:tgtEl>
                                        <p:attrNameLst>
                                          <p:attrName>ppt_h</p:attrName>
                                        </p:attrNameLst>
                                      </p:cBhvr>
                                      <p:tavLst>
                                        <p:tav tm="0">
                                          <p:val>
                                            <p:fltVal val="0"/>
                                          </p:val>
                                        </p:tav>
                                        <p:tav tm="100000">
                                          <p:val>
                                            <p:strVal val="#ppt_h"/>
                                          </p:val>
                                        </p:tav>
                                      </p:tavLst>
                                    </p:anim>
                                    <p:animEffect transition="in" filter="fade">
                                      <p:cBhvr>
                                        <p:cTn id="9" dur="500"/>
                                        <p:tgtEl>
                                          <p:spTgt spid="1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85800"/>
            <a:ext cx="9144000" cy="646331"/>
          </a:xfrm>
          <a:prstGeom prst="rect">
            <a:avLst/>
          </a:prstGeom>
          <a:noFill/>
        </p:spPr>
        <p:txBody>
          <a:bodyPr wrap="square" rtlCol="0">
            <a:spAutoFit/>
          </a:bodyPr>
          <a:lstStyle/>
          <a:p>
            <a:pPr algn="ctr"/>
            <a:r>
              <a:rPr lang="en-US" sz="3600" b="1" smtClean="0">
                <a:solidFill>
                  <a:schemeClr val="tx2"/>
                </a:solidFill>
                <a:latin typeface="Times New Roman" pitchFamily="18" charset="0"/>
                <a:cs typeface="Times New Roman" pitchFamily="18" charset="0"/>
              </a:rPr>
              <a:t>ÔN BÀI CŨ </a:t>
            </a:r>
            <a:endParaRPr lang="en-US" sz="3600" b="1">
              <a:solidFill>
                <a:schemeClr val="tx2"/>
              </a:solidFill>
              <a:latin typeface="Times New Roman" pitchFamily="18" charset="0"/>
              <a:cs typeface="Times New Roman" pitchFamily="18" charset="0"/>
            </a:endParaRPr>
          </a:p>
        </p:txBody>
      </p:sp>
      <p:sp>
        <p:nvSpPr>
          <p:cNvPr id="5" name="TextBox 4"/>
          <p:cNvSpPr txBox="1"/>
          <p:nvPr/>
        </p:nvSpPr>
        <p:spPr>
          <a:xfrm>
            <a:off x="0" y="1447800"/>
            <a:ext cx="9144000" cy="584775"/>
          </a:xfrm>
          <a:prstGeom prst="rect">
            <a:avLst/>
          </a:prstGeom>
          <a:noFill/>
        </p:spPr>
        <p:txBody>
          <a:bodyPr wrap="square" rtlCol="0">
            <a:spAutoFit/>
          </a:bodyPr>
          <a:lstStyle/>
          <a:p>
            <a:pPr algn="ctr"/>
            <a:r>
              <a:rPr lang="en-US" sz="3200" b="1" dirty="0" err="1" smtClean="0">
                <a:solidFill>
                  <a:srgbClr val="FF0000"/>
                </a:solidFill>
                <a:latin typeface="Times New Roman" pitchFamily="18" charset="0"/>
                <a:cs typeface="Times New Roman" pitchFamily="18" charset="0"/>
              </a:rPr>
              <a:t>Bài</a:t>
            </a:r>
            <a:r>
              <a:rPr lang="en-US" sz="3200" b="1" dirty="0" smtClean="0">
                <a:solidFill>
                  <a:srgbClr val="FF0000"/>
                </a:solidFill>
                <a:latin typeface="Times New Roman" pitchFamily="18" charset="0"/>
                <a:cs typeface="Times New Roman" pitchFamily="18" charset="0"/>
              </a:rPr>
              <a:t>: </a:t>
            </a:r>
            <a:r>
              <a:rPr lang="en-US" sz="3200" b="1" err="1" smtClean="0">
                <a:solidFill>
                  <a:srgbClr val="FF0000"/>
                </a:solidFill>
                <a:latin typeface="Times New Roman" pitchFamily="18" charset="0"/>
                <a:cs typeface="Times New Roman" pitchFamily="18" charset="0"/>
              </a:rPr>
              <a:t>Tự</a:t>
            </a:r>
            <a:r>
              <a:rPr lang="en-US" sz="3200" b="1" smtClean="0">
                <a:solidFill>
                  <a:srgbClr val="FF0000"/>
                </a:solidFill>
                <a:latin typeface="Times New Roman" pitchFamily="18" charset="0"/>
                <a:cs typeface="Times New Roman" pitchFamily="18" charset="0"/>
              </a:rPr>
              <a:t> </a:t>
            </a:r>
            <a:r>
              <a:rPr lang="en-US" sz="3200" b="1" smtClean="0">
                <a:solidFill>
                  <a:srgbClr val="FF0000"/>
                </a:solidFill>
                <a:latin typeface="Times New Roman" pitchFamily="18" charset="0"/>
                <a:cs typeface="Times New Roman" pitchFamily="18" charset="0"/>
              </a:rPr>
              <a:t>thuật</a:t>
            </a:r>
            <a:endParaRPr lang="en-US" sz="32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0" y="0"/>
            <a:ext cx="9144000" cy="769441"/>
          </a:xfrm>
          <a:prstGeom prst="rect">
            <a:avLst/>
          </a:prstGeom>
          <a:gradFill rotWithShape="1">
            <a:gsLst>
              <a:gs pos="0">
                <a:schemeClr val="accent1"/>
              </a:gs>
              <a:gs pos="50000">
                <a:schemeClr val="bg1"/>
              </a:gs>
              <a:gs pos="100000">
                <a:schemeClr val="accent1"/>
              </a:gs>
            </a:gsLst>
            <a:lin ang="5400000" scaled="1"/>
          </a:gradFill>
          <a:ln w="38100">
            <a:solidFill>
              <a:srgbClr val="FF3300"/>
            </a:solidFill>
            <a:miter lim="800000"/>
            <a:headEnd/>
            <a:tailEnd/>
          </a:ln>
          <a:effectLst/>
        </p:spPr>
        <p:txBody>
          <a:bodyPr wrap="square">
            <a:spAutoFit/>
          </a:bodyPr>
          <a:lstStyle/>
          <a:p>
            <a:pPr algn="ctr"/>
            <a:r>
              <a:rPr lang="en-US" sz="2400" b="1">
                <a:latin typeface="Times New Roman" pitchFamily="18" charset="0"/>
                <a:cs typeface="Times New Roman" pitchFamily="18" charset="0"/>
              </a:rPr>
              <a:t> </a:t>
            </a:r>
            <a:r>
              <a:rPr lang="en-US" sz="4400" b="1" smtClean="0">
                <a:solidFill>
                  <a:srgbClr val="0000FF"/>
                </a:solidFill>
                <a:latin typeface="Times New Roman" pitchFamily="18" charset="0"/>
                <a:cs typeface="Times New Roman" pitchFamily="18" charset="0"/>
              </a:rPr>
              <a:t>Phần thưởng</a:t>
            </a:r>
            <a:endParaRPr lang="en-US" sz="4400" b="1">
              <a:solidFill>
                <a:srgbClr val="0000FF"/>
              </a:solidFill>
              <a:latin typeface="Times New Roman" pitchFamily="18" charset="0"/>
              <a:cs typeface="Times New Roman" pitchFamily="18" charset="0"/>
            </a:endParaRPr>
          </a:p>
        </p:txBody>
      </p:sp>
      <p:pic>
        <p:nvPicPr>
          <p:cNvPr id="4" name="Picture 69"/>
          <p:cNvPicPr>
            <a:picLocks noChangeAspect="1" noChangeArrowheads="1"/>
          </p:cNvPicPr>
          <p:nvPr/>
        </p:nvPicPr>
        <p:blipFill>
          <a:blip r:embed="rId2" cstate="print"/>
          <a:srcRect/>
          <a:stretch>
            <a:fillRect/>
          </a:stretch>
        </p:blipFill>
        <p:spPr bwMode="auto">
          <a:xfrm>
            <a:off x="0" y="914400"/>
            <a:ext cx="9144000" cy="594359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childTnLst>
                                </p:cTn>
                              </p:par>
                              <p:par>
                                <p:cTn id="7" presetID="16" presetClass="entr" presetSubtype="26"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barn(inHorizontal)">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4953000" y="1752600"/>
            <a:ext cx="1235075" cy="366713"/>
          </a:xfrm>
          <a:prstGeom prst="rect">
            <a:avLst/>
          </a:prstGeom>
          <a:noFill/>
          <a:ln w="9525">
            <a:noFill/>
            <a:miter lim="800000"/>
            <a:headEnd/>
            <a:tailEnd/>
          </a:ln>
          <a:effectLst/>
        </p:spPr>
        <p:txBody>
          <a:bodyPr>
            <a:spAutoFit/>
          </a:bodyPr>
          <a:lstStyle/>
          <a:p>
            <a:endParaRPr lang="en-US">
              <a:latin typeface="Times New Roman" pitchFamily="18" charset="0"/>
              <a:cs typeface="Times New Roman" pitchFamily="18" charset="0"/>
            </a:endParaRPr>
          </a:p>
        </p:txBody>
      </p:sp>
      <p:sp>
        <p:nvSpPr>
          <p:cNvPr id="3081" name="Text Box 9"/>
          <p:cNvSpPr txBox="1">
            <a:spLocks noChangeArrowheads="1"/>
          </p:cNvSpPr>
          <p:nvPr/>
        </p:nvSpPr>
        <p:spPr bwMode="auto">
          <a:xfrm>
            <a:off x="936625" y="1600200"/>
            <a:ext cx="3101975" cy="366713"/>
          </a:xfrm>
          <a:prstGeom prst="rect">
            <a:avLst/>
          </a:prstGeom>
          <a:noFill/>
          <a:ln w="9525">
            <a:noFill/>
            <a:miter lim="800000"/>
            <a:headEnd/>
            <a:tailEnd/>
          </a:ln>
          <a:effectLst/>
        </p:spPr>
        <p:txBody>
          <a:bodyPr>
            <a:spAutoFit/>
          </a:bodyPr>
          <a:lstStyle/>
          <a:p>
            <a:pPr>
              <a:spcBef>
                <a:spcPct val="50000"/>
              </a:spcBef>
            </a:pPr>
            <a:endParaRPr lang="en-US">
              <a:latin typeface="Times New Roman" pitchFamily="18" charset="0"/>
              <a:cs typeface="Times New Roman" pitchFamily="18" charset="0"/>
            </a:endParaRPr>
          </a:p>
        </p:txBody>
      </p:sp>
      <p:sp>
        <p:nvSpPr>
          <p:cNvPr id="3087" name="Text Box 15"/>
          <p:cNvSpPr txBox="1">
            <a:spLocks noChangeArrowheads="1"/>
          </p:cNvSpPr>
          <p:nvPr/>
        </p:nvSpPr>
        <p:spPr bwMode="auto">
          <a:xfrm>
            <a:off x="0" y="3810000"/>
            <a:ext cx="5029200" cy="366713"/>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cs typeface="Times New Roman" pitchFamily="18" charset="0"/>
              </a:rPr>
              <a:t>                                                                                                                        </a:t>
            </a:r>
          </a:p>
        </p:txBody>
      </p:sp>
      <p:sp>
        <p:nvSpPr>
          <p:cNvPr id="3095" name="Text Box 23"/>
          <p:cNvSpPr txBox="1">
            <a:spLocks noChangeArrowheads="1"/>
          </p:cNvSpPr>
          <p:nvPr/>
        </p:nvSpPr>
        <p:spPr bwMode="auto">
          <a:xfrm>
            <a:off x="0" y="3124200"/>
            <a:ext cx="9144000" cy="523220"/>
          </a:xfrm>
          <a:prstGeom prst="rect">
            <a:avLst/>
          </a:prstGeom>
          <a:noFill/>
          <a:ln w="9525">
            <a:noFill/>
            <a:miter lim="800000"/>
            <a:headEnd/>
            <a:tailEnd/>
          </a:ln>
          <a:effectLst/>
        </p:spPr>
        <p:txBody>
          <a:bodyPr wrap="square">
            <a:spAutoFit/>
          </a:bodyPr>
          <a:lstStyle/>
          <a:p>
            <a:pPr>
              <a:spcBef>
                <a:spcPct val="50000"/>
              </a:spcBef>
            </a:pPr>
            <a:endParaRPr lang="en-US" sz="2800">
              <a:latin typeface="Times New Roman" pitchFamily="18" charset="0"/>
              <a:cs typeface="Times New Roman" pitchFamily="18" charset="0"/>
            </a:endParaRPr>
          </a:p>
        </p:txBody>
      </p:sp>
      <p:sp>
        <p:nvSpPr>
          <p:cNvPr id="3098" name="Text Box 26"/>
          <p:cNvSpPr txBox="1">
            <a:spLocks noChangeArrowheads="1"/>
          </p:cNvSpPr>
          <p:nvPr/>
        </p:nvSpPr>
        <p:spPr bwMode="auto">
          <a:xfrm>
            <a:off x="0" y="2895600"/>
            <a:ext cx="9144000" cy="1384995"/>
          </a:xfrm>
          <a:prstGeom prst="rect">
            <a:avLst/>
          </a:prstGeom>
          <a:noFill/>
          <a:ln w="9525">
            <a:noFill/>
            <a:miter lim="800000"/>
            <a:headEnd/>
            <a:tailEnd/>
          </a:ln>
          <a:effectLst/>
        </p:spPr>
        <p:txBody>
          <a:bodyPr wrap="square">
            <a:spAutoFit/>
          </a:bodyPr>
          <a:lstStyle/>
          <a:p>
            <a:pPr>
              <a:lnSpc>
                <a:spcPct val="150000"/>
              </a:lnSpc>
            </a:pP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Một buổi sáng,  vào giờ ra chơi,  các bạn trong lớp túm tụm bàn bạc điều gì  có vẻ bí mật lắm.</a:t>
            </a:r>
            <a:endParaRPr lang="en-US" sz="2800">
              <a:latin typeface="Times New Roman" pitchFamily="18" charset="0"/>
              <a:cs typeface="Times New Roman" pitchFamily="18" charset="0"/>
            </a:endParaRPr>
          </a:p>
        </p:txBody>
      </p:sp>
      <p:sp>
        <p:nvSpPr>
          <p:cNvPr id="3115" name="Line 43"/>
          <p:cNvSpPr>
            <a:spLocks noChangeShapeType="1"/>
          </p:cNvSpPr>
          <p:nvPr/>
        </p:nvSpPr>
        <p:spPr bwMode="auto">
          <a:xfrm>
            <a:off x="457200" y="6324600"/>
            <a:ext cx="0" cy="0"/>
          </a:xfrm>
          <a:prstGeom prst="line">
            <a:avLst/>
          </a:prstGeom>
          <a:noFill/>
          <a:ln w="9525">
            <a:solidFill>
              <a:schemeClr val="tx1"/>
            </a:solidFill>
            <a:round/>
            <a:headEnd/>
            <a:tailEnd/>
          </a:ln>
          <a:effectLst/>
        </p:spPr>
        <p:txBody>
          <a:bodyPr/>
          <a:lstStyle/>
          <a:p>
            <a:endParaRPr lang="en-US"/>
          </a:p>
        </p:txBody>
      </p:sp>
      <p:sp>
        <p:nvSpPr>
          <p:cNvPr id="3126" name="Text Box 54"/>
          <p:cNvSpPr txBox="1">
            <a:spLocks noChangeArrowheads="1"/>
          </p:cNvSpPr>
          <p:nvPr/>
        </p:nvSpPr>
        <p:spPr bwMode="auto">
          <a:xfrm>
            <a:off x="5181600" y="1789113"/>
            <a:ext cx="3429000" cy="366712"/>
          </a:xfrm>
          <a:prstGeom prst="rect">
            <a:avLst/>
          </a:prstGeom>
          <a:noFill/>
          <a:ln w="9525">
            <a:noFill/>
            <a:miter lim="800000"/>
            <a:headEnd/>
            <a:tailEnd/>
          </a:ln>
          <a:effectLst/>
        </p:spPr>
        <p:txBody>
          <a:bodyPr>
            <a:spAutoFit/>
          </a:bodyPr>
          <a:lstStyle/>
          <a:p>
            <a:endParaRPr lang="en-US">
              <a:latin typeface="Times New Roman" pitchFamily="18" charset="0"/>
              <a:cs typeface="Times New Roman" pitchFamily="18" charset="0"/>
            </a:endParaRPr>
          </a:p>
        </p:txBody>
      </p:sp>
      <p:sp>
        <p:nvSpPr>
          <p:cNvPr id="3131" name="Text Box 59"/>
          <p:cNvSpPr txBox="1">
            <a:spLocks noChangeArrowheads="1"/>
          </p:cNvSpPr>
          <p:nvPr/>
        </p:nvSpPr>
        <p:spPr bwMode="auto">
          <a:xfrm>
            <a:off x="0" y="0"/>
            <a:ext cx="9144000" cy="769441"/>
          </a:xfrm>
          <a:prstGeom prst="rect">
            <a:avLst/>
          </a:prstGeom>
          <a:gradFill rotWithShape="1">
            <a:gsLst>
              <a:gs pos="0">
                <a:schemeClr val="accent2"/>
              </a:gs>
              <a:gs pos="50000">
                <a:schemeClr val="bg1"/>
              </a:gs>
              <a:gs pos="100000">
                <a:schemeClr val="accent2"/>
              </a:gs>
            </a:gsLst>
            <a:lin ang="5400000" scaled="1"/>
          </a:gradFill>
          <a:ln w="38100">
            <a:solidFill>
              <a:schemeClr val="hlink"/>
            </a:solidFill>
            <a:miter lim="800000"/>
            <a:headEnd/>
            <a:tailEnd/>
          </a:ln>
          <a:effectLst/>
        </p:spPr>
        <p:txBody>
          <a:bodyPr>
            <a:spAutoFit/>
          </a:bodyPr>
          <a:lstStyle/>
          <a:p>
            <a:r>
              <a:rPr lang="en-US" sz="4400">
                <a:latin typeface="Times New Roman" pitchFamily="18" charset="0"/>
                <a:cs typeface="Times New Roman" pitchFamily="18" charset="0"/>
              </a:rPr>
              <a:t>1. </a:t>
            </a:r>
            <a:r>
              <a:rPr lang="en-US" sz="4400" smtClean="0">
                <a:latin typeface="Times New Roman" pitchFamily="18" charset="0"/>
                <a:cs typeface="Times New Roman" pitchFamily="18" charset="0"/>
              </a:rPr>
              <a:t>Luyện đọc đoạn 1,2:</a:t>
            </a:r>
            <a:endParaRPr lang="en-US" sz="4400">
              <a:latin typeface="Times New Roman" pitchFamily="18" charset="0"/>
              <a:cs typeface="Times New Roman" pitchFamily="18" charset="0"/>
            </a:endParaRPr>
          </a:p>
        </p:txBody>
      </p:sp>
      <p:sp>
        <p:nvSpPr>
          <p:cNvPr id="3146" name="Text Box 74"/>
          <p:cNvSpPr txBox="1">
            <a:spLocks noChangeArrowheads="1"/>
          </p:cNvSpPr>
          <p:nvPr/>
        </p:nvSpPr>
        <p:spPr bwMode="auto">
          <a:xfrm>
            <a:off x="0" y="1828800"/>
            <a:ext cx="9144000" cy="646331"/>
          </a:xfrm>
          <a:prstGeom prst="rect">
            <a:avLst/>
          </a:prstGeom>
          <a:gradFill rotWithShape="1">
            <a:gsLst>
              <a:gs pos="0">
                <a:schemeClr val="accent1"/>
              </a:gs>
              <a:gs pos="50000">
                <a:schemeClr val="bg1"/>
              </a:gs>
              <a:gs pos="100000">
                <a:schemeClr val="accent1"/>
              </a:gs>
            </a:gsLst>
            <a:lin ang="5400000" scaled="1"/>
          </a:gradFill>
          <a:ln w="38100">
            <a:solidFill>
              <a:srgbClr val="FF3300"/>
            </a:solidFill>
            <a:miter lim="800000"/>
            <a:headEnd/>
            <a:tailEnd/>
          </a:ln>
          <a:effectLst/>
        </p:spPr>
        <p:txBody>
          <a:bodyPr>
            <a:spAutoFit/>
          </a:bodyPr>
          <a:lstStyle/>
          <a:p>
            <a:r>
              <a:rPr lang="en-US" sz="3600" smtClean="0">
                <a:solidFill>
                  <a:srgbClr val="FF3300"/>
                </a:solidFill>
                <a:latin typeface="Times New Roman" pitchFamily="18" charset="0"/>
                <a:cs typeface="Times New Roman" pitchFamily="18" charset="0"/>
              </a:rPr>
              <a:t>Ngắt c</a:t>
            </a:r>
            <a:r>
              <a:rPr lang="en-US" sz="3200" smtClean="0">
                <a:solidFill>
                  <a:srgbClr val="FF3300"/>
                </a:solidFill>
                <a:latin typeface="Times New Roman" pitchFamily="18" charset="0"/>
                <a:cs typeface="Times New Roman" pitchFamily="18" charset="0"/>
              </a:rPr>
              <a:t>âu dài</a:t>
            </a:r>
            <a:r>
              <a:rPr lang="en-US" sz="3600" smtClean="0">
                <a:solidFill>
                  <a:srgbClr val="FF3300"/>
                </a:solidFill>
                <a:latin typeface="Times New Roman" pitchFamily="18" charset="0"/>
                <a:cs typeface="Times New Roman" pitchFamily="18" charset="0"/>
              </a:rPr>
              <a:t>:</a:t>
            </a:r>
            <a:endParaRPr lang="en-US" sz="11700">
              <a:solidFill>
                <a:srgbClr val="0000FF"/>
              </a:solidFill>
              <a:latin typeface="Times New Roman" pitchFamily="18" charset="0"/>
              <a:cs typeface="Times New Roman" pitchFamily="18" charset="0"/>
            </a:endParaRPr>
          </a:p>
        </p:txBody>
      </p:sp>
      <p:sp>
        <p:nvSpPr>
          <p:cNvPr id="3161" name="Line 89"/>
          <p:cNvSpPr>
            <a:spLocks noChangeShapeType="1"/>
          </p:cNvSpPr>
          <p:nvPr/>
        </p:nvSpPr>
        <p:spPr bwMode="auto">
          <a:xfrm flipH="1">
            <a:off x="2963592" y="3098412"/>
            <a:ext cx="152400" cy="381000"/>
          </a:xfrm>
          <a:prstGeom prst="line">
            <a:avLst/>
          </a:prstGeom>
          <a:noFill/>
          <a:ln w="28575">
            <a:solidFill>
              <a:srgbClr val="FF3300"/>
            </a:solidFill>
            <a:round/>
            <a:headEnd/>
            <a:tailEnd/>
          </a:ln>
          <a:effectLst/>
        </p:spPr>
        <p:txBody>
          <a:bodyPr/>
          <a:lstStyle/>
          <a:p>
            <a:endParaRPr lang="en-US">
              <a:latin typeface="Times New Roman" pitchFamily="18" charset="0"/>
              <a:cs typeface="Times New Roman" pitchFamily="18" charset="0"/>
            </a:endParaRPr>
          </a:p>
        </p:txBody>
      </p:sp>
      <p:grpSp>
        <p:nvGrpSpPr>
          <p:cNvPr id="2" name="Group 49"/>
          <p:cNvGrpSpPr/>
          <p:nvPr/>
        </p:nvGrpSpPr>
        <p:grpSpPr>
          <a:xfrm>
            <a:off x="5548532" y="3671668"/>
            <a:ext cx="228600" cy="381000"/>
            <a:chOff x="4876800" y="2438400"/>
            <a:chExt cx="228600" cy="381000"/>
          </a:xfrm>
        </p:grpSpPr>
        <p:sp>
          <p:nvSpPr>
            <p:cNvPr id="3162" name="Line 90"/>
            <p:cNvSpPr>
              <a:spLocks noChangeShapeType="1"/>
            </p:cNvSpPr>
            <p:nvPr/>
          </p:nvSpPr>
          <p:spPr bwMode="auto">
            <a:xfrm flipH="1">
              <a:off x="4876800" y="2438400"/>
              <a:ext cx="152400" cy="381000"/>
            </a:xfrm>
            <a:prstGeom prst="line">
              <a:avLst/>
            </a:prstGeom>
            <a:noFill/>
            <a:ln w="28575">
              <a:solidFill>
                <a:srgbClr val="FF3300"/>
              </a:solidFill>
              <a:round/>
              <a:headEnd/>
              <a:tailEnd/>
            </a:ln>
            <a:effectLst/>
          </p:spPr>
          <p:txBody>
            <a:bodyPr/>
            <a:lstStyle/>
            <a:p>
              <a:endParaRPr lang="en-US">
                <a:latin typeface="Times New Roman" pitchFamily="18" charset="0"/>
                <a:cs typeface="Times New Roman" pitchFamily="18" charset="0"/>
              </a:endParaRPr>
            </a:p>
          </p:txBody>
        </p:sp>
        <p:sp>
          <p:nvSpPr>
            <p:cNvPr id="3164" name="Line 92"/>
            <p:cNvSpPr>
              <a:spLocks noChangeShapeType="1"/>
            </p:cNvSpPr>
            <p:nvPr/>
          </p:nvSpPr>
          <p:spPr bwMode="auto">
            <a:xfrm flipH="1">
              <a:off x="4953000" y="2438400"/>
              <a:ext cx="152400" cy="381000"/>
            </a:xfrm>
            <a:prstGeom prst="line">
              <a:avLst/>
            </a:prstGeom>
            <a:noFill/>
            <a:ln w="28575">
              <a:solidFill>
                <a:srgbClr val="FF3300"/>
              </a:solidFill>
              <a:round/>
              <a:headEnd/>
              <a:tailEnd/>
            </a:ln>
            <a:effectLst/>
          </p:spPr>
          <p:txBody>
            <a:bodyPr/>
            <a:lstStyle/>
            <a:p>
              <a:endParaRPr lang="en-US">
                <a:latin typeface="Times New Roman" pitchFamily="18" charset="0"/>
                <a:cs typeface="Times New Roman" pitchFamily="18" charset="0"/>
              </a:endParaRPr>
            </a:p>
          </p:txBody>
        </p:sp>
      </p:grpSp>
      <p:sp>
        <p:nvSpPr>
          <p:cNvPr id="3165" name="Line 93"/>
          <p:cNvSpPr>
            <a:spLocks noChangeShapeType="1"/>
          </p:cNvSpPr>
          <p:nvPr/>
        </p:nvSpPr>
        <p:spPr bwMode="auto">
          <a:xfrm flipH="1">
            <a:off x="5396132" y="3048000"/>
            <a:ext cx="152400" cy="381000"/>
          </a:xfrm>
          <a:prstGeom prst="line">
            <a:avLst/>
          </a:prstGeom>
          <a:noFill/>
          <a:ln w="28575">
            <a:solidFill>
              <a:srgbClr val="FF3300"/>
            </a:solidFill>
            <a:round/>
            <a:headEnd/>
            <a:tailEnd/>
          </a:ln>
          <a:effectLst/>
        </p:spPr>
        <p:txBody>
          <a:bodyPr/>
          <a:lstStyle/>
          <a:p>
            <a:endParaRPr lang="en-US">
              <a:latin typeface="Times New Roman" pitchFamily="18" charset="0"/>
              <a:cs typeface="Times New Roman" pitchFamily="18" charset="0"/>
            </a:endParaRPr>
          </a:p>
        </p:txBody>
      </p:sp>
      <p:sp>
        <p:nvSpPr>
          <p:cNvPr id="58" name="Line 94"/>
          <p:cNvSpPr>
            <a:spLocks noChangeShapeType="1"/>
          </p:cNvSpPr>
          <p:nvPr/>
        </p:nvSpPr>
        <p:spPr bwMode="auto">
          <a:xfrm flipH="1">
            <a:off x="2971800" y="3719732"/>
            <a:ext cx="76200" cy="381000"/>
          </a:xfrm>
          <a:prstGeom prst="line">
            <a:avLst/>
          </a:prstGeom>
          <a:noFill/>
          <a:ln w="28575">
            <a:solidFill>
              <a:srgbClr val="FF3300"/>
            </a:solidFill>
            <a:round/>
            <a:headEnd/>
            <a:tailEnd/>
          </a:ln>
          <a:effectLst/>
        </p:spPr>
        <p:txBody>
          <a:bodyPr/>
          <a:lstStyle/>
          <a:p>
            <a:endParaRPr lang="en-US">
              <a:latin typeface="Times New Roman" pitchFamily="18" charset="0"/>
              <a:cs typeface="Times New Roman" pitchFamily="18" charset="0"/>
            </a:endParaRPr>
          </a:p>
        </p:txBody>
      </p:sp>
      <p:sp>
        <p:nvSpPr>
          <p:cNvPr id="64" name="Text Box 74"/>
          <p:cNvSpPr txBox="1">
            <a:spLocks noChangeArrowheads="1"/>
          </p:cNvSpPr>
          <p:nvPr/>
        </p:nvSpPr>
        <p:spPr bwMode="auto">
          <a:xfrm>
            <a:off x="0" y="990600"/>
            <a:ext cx="9144000" cy="646331"/>
          </a:xfrm>
          <a:prstGeom prst="rect">
            <a:avLst/>
          </a:prstGeom>
          <a:gradFill rotWithShape="1">
            <a:gsLst>
              <a:gs pos="0">
                <a:schemeClr val="accent1"/>
              </a:gs>
              <a:gs pos="50000">
                <a:schemeClr val="bg1"/>
              </a:gs>
              <a:gs pos="100000">
                <a:schemeClr val="accent1"/>
              </a:gs>
            </a:gsLst>
            <a:lin ang="5400000" scaled="1"/>
          </a:gradFill>
          <a:ln w="38100">
            <a:solidFill>
              <a:srgbClr val="FF3300"/>
            </a:solidFill>
            <a:miter lim="800000"/>
            <a:headEnd/>
            <a:tailEnd/>
          </a:ln>
          <a:effectLst/>
        </p:spPr>
        <p:txBody>
          <a:bodyPr>
            <a:spAutoFit/>
          </a:bodyPr>
          <a:lstStyle/>
          <a:p>
            <a:r>
              <a:rPr lang="en-US" sz="3600" smtClean="0">
                <a:solidFill>
                  <a:srgbClr val="FF3300"/>
                </a:solidFill>
                <a:latin typeface="Times New Roman" pitchFamily="18" charset="0"/>
                <a:cs typeface="Times New Roman" pitchFamily="18" charset="0"/>
              </a:rPr>
              <a:t>Từ:</a:t>
            </a:r>
            <a:endParaRPr lang="en-US" sz="11700">
              <a:solidFill>
                <a:srgbClr val="0000FF"/>
              </a:solidFill>
              <a:latin typeface="Times New Roman" pitchFamily="18" charset="0"/>
              <a:cs typeface="Times New Roman" pitchFamily="18" charset="0"/>
            </a:endParaRPr>
          </a:p>
        </p:txBody>
      </p:sp>
      <p:sp>
        <p:nvSpPr>
          <p:cNvPr id="65" name="TextBox 64"/>
          <p:cNvSpPr txBox="1"/>
          <p:nvPr/>
        </p:nvSpPr>
        <p:spPr>
          <a:xfrm>
            <a:off x="2438400" y="1060940"/>
            <a:ext cx="1774876" cy="523220"/>
          </a:xfrm>
          <a:prstGeom prst="rect">
            <a:avLst/>
          </a:prstGeom>
          <a:noFill/>
        </p:spPr>
        <p:txBody>
          <a:bodyPr wrap="square" rtlCol="0">
            <a:spAutoFit/>
          </a:bodyPr>
          <a:lstStyle/>
          <a:p>
            <a:r>
              <a:rPr lang="en-US" sz="2800">
                <a:latin typeface="Times New Roman" pitchFamily="18" charset="0"/>
                <a:cs typeface="Times New Roman" pitchFamily="18" charset="0"/>
              </a:rPr>
              <a:t>t</a:t>
            </a:r>
            <a:r>
              <a:rPr lang="en-US" sz="2800" smtClean="0">
                <a:latin typeface="Times New Roman" pitchFamily="18" charset="0"/>
                <a:cs typeface="Times New Roman" pitchFamily="18" charset="0"/>
              </a:rPr>
              <a:t>rực nhật, </a:t>
            </a:r>
            <a:endParaRPr lang="en-US" sz="2800">
              <a:latin typeface="Times New Roman" pitchFamily="18" charset="0"/>
              <a:cs typeface="Times New Roman" pitchFamily="18" charset="0"/>
            </a:endParaRPr>
          </a:p>
        </p:txBody>
      </p:sp>
      <p:sp>
        <p:nvSpPr>
          <p:cNvPr id="66" name="TextBox 65"/>
          <p:cNvSpPr txBox="1"/>
          <p:nvPr/>
        </p:nvSpPr>
        <p:spPr>
          <a:xfrm>
            <a:off x="3886200" y="1066800"/>
            <a:ext cx="2903808" cy="523220"/>
          </a:xfrm>
          <a:prstGeom prst="rect">
            <a:avLst/>
          </a:prstGeom>
          <a:noFill/>
        </p:spPr>
        <p:txBody>
          <a:bodyPr wrap="square" rtlCol="0">
            <a:spAutoFit/>
          </a:bodyPr>
          <a:lstStyle/>
          <a:p>
            <a:r>
              <a:rPr lang="en-US" sz="2800" smtClean="0">
                <a:latin typeface="Times New Roman" pitchFamily="18" charset="0"/>
                <a:cs typeface="Times New Roman" pitchFamily="18" charset="0"/>
              </a:rPr>
              <a:t>lặng lẽ…</a:t>
            </a:r>
            <a:endParaRPr lang="en-US" sz="2800">
              <a:latin typeface="Times New Roman" pitchFamily="18" charset="0"/>
              <a:cs typeface="Times New Roman" pitchFamily="18" charset="0"/>
            </a:endParaRPr>
          </a:p>
        </p:txBody>
      </p:sp>
      <p:sp>
        <p:nvSpPr>
          <p:cNvPr id="67" name="TextBox 66"/>
          <p:cNvSpPr txBox="1"/>
          <p:nvPr/>
        </p:nvSpPr>
        <p:spPr>
          <a:xfrm>
            <a:off x="838200" y="1080868"/>
            <a:ext cx="1995268" cy="523220"/>
          </a:xfrm>
          <a:prstGeom prst="rect">
            <a:avLst/>
          </a:prstGeom>
          <a:noFill/>
        </p:spPr>
        <p:txBody>
          <a:bodyPr wrap="square" rtlCol="0">
            <a:spAutoFit/>
          </a:bodyPr>
          <a:lstStyle/>
          <a:p>
            <a:r>
              <a:rPr lang="en-US" sz="2800" smtClean="0">
                <a:latin typeface="Times New Roman" pitchFamily="18" charset="0"/>
                <a:cs typeface="Times New Roman" pitchFamily="18" charset="0"/>
              </a:rPr>
              <a:t>Sáng kiến,</a:t>
            </a: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31"/>
                                        </p:tgtEl>
                                        <p:attrNameLst>
                                          <p:attrName>style.visibility</p:attrName>
                                        </p:attrNameLst>
                                      </p:cBhvr>
                                      <p:to>
                                        <p:strVal val="visible"/>
                                      </p:to>
                                    </p:set>
                                    <p:animEffect transition="in" filter="blinds(horizontal)">
                                      <p:cBhvr>
                                        <p:cTn id="7" dur="500"/>
                                        <p:tgtEl>
                                          <p:spTgt spid="313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box(in)">
                                      <p:cBhvr>
                                        <p:cTn id="12" dur="500"/>
                                        <p:tgtEl>
                                          <p:spTgt spid="6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3146"/>
                                        </p:tgtEl>
                                        <p:attrNameLst>
                                          <p:attrName>style.visibility</p:attrName>
                                        </p:attrNameLst>
                                      </p:cBhvr>
                                      <p:to>
                                        <p:strVal val="visible"/>
                                      </p:to>
                                    </p:set>
                                    <p:animEffect transition="in" filter="box(in)">
                                      <p:cBhvr>
                                        <p:cTn id="29" dur="500"/>
                                        <p:tgtEl>
                                          <p:spTgt spid="314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098"/>
                                        </p:tgtEl>
                                        <p:attrNameLst>
                                          <p:attrName>style.visibility</p:attrName>
                                        </p:attrNameLst>
                                      </p:cBhvr>
                                      <p:to>
                                        <p:strVal val="visible"/>
                                      </p:to>
                                    </p:set>
                                    <p:animEffect transition="in" filter="blinds(horizontal)">
                                      <p:cBhvr>
                                        <p:cTn id="34" dur="500"/>
                                        <p:tgtEl>
                                          <p:spTgt spid="309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6" fill="hold" nodeType="clickEffect">
                                  <p:stCondLst>
                                    <p:cond delay="0"/>
                                  </p:stCondLst>
                                  <p:childTnLst>
                                    <p:set>
                                      <p:cBhvr>
                                        <p:cTn id="38" dur="1" fill="hold">
                                          <p:stCondLst>
                                            <p:cond delay="0"/>
                                          </p:stCondLst>
                                        </p:cTn>
                                        <p:tgtEl>
                                          <p:spTgt spid="3161"/>
                                        </p:tgtEl>
                                        <p:attrNameLst>
                                          <p:attrName>style.visibility</p:attrName>
                                        </p:attrNameLst>
                                      </p:cBhvr>
                                      <p:to>
                                        <p:strVal val="visible"/>
                                      </p:to>
                                    </p:set>
                                    <p:animEffect transition="in" filter="barn(inHorizontal)">
                                      <p:cBhvr>
                                        <p:cTn id="39" dur="500"/>
                                        <p:tgtEl>
                                          <p:spTgt spid="3161"/>
                                        </p:tgtEl>
                                      </p:cBhvr>
                                    </p:animEffect>
                                  </p:childTnLst>
                                </p:cTn>
                              </p:par>
                              <p:par>
                                <p:cTn id="40" presetID="16" presetClass="entr" presetSubtype="26" fill="hold" nodeType="withEffect">
                                  <p:stCondLst>
                                    <p:cond delay="0"/>
                                  </p:stCondLst>
                                  <p:childTnLst>
                                    <p:set>
                                      <p:cBhvr>
                                        <p:cTn id="41" dur="1" fill="hold">
                                          <p:stCondLst>
                                            <p:cond delay="0"/>
                                          </p:stCondLst>
                                        </p:cTn>
                                        <p:tgtEl>
                                          <p:spTgt spid="3165"/>
                                        </p:tgtEl>
                                        <p:attrNameLst>
                                          <p:attrName>style.visibility</p:attrName>
                                        </p:attrNameLst>
                                      </p:cBhvr>
                                      <p:to>
                                        <p:strVal val="visible"/>
                                      </p:to>
                                    </p:set>
                                    <p:animEffect transition="in" filter="barn(inHorizontal)">
                                      <p:cBhvr>
                                        <p:cTn id="42" dur="500"/>
                                        <p:tgtEl>
                                          <p:spTgt spid="3165"/>
                                        </p:tgtEl>
                                      </p:cBhvr>
                                    </p:animEffect>
                                  </p:childTnLst>
                                </p:cTn>
                              </p:par>
                              <p:par>
                                <p:cTn id="43" presetID="16" presetClass="entr" presetSubtype="26" fill="hold" nodeType="with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barn(inHorizontal)">
                                      <p:cBhvr>
                                        <p:cTn id="45" dur="500"/>
                                        <p:tgtEl>
                                          <p:spTgt spid="2"/>
                                        </p:tgtEl>
                                      </p:cBhvr>
                                    </p:animEffect>
                                  </p:childTnLst>
                                </p:cTn>
                              </p:par>
                              <p:par>
                                <p:cTn id="46" presetID="16" presetClass="entr" presetSubtype="26" fill="hold" grpId="0" nodeType="with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barn(inHorizontal)">
                                      <p:cBhvr>
                                        <p:cTn id="48"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8" grpId="0"/>
      <p:bldP spid="3131" grpId="0" animBg="1"/>
      <p:bldP spid="3146" grpId="0" animBg="1"/>
      <p:bldP spid="58" grpId="0" animBg="1"/>
      <p:bldP spid="64" grpId="0" animBg="1"/>
      <p:bldP spid="65" grpId="0"/>
      <p:bldP spid="66" grpId="0"/>
      <p:bldP spid="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457200"/>
            <a:ext cx="91440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a:t>
            </a:r>
            <a:r>
              <a:rPr lang="en-US" sz="2800" b="1" i="1" smtClean="0">
                <a:solidFill>
                  <a:schemeClr val="tx2"/>
                </a:solidFill>
                <a:latin typeface="Times New Roman" pitchFamily="18" charset="0"/>
                <a:cs typeface="Times New Roman" pitchFamily="18" charset="0"/>
              </a:rPr>
              <a:t>Giải nghĩa từ:</a:t>
            </a:r>
            <a:endParaRPr lang="en-US" sz="2800" b="1" i="1">
              <a:solidFill>
                <a:schemeClr val="tx2"/>
              </a:solidFill>
              <a:latin typeface="Times New Roman" pitchFamily="18" charset="0"/>
              <a:cs typeface="Times New Roman" pitchFamily="18" charset="0"/>
            </a:endParaRPr>
          </a:p>
        </p:txBody>
      </p:sp>
      <p:sp>
        <p:nvSpPr>
          <p:cNvPr id="6" name="TextBox 5"/>
          <p:cNvSpPr txBox="1"/>
          <p:nvPr/>
        </p:nvSpPr>
        <p:spPr>
          <a:xfrm>
            <a:off x="457200" y="1981200"/>
            <a:ext cx="82296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Sáng kiến: ý kiến mới và hay.</a:t>
            </a:r>
            <a:endParaRPr lang="en-US" sz="2800">
              <a:latin typeface="Times New Roman" pitchFamily="18" charset="0"/>
              <a:cs typeface="Times New Roman" pitchFamily="18" charset="0"/>
            </a:endParaRPr>
          </a:p>
        </p:txBody>
      </p:sp>
      <p:sp>
        <p:nvSpPr>
          <p:cNvPr id="7" name="TextBox 6"/>
          <p:cNvSpPr txBox="1"/>
          <p:nvPr/>
        </p:nvSpPr>
        <p:spPr>
          <a:xfrm>
            <a:off x="457200" y="1219200"/>
            <a:ext cx="82296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Bí mật: giữ kín, không cho người khác biết.</a:t>
            </a:r>
            <a:endParaRPr lang="en-US" sz="2800">
              <a:latin typeface="Times New Roman" pitchFamily="18" charset="0"/>
              <a:cs typeface="Times New Roman" pitchFamily="18" charset="0"/>
            </a:endParaRPr>
          </a:p>
        </p:txBody>
      </p:sp>
      <p:sp>
        <p:nvSpPr>
          <p:cNvPr id="8" name="TextBox 7"/>
          <p:cNvSpPr txBox="1"/>
          <p:nvPr/>
        </p:nvSpPr>
        <p:spPr>
          <a:xfrm>
            <a:off x="457200" y="2667000"/>
            <a:ext cx="82296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Lặng lẽ: không nói gì.</a:t>
            </a:r>
            <a:endParaRPr lang="en-US" sz="2800">
              <a:latin typeface="Times New Roman" pitchFamily="18" charset="0"/>
              <a:cs typeface="Times New Roman" pitchFamily="18" charset="0"/>
            </a:endParaRPr>
          </a:p>
        </p:txBody>
      </p:sp>
      <p:sp>
        <p:nvSpPr>
          <p:cNvPr id="9" name="TextBox 8"/>
          <p:cNvSpPr txBox="1"/>
          <p:nvPr/>
        </p:nvSpPr>
        <p:spPr>
          <a:xfrm>
            <a:off x="0" y="3429000"/>
            <a:ext cx="9144000" cy="523220"/>
          </a:xfrm>
          <a:prstGeom prst="rect">
            <a:avLst/>
          </a:prstGeom>
          <a:noFill/>
        </p:spPr>
        <p:txBody>
          <a:bodyPr wrap="square" rtlCol="0">
            <a:spAutoFit/>
          </a:bodyPr>
          <a:lstStyle/>
          <a:p>
            <a:endParaRPr lang="en-US" sz="28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9"/>
          <p:cNvSpPr txBox="1">
            <a:spLocks noChangeArrowheads="1"/>
          </p:cNvSpPr>
          <p:nvPr/>
        </p:nvSpPr>
        <p:spPr bwMode="auto">
          <a:xfrm>
            <a:off x="0" y="0"/>
            <a:ext cx="9144000" cy="769441"/>
          </a:xfrm>
          <a:prstGeom prst="rect">
            <a:avLst/>
          </a:prstGeom>
          <a:gradFill rotWithShape="1">
            <a:gsLst>
              <a:gs pos="0">
                <a:schemeClr val="accent2"/>
              </a:gs>
              <a:gs pos="50000">
                <a:schemeClr val="bg1"/>
              </a:gs>
              <a:gs pos="100000">
                <a:schemeClr val="accent2"/>
              </a:gs>
            </a:gsLst>
            <a:lin ang="5400000" scaled="1"/>
          </a:gradFill>
          <a:ln w="38100">
            <a:solidFill>
              <a:schemeClr val="hlink"/>
            </a:solidFill>
            <a:miter lim="800000"/>
            <a:headEnd/>
            <a:tailEnd/>
          </a:ln>
          <a:effectLst/>
        </p:spPr>
        <p:txBody>
          <a:bodyPr>
            <a:spAutoFit/>
          </a:bodyPr>
          <a:lstStyle/>
          <a:p>
            <a:r>
              <a:rPr lang="en-US" sz="4400" smtClean="0">
                <a:latin typeface="Times New Roman" pitchFamily="18" charset="0"/>
                <a:cs typeface="Times New Roman" pitchFamily="18" charset="0"/>
              </a:rPr>
              <a:t>2.Hướng dẫn tìm hiểu các đoạn 1,2:</a:t>
            </a:r>
            <a:endParaRPr lang="en-US" sz="4400">
              <a:latin typeface="Times New Roman" pitchFamily="18" charset="0"/>
              <a:cs typeface="Times New Roman" pitchFamily="18" charset="0"/>
            </a:endParaRPr>
          </a:p>
        </p:txBody>
      </p:sp>
      <p:sp>
        <p:nvSpPr>
          <p:cNvPr id="6" name="TextBox 5"/>
          <p:cNvSpPr txBox="1"/>
          <p:nvPr/>
        </p:nvSpPr>
        <p:spPr>
          <a:xfrm>
            <a:off x="0" y="990600"/>
            <a:ext cx="91440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1. Cậu bé thấy bà cụ đang làm gì?</a:t>
            </a:r>
            <a:endParaRPr lang="en-US" sz="2800">
              <a:latin typeface="Times New Roman" pitchFamily="18" charset="0"/>
              <a:cs typeface="Times New Roman" pitchFamily="18" charset="0"/>
            </a:endParaRPr>
          </a:p>
        </p:txBody>
      </p:sp>
      <p:sp>
        <p:nvSpPr>
          <p:cNvPr id="7" name="TextBox 6"/>
          <p:cNvSpPr txBox="1"/>
          <p:nvPr/>
        </p:nvSpPr>
        <p:spPr>
          <a:xfrm>
            <a:off x="0" y="1600200"/>
            <a:ext cx="9144000" cy="1384995"/>
          </a:xfrm>
          <a:prstGeom prst="rect">
            <a:avLst/>
          </a:prstGeom>
          <a:noFill/>
        </p:spPr>
        <p:txBody>
          <a:bodyPr wrap="square" rtlCol="0">
            <a:spAutoFit/>
          </a:bodyPr>
          <a:lstStyle/>
          <a:p>
            <a:r>
              <a:rPr lang="en-US" sz="2800" smtClean="0">
                <a:latin typeface="Times New Roman" pitchFamily="18" charset="0"/>
                <a:cs typeface="Times New Roman" pitchFamily="18" charset="0"/>
              </a:rPr>
              <a:t>       </a:t>
            </a:r>
            <a:r>
              <a:rPr lang="en-US" sz="2800" smtClean="0">
                <a:solidFill>
                  <a:schemeClr val="accent1">
                    <a:lumMod val="75000"/>
                  </a:schemeClr>
                </a:solidFill>
                <a:latin typeface="Times New Roman" pitchFamily="18" charset="0"/>
                <a:cs typeface="Times New Roman" pitchFamily="18" charset="0"/>
              </a:rPr>
              <a:t>Mỗi khi cầm quyển sách, cậu chỉ đọc dòng đã ngáp ngắn ngáp dài, rồi bỏ dở. Những lúc tập viết, cậu cũng chỉ nắn nót được mấy chữ đầu, rồi lại viết nguệch ngoạc, trông rất xấu. </a:t>
            </a:r>
            <a:endParaRPr lang="en-US" sz="2800">
              <a:solidFill>
                <a:schemeClr val="accent1">
                  <a:lumMod val="75000"/>
                </a:schemeClr>
              </a:solidFill>
              <a:latin typeface="Times New Roman" pitchFamily="18" charset="0"/>
              <a:cs typeface="Times New Roman" pitchFamily="18" charset="0"/>
            </a:endParaRPr>
          </a:p>
        </p:txBody>
      </p:sp>
      <p:sp>
        <p:nvSpPr>
          <p:cNvPr id="10" name="TextBox 9"/>
          <p:cNvSpPr txBox="1"/>
          <p:nvPr/>
        </p:nvSpPr>
        <p:spPr>
          <a:xfrm>
            <a:off x="0" y="1600200"/>
            <a:ext cx="9144000" cy="523220"/>
          </a:xfrm>
          <a:prstGeom prst="rect">
            <a:avLst/>
          </a:prstGeom>
          <a:noFill/>
        </p:spPr>
        <p:txBody>
          <a:bodyPr wrap="square" rtlCol="0">
            <a:spAutoFit/>
          </a:bodyPr>
          <a:lstStyle/>
          <a:p>
            <a:r>
              <a:rPr lang="en-US" sz="2800" smtClean="0">
                <a:solidFill>
                  <a:schemeClr val="accent1">
                    <a:lumMod val="75000"/>
                  </a:schemeClr>
                </a:solidFill>
                <a:latin typeface="Times New Roman" pitchFamily="18" charset="0"/>
                <a:cs typeface="Times New Roman" pitchFamily="18" charset="0"/>
              </a:rPr>
              <a:t>       Bà cụ đang cầm thỏi sắt mải miết mài vào tảng đá.</a:t>
            </a:r>
            <a:endParaRPr lang="en-US" sz="2800">
              <a:solidFill>
                <a:schemeClr val="accent1">
                  <a:lumMod val="75000"/>
                </a:schemeClr>
              </a:solidFill>
              <a:latin typeface="Times New Roman" pitchFamily="18" charset="0"/>
              <a:cs typeface="Times New Roman" pitchFamily="18" charset="0"/>
            </a:endParaRPr>
          </a:p>
        </p:txBody>
      </p:sp>
      <p:sp>
        <p:nvSpPr>
          <p:cNvPr id="11" name="TextBox 10"/>
          <p:cNvSpPr txBox="1"/>
          <p:nvPr/>
        </p:nvSpPr>
        <p:spPr>
          <a:xfrm>
            <a:off x="0" y="1010528"/>
            <a:ext cx="91440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2. Lúc đầu, cậu bé học hành thế nào?</a:t>
            </a:r>
            <a:endParaRPr lang="en-US" sz="2800">
              <a:latin typeface="Times New Roman" pitchFamily="18" charset="0"/>
              <a:cs typeface="Times New Roman" pitchFamily="18" charset="0"/>
            </a:endParaRPr>
          </a:p>
        </p:txBody>
      </p:sp>
      <p:sp>
        <p:nvSpPr>
          <p:cNvPr id="12" name="TextBox 11"/>
          <p:cNvSpPr txBox="1"/>
          <p:nvPr/>
        </p:nvSpPr>
        <p:spPr>
          <a:xfrm>
            <a:off x="0" y="2901460"/>
            <a:ext cx="91440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a:t>
            </a:r>
            <a:r>
              <a:rPr lang="en-US" sz="2800" smtClean="0">
                <a:solidFill>
                  <a:schemeClr val="accent1">
                    <a:lumMod val="75000"/>
                  </a:schemeClr>
                </a:solidFill>
                <a:latin typeface="Times New Roman" pitchFamily="18" charset="0"/>
                <a:cs typeface="Times New Roman" pitchFamily="18" charset="0"/>
              </a:rPr>
              <a:t>Để làm thành một chiếc kim khâu.</a:t>
            </a:r>
            <a:endParaRPr lang="en-US" sz="2800">
              <a:solidFill>
                <a:schemeClr val="accent1">
                  <a:lumMod val="75000"/>
                </a:schemeClr>
              </a:solidFill>
              <a:latin typeface="Times New Roman" pitchFamily="18" charset="0"/>
              <a:cs typeface="Times New Roman" pitchFamily="18" charset="0"/>
            </a:endParaRPr>
          </a:p>
        </p:txBody>
      </p:sp>
      <p:sp>
        <p:nvSpPr>
          <p:cNvPr id="15" name="TextBox 14"/>
          <p:cNvSpPr txBox="1"/>
          <p:nvPr/>
        </p:nvSpPr>
        <p:spPr>
          <a:xfrm>
            <a:off x="0" y="2209800"/>
            <a:ext cx="91440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Bà cụ mài thỏi sắt vào tảng đá để làm gì?</a:t>
            </a:r>
            <a:endParaRPr lang="en-US" sz="2800">
              <a:latin typeface="Times New Roman" pitchFamily="18" charset="0"/>
              <a:cs typeface="Times New Roman" pitchFamily="18" charset="0"/>
            </a:endParaRPr>
          </a:p>
        </p:txBody>
      </p:sp>
      <p:sp>
        <p:nvSpPr>
          <p:cNvPr id="16" name="TextBox 15"/>
          <p:cNvSpPr txBox="1"/>
          <p:nvPr/>
        </p:nvSpPr>
        <p:spPr>
          <a:xfrm>
            <a:off x="0" y="3581400"/>
            <a:ext cx="9144000" cy="954107"/>
          </a:xfrm>
          <a:prstGeom prst="rect">
            <a:avLst/>
          </a:prstGeom>
          <a:noFill/>
        </p:spPr>
        <p:txBody>
          <a:bodyPr wrap="square" rtlCol="0">
            <a:spAutoFit/>
          </a:bodyPr>
          <a:lstStyle/>
          <a:p>
            <a:r>
              <a:rPr lang="en-US" sz="2800" smtClean="0">
                <a:latin typeface="Times New Roman" pitchFamily="18" charset="0"/>
                <a:cs typeface="Times New Roman" pitchFamily="18" charset="0"/>
              </a:rPr>
              <a:t>- Cậu bé có tin là từ thỏi sắt mài được thành chiếc kim không? Vì sao?</a:t>
            </a: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grpId="1" nodeType="clickEffect">
                                  <p:stCondLst>
                                    <p:cond delay="0"/>
                                  </p:stCondLst>
                                  <p:childTnLst>
                                    <p:animEffect transition="out" filter="blinds(horizontal)">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3" presetClass="exit" presetSubtype="10" fill="hold" grpId="1" nodeType="withEffect">
                                  <p:stCondLst>
                                    <p:cond delay="0"/>
                                  </p:stCondLst>
                                  <p:childTnLst>
                                    <p:animEffect transition="out" filter="blinds(horizontal)">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linds(horizont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ox(in)">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6" grpId="1"/>
      <p:bldP spid="7" grpId="0"/>
      <p:bldP spid="7" grpId="1"/>
      <p:bldP spid="10" grpId="0"/>
      <p:bldP spid="11" grpId="0"/>
      <p:bldP spid="12" grpId="0"/>
      <p:bldP spid="15"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0.0&quot;&gt;&lt;object type=&quot;1&quot; unique_id=&quot;10001&quot;&gt;&lt;object type=&quot;8&quot; unique_id=&quot;10056&quot;&gt;&lt;/object&gt;&lt;object type=&quot;2&quot; unique_id=&quot;10057&quot;&gt;&lt;object type=&quot;3&quot; unique_id=&quot;10058&quot;&gt;&lt;property id=&quot;20148&quot; value=&quot;5&quot;/&gt;&lt;property id=&quot;20300&quot; value=&quot;Slide 1&quot;/&gt;&lt;property id=&quot;20307&quot; value=&quot;257&quot;/&gt;&lt;/object&gt;&lt;object type=&quot;3&quot; unique_id=&quot;10218&quot;&gt;&lt;property id=&quot;20148&quot; value=&quot;5&quot;/&gt;&lt;property id=&quot;20300&quot; value=&quot;Slide 2&quot;/&gt;&lt;property id=&quot;20307&quot; value=&quot;262&quot;/&gt;&lt;/object&gt;&lt;object type=&quot;3&quot; unique_id=&quot;10219&quot;&gt;&lt;property id=&quot;20148&quot; value=&quot;5&quot;/&gt;&lt;property id=&quot;20300&quot; value=&quot;Slide 3&quot;/&gt;&lt;property id=&quot;20307&quot; value=&quot;268&quot;/&gt;&lt;/object&gt;&lt;object type=&quot;3&quot; unique_id=&quot;10220&quot;&gt;&lt;property id=&quot;20148&quot; value=&quot;5&quot;/&gt;&lt;property id=&quot;20300&quot; value=&quot;Slide 4&quot;/&gt;&lt;property id=&quot;20307&quot; value=&quot;265&quot;/&gt;&lt;/object&gt;&lt;object type=&quot;3&quot; unique_id=&quot;10221&quot;&gt;&lt;property id=&quot;20148&quot; value=&quot;5&quot;/&gt;&lt;property id=&quot;20300&quot; value=&quot;Slide 5&quot;/&gt;&lt;property id=&quot;20307&quot; value=&quot;269&quot;/&gt;&lt;/object&gt;&lt;object type=&quot;3&quot; unique_id=&quot;10222&quot;&gt;&lt;property id=&quot;20148&quot; value=&quot;5&quot;/&gt;&lt;property id=&quot;20300&quot; value=&quot;Slide 6&quot;/&gt;&lt;property id=&quot;20307&quot; value=&quot;266&quot;/&gt;&lt;/object&gt;&lt;object type=&quot;3&quot; unique_id=&quot;10223&quot;&gt;&lt;property id=&quot;20148&quot; value=&quot;5&quot;/&gt;&lt;property id=&quot;20300&quot; value=&quot;Slide 7&quot;/&gt;&lt;property id=&quot;20307&quot; value=&quot;267&quot;/&gt;&lt;/object&gt;&lt;/object&gt;&lt;/object&gt;&lt;/database&gt;"/>
  <p:tag name="SECTOMILLISECCONVERTED" val="1"/>
  <p:tag name="ISPRING_RESOURCE_PATHS_HASH_PRESENTER" val="c3ef2069c3ebf14fc3c81a6584663f80848ceb2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248</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trang-long bien</dc:creator>
  <cp:lastModifiedBy>WIN7X64</cp:lastModifiedBy>
  <cp:revision>14</cp:revision>
  <dcterms:created xsi:type="dcterms:W3CDTF">2015-08-23T13:18:36Z</dcterms:created>
  <dcterms:modified xsi:type="dcterms:W3CDTF">2019-09-15T00:55:53Z</dcterms:modified>
</cp:coreProperties>
</file>