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7EB5-9111-4C30-BD58-45C19E4A6EB1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BC01-2825-4092-A611-B2F219B44E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7EB5-9111-4C30-BD58-45C19E4A6EB1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BC01-2825-4092-A611-B2F219B44E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7EB5-9111-4C30-BD58-45C19E4A6EB1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BC01-2825-4092-A611-B2F219B44E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67569E4-0CA2-487B-A3A4-1CDDD46424BD}" type="slidenum">
              <a:rPr lang="vi-VN"/>
              <a:pPr/>
              <a:t>‹#›</a:t>
            </a:fld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7EB5-9111-4C30-BD58-45C19E4A6EB1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BC01-2825-4092-A611-B2F219B44E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7EB5-9111-4C30-BD58-45C19E4A6EB1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BC01-2825-4092-A611-B2F219B44E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7EB5-9111-4C30-BD58-45C19E4A6EB1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BC01-2825-4092-A611-B2F219B44E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7EB5-9111-4C30-BD58-45C19E4A6EB1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BC01-2825-4092-A611-B2F219B44E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7EB5-9111-4C30-BD58-45C19E4A6EB1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BC01-2825-4092-A611-B2F219B44E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7EB5-9111-4C30-BD58-45C19E4A6EB1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BC01-2825-4092-A611-B2F219B44E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7EB5-9111-4C30-BD58-45C19E4A6EB1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BC01-2825-4092-A611-B2F219B44E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A7EB5-9111-4C30-BD58-45C19E4A6EB1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7BC01-2825-4092-A611-B2F219B44E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A7EB5-9111-4C30-BD58-45C19E4A6EB1}" type="datetimeFigureOut">
              <a:rPr lang="en-US" smtClean="0"/>
              <a:pPr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7BC01-2825-4092-A611-B2F219B44E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WordArt 3"/>
          <p:cNvSpPr>
            <a:spLocks noChangeArrowheads="1" noChangeShapeType="1" noTextEdit="1"/>
          </p:cNvSpPr>
          <p:nvPr/>
        </p:nvSpPr>
        <p:spPr bwMode="auto">
          <a:xfrm>
            <a:off x="152400" y="1371600"/>
            <a:ext cx="3733800" cy="23622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en-US" sz="3600" kern="10">
              <a:ln w="9525">
                <a:solidFill>
                  <a:srgbClr val="00FF00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folHlink"/>
                  </a:gs>
                  <a:gs pos="100000">
                    <a:srgbClr val="0000FF"/>
                  </a:gs>
                </a:gsLst>
                <a:lin ang="5400000" scaled="1"/>
              </a:gradFill>
              <a:latin typeface=".VnTimeH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2590800"/>
            <a:ext cx="9144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0161" dir="20493903" algn="ctr" rotWithShape="0">
              <a:srgbClr val="FFFF00"/>
            </a:outerShdw>
          </a:effectLst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40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 MÔN: TẬP ĐỌC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endParaRPr lang="en-US" sz="4000" b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40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LỚP: 2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0" y="53340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>
              <a:lnSpc>
                <a:spcPct val="150000"/>
              </a:lnSpc>
            </a:pP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533400" y="51448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Bài: Cây và hoa bên lăng Bác</a:t>
            </a:r>
            <a:endParaRPr lang="en-US" sz="3600" b="1" i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3" presetClass="emph" presetSubtype="0" repeatCount="indefinit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3" presetClass="emph" presetSubtype="0" repeatCount="indefinit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1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2514600"/>
          </a:xfrm>
        </p:spPr>
        <p:txBody>
          <a:bodyPr>
            <a:normAutofit lnSpcReduction="10000"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Uy nghi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 trang nghiêm.</a:t>
            </a:r>
          </a:p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Tụ hội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 từ khắp nơi họp lại.</a:t>
            </a:r>
          </a:p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Tam cấp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 thềm nhà, lăng tẩm,… thường có ba bậc.</a:t>
            </a:r>
          </a:p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Non sông gấm vóc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 đất nước tươi đẹp.</a:t>
            </a:r>
          </a:p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Tôn kính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: hết sức kính trọng.</a:t>
            </a:r>
            <a:endParaRPr lang="vi-VN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762000" y="381000"/>
            <a:ext cx="2286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 giải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-304800" y="1177925"/>
            <a:ext cx="10161588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   </a:t>
            </a:r>
            <a:r>
              <a:rPr lang="en-US" sz="2500">
                <a:solidFill>
                  <a:srgbClr val="0000FF"/>
                </a:solidFill>
                <a:latin typeface="Times New Roman" pitchFamily="18" charset="0"/>
              </a:rPr>
              <a:t>Trên quảng trường Ba Đình lịch sử, lăng Bác 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</a:rPr>
              <a:t>uy nghi</a:t>
            </a:r>
            <a:r>
              <a:rPr lang="en-US" sz="2500">
                <a:solidFill>
                  <a:srgbClr val="0000FF"/>
                </a:solidFill>
                <a:latin typeface="Times New Roman" pitchFamily="18" charset="0"/>
              </a:rPr>
              <a:t> mà gần gũi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  <a:p>
            <a:pPr algn="just">
              <a:spcBef>
                <a:spcPct val="20000"/>
              </a:spcBef>
            </a:pPr>
            <a:r>
              <a:rPr lang="en-US" sz="2500">
                <a:solidFill>
                  <a:srgbClr val="0000FF"/>
                </a:solidFill>
                <a:latin typeface="Times New Roman" pitchFamily="18" charset="0"/>
              </a:rPr>
              <a:t>     Cây và hoa khắp miền đất nước về đây tụ hội, đâm chồi, phô sắc,</a:t>
            </a:r>
          </a:p>
          <a:p>
            <a:pPr algn="just">
              <a:spcBef>
                <a:spcPct val="20000"/>
              </a:spcBef>
            </a:pPr>
            <a:r>
              <a:rPr lang="en-US" sz="250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</a:rPr>
              <a:t>toả ngát</a:t>
            </a:r>
            <a:r>
              <a:rPr lang="en-US" sz="2500">
                <a:solidFill>
                  <a:srgbClr val="0000FF"/>
                </a:solidFill>
                <a:latin typeface="Times New Roman" pitchFamily="18" charset="0"/>
              </a:rPr>
              <a:t> hương thơm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70669" name="Text Box 13"/>
          <p:cNvSpPr txBox="1">
            <a:spLocks noChangeArrowheads="1"/>
          </p:cNvSpPr>
          <p:nvPr/>
        </p:nvSpPr>
        <p:spPr bwMode="auto">
          <a:xfrm>
            <a:off x="0" y="2514600"/>
            <a:ext cx="8991600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</a:rPr>
              <a:t>Ngay thềm lăng, mười tám cây vạn tuế tượng trưng cho một hàng quân danh dự đứng trang nghiêm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.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</a:rPr>
              <a:t> Hướng chính lăng, cạnh hàng dầu nước thẳng tắp, những đóa hoa ban đã nở lứa đầu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0" y="3886200"/>
            <a:ext cx="88392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</a:t>
            </a:r>
            <a:r>
              <a:rPr lang="en-US" sz="2500">
                <a:solidFill>
                  <a:srgbClr val="33CC33"/>
                </a:solidFill>
                <a:latin typeface="Times New Roman" pitchFamily="18" charset="0"/>
              </a:rPr>
              <a:t>Sau lăng, những cành đào Sơn La 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</a:rPr>
              <a:t>khoẻ khoắn</a:t>
            </a:r>
            <a:r>
              <a:rPr lang="en-US" sz="2500">
                <a:solidFill>
                  <a:srgbClr val="33CC33"/>
                </a:solidFill>
                <a:latin typeface="Times New Roman" pitchFamily="18" charset="0"/>
              </a:rPr>
              <a:t> vươn lên, 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</a:rPr>
              <a:t>reo vui</a:t>
            </a:r>
            <a:r>
              <a:rPr lang="en-US" sz="2500">
                <a:solidFill>
                  <a:srgbClr val="33CC33"/>
                </a:solidFill>
                <a:latin typeface="Times New Roman" pitchFamily="18" charset="0"/>
              </a:rPr>
              <a:t> với nhành sứ đỏ của đồng bằng Nam Bộ</a:t>
            </a:r>
            <a:r>
              <a:rPr lang="en-US" sz="2800" b="1">
                <a:solidFill>
                  <a:srgbClr val="33CC33"/>
                </a:solidFill>
                <a:latin typeface="Times New Roman" pitchFamily="18" charset="0"/>
              </a:rPr>
              <a:t>.</a:t>
            </a:r>
            <a:r>
              <a:rPr lang="en-US" sz="2500">
                <a:solidFill>
                  <a:srgbClr val="33CC33"/>
                </a:solidFill>
                <a:latin typeface="Times New Roman" pitchFamily="18" charset="0"/>
              </a:rPr>
              <a:t> Trên bậc tam cấp, hoa dạ hương chưa đơm bông, nhưng hoa nhài trắng mịn, hoa mộc, hoa ngâu kết chùm đang tỏa hương ngào ngạt</a:t>
            </a:r>
            <a:r>
              <a:rPr lang="en-US" sz="2800" b="1">
                <a:solidFill>
                  <a:srgbClr val="33CC33"/>
                </a:solidFill>
                <a:latin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endParaRPr lang="en-US" sz="2800" b="1">
              <a:solidFill>
                <a:srgbClr val="33CC33"/>
              </a:solidFill>
              <a:latin typeface="Times New Roman" pitchFamily="18" charset="0"/>
            </a:endParaRPr>
          </a:p>
        </p:txBody>
      </p:sp>
      <p:sp>
        <p:nvSpPr>
          <p:cNvPr id="70671" name="Text Box 15"/>
          <p:cNvSpPr txBox="1">
            <a:spLocks noChangeArrowheads="1"/>
          </p:cNvSpPr>
          <p:nvPr/>
        </p:nvSpPr>
        <p:spPr bwMode="auto">
          <a:xfrm>
            <a:off x="0" y="5638800"/>
            <a:ext cx="885031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</a:t>
            </a:r>
            <a:r>
              <a:rPr lang="en-US" sz="2500">
                <a:solidFill>
                  <a:srgbClr val="9900CC"/>
                </a:solidFill>
                <a:latin typeface="Times New Roman" pitchFamily="18" charset="0"/>
              </a:rPr>
              <a:t>Cây và hoa của non sông gấm vóc  đang dâng niềm 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</a:rPr>
              <a:t>tôn kính thiêng liêng</a:t>
            </a:r>
            <a:r>
              <a:rPr lang="en-US" sz="2500">
                <a:solidFill>
                  <a:srgbClr val="9900CC"/>
                </a:solidFill>
                <a:latin typeface="Times New Roman" pitchFamily="18" charset="0"/>
              </a:rPr>
              <a:t>  theo đoàn người vào lăng viếng Bác   </a:t>
            </a:r>
            <a:r>
              <a:rPr lang="en-US" sz="2800" b="1">
                <a:solidFill>
                  <a:srgbClr val="9900CC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70673" name="Line 17"/>
          <p:cNvSpPr>
            <a:spLocks noChangeShapeType="1"/>
          </p:cNvSpPr>
          <p:nvPr/>
        </p:nvSpPr>
        <p:spPr bwMode="auto">
          <a:xfrm>
            <a:off x="4953000" y="3810000"/>
            <a:ext cx="1371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74" name="Line 18"/>
          <p:cNvSpPr>
            <a:spLocks noChangeShapeType="1"/>
          </p:cNvSpPr>
          <p:nvPr/>
        </p:nvSpPr>
        <p:spPr bwMode="auto">
          <a:xfrm>
            <a:off x="4953000" y="4343400"/>
            <a:ext cx="1447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75" name="Line 19"/>
          <p:cNvSpPr>
            <a:spLocks noChangeShapeType="1"/>
          </p:cNvSpPr>
          <p:nvPr/>
        </p:nvSpPr>
        <p:spPr bwMode="auto">
          <a:xfrm>
            <a:off x="7772400" y="4343400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76" name="Line 20"/>
          <p:cNvSpPr>
            <a:spLocks noChangeShapeType="1"/>
          </p:cNvSpPr>
          <p:nvPr/>
        </p:nvSpPr>
        <p:spPr bwMode="auto">
          <a:xfrm flipH="1">
            <a:off x="5257800" y="563880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77" name="Line 21"/>
          <p:cNvSpPr>
            <a:spLocks noChangeShapeType="1"/>
          </p:cNvSpPr>
          <p:nvPr/>
        </p:nvSpPr>
        <p:spPr bwMode="auto">
          <a:xfrm flipH="1">
            <a:off x="1600200" y="609600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78" name="AutoShape 22"/>
          <p:cNvSpPr>
            <a:spLocks noChangeArrowheads="1"/>
          </p:cNvSpPr>
          <p:nvPr/>
        </p:nvSpPr>
        <p:spPr bwMode="auto">
          <a:xfrm>
            <a:off x="685800" y="2819400"/>
            <a:ext cx="7848600" cy="1409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4A0FE"/>
              </a:gs>
              <a:gs pos="50000">
                <a:schemeClr val="bg1"/>
              </a:gs>
              <a:gs pos="100000">
                <a:srgbClr val="B4A0FE"/>
              </a:gs>
            </a:gsLst>
            <a:lin ang="5400000" scaled="1"/>
          </a:gradFill>
          <a:ln w="9525" algn="ctr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en-US" sz="3000" b="1" i="1">
                <a:solidFill>
                  <a:srgbClr val="FF0000"/>
                </a:solidFill>
                <a:latin typeface="Times New Roman" pitchFamily="18" charset="0"/>
              </a:rPr>
              <a:t>    </a:t>
            </a:r>
            <a:r>
              <a:rPr lang="en-US" sz="3000" b="1" i="1" u="sng">
                <a:solidFill>
                  <a:srgbClr val="FF0000"/>
                </a:solidFill>
                <a:latin typeface="Times New Roman" pitchFamily="18" charset="0"/>
              </a:rPr>
              <a:t>Câu hỏi</a:t>
            </a:r>
            <a:r>
              <a:rPr lang="en-US" sz="3000">
                <a:solidFill>
                  <a:srgbClr val="FF0000"/>
                </a:solidFill>
                <a:latin typeface="Times New Roman" pitchFamily="18" charset="0"/>
              </a:rPr>
              <a:t>:Tìm những từ ngữ hình ảnh cho thấy</a:t>
            </a:r>
          </a:p>
          <a:p>
            <a:pPr marL="342900" indent="-342900">
              <a:spcBef>
                <a:spcPct val="20000"/>
              </a:spcBef>
            </a:pPr>
            <a:r>
              <a:rPr lang="en-US" sz="3000">
                <a:solidFill>
                  <a:srgbClr val="FF0000"/>
                </a:solidFill>
                <a:latin typeface="Times New Roman" pitchFamily="18" charset="0"/>
              </a:rPr>
              <a:t>cây và hoa luôn cố gắng làm đẹp cho lăng Bác?</a:t>
            </a:r>
          </a:p>
        </p:txBody>
      </p:sp>
      <p:sp>
        <p:nvSpPr>
          <p:cNvPr id="70679" name="AutoShape 23"/>
          <p:cNvSpPr>
            <a:spLocks noChangeArrowheads="1"/>
          </p:cNvSpPr>
          <p:nvPr/>
        </p:nvSpPr>
        <p:spPr bwMode="auto">
          <a:xfrm>
            <a:off x="762000" y="4762500"/>
            <a:ext cx="7467600" cy="1409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4A0FE"/>
              </a:gs>
              <a:gs pos="50000">
                <a:schemeClr val="bg1"/>
              </a:gs>
              <a:gs pos="100000">
                <a:srgbClr val="B4A0FE"/>
              </a:gs>
            </a:gsLst>
            <a:lin ang="5400000" scaled="1"/>
          </a:gradFill>
          <a:ln w="9525" algn="ctr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en-US" sz="3000" b="1" i="1">
                <a:solidFill>
                  <a:srgbClr val="0000FF"/>
                </a:solidFill>
                <a:latin typeface="Times New Roman" pitchFamily="18" charset="0"/>
              </a:rPr>
              <a:t>    </a:t>
            </a:r>
            <a:r>
              <a:rPr lang="en-US" sz="3000" b="1" i="1" u="sng">
                <a:solidFill>
                  <a:srgbClr val="0000FF"/>
                </a:solidFill>
                <a:latin typeface="Times New Roman" pitchFamily="18" charset="0"/>
              </a:rPr>
              <a:t>Trả lời</a:t>
            </a:r>
            <a:r>
              <a:rPr lang="en-US" sz="3000">
                <a:solidFill>
                  <a:srgbClr val="0000FF"/>
                </a:solidFill>
                <a:latin typeface="Times New Roman" pitchFamily="18" charset="0"/>
              </a:rPr>
              <a:t>: Tụ hội, đâm chồi, phô sắc, toả ngát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000">
                <a:solidFill>
                  <a:srgbClr val="0000FF"/>
                </a:solidFill>
                <a:latin typeface="Times New Roman" pitchFamily="18" charset="0"/>
              </a:rPr>
              <a:t>hương thơm.</a:t>
            </a:r>
          </a:p>
        </p:txBody>
      </p:sp>
      <p:sp>
        <p:nvSpPr>
          <p:cNvPr id="70681" name="Rectangle 25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2819400"/>
            <a:ext cx="3429000" cy="3048000"/>
          </a:xfrm>
          <a:noFill/>
          <a:ln/>
        </p:spPr>
        <p:txBody>
          <a:bodyPr/>
          <a:lstStyle/>
          <a:p>
            <a:endParaRPr lang="en-US" sz="2800" b="1"/>
          </a:p>
          <a:p>
            <a:r>
              <a:rPr lang="en-US" sz="2800" b="1" u="sng">
                <a:solidFill>
                  <a:srgbClr val="0000FF"/>
                </a:solidFill>
              </a:rPr>
              <a:t>Luyện đọc:</a:t>
            </a:r>
          </a:p>
          <a:p>
            <a:r>
              <a:rPr lang="en-US" sz="2800"/>
              <a:t>Nở lứa đầu</a:t>
            </a:r>
          </a:p>
          <a:p>
            <a:r>
              <a:rPr lang="en-US" sz="2800"/>
              <a:t>Khoẻ khoắn</a:t>
            </a:r>
          </a:p>
          <a:p>
            <a:r>
              <a:rPr lang="en-US" sz="2800"/>
              <a:t>Reo vui</a:t>
            </a:r>
          </a:p>
        </p:txBody>
      </p:sp>
      <p:sp>
        <p:nvSpPr>
          <p:cNvPr id="70682" name="Rectangle 26"/>
          <p:cNvSpPr>
            <a:spLocks noChangeArrowheads="1"/>
          </p:cNvSpPr>
          <p:nvPr/>
        </p:nvSpPr>
        <p:spPr bwMode="auto">
          <a:xfrm>
            <a:off x="4876800" y="3429000"/>
            <a:ext cx="3810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 u="sng">
                <a:solidFill>
                  <a:srgbClr val="0000FF"/>
                </a:solidFill>
              </a:rPr>
              <a:t>Tìm hiểu bài: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/>
              <a:t>Tụ hội</a:t>
            </a:r>
          </a:p>
        </p:txBody>
      </p:sp>
      <p:graphicFrame>
        <p:nvGraphicFramePr>
          <p:cNvPr id="70683" name="Group 27"/>
          <p:cNvGraphicFramePr>
            <a:graphicFrameLocks noGrp="1"/>
          </p:cNvGraphicFramePr>
          <p:nvPr/>
        </p:nvGraphicFramePr>
        <p:xfrm>
          <a:off x="990600" y="3352800"/>
          <a:ext cx="7772400" cy="2590800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25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0691" name="Line 35"/>
          <p:cNvSpPr>
            <a:spLocks noChangeShapeType="1"/>
          </p:cNvSpPr>
          <p:nvPr/>
        </p:nvSpPr>
        <p:spPr bwMode="auto">
          <a:xfrm>
            <a:off x="1600200" y="4267200"/>
            <a:ext cx="152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92" name="Line 36"/>
          <p:cNvSpPr>
            <a:spLocks noChangeShapeType="1"/>
          </p:cNvSpPr>
          <p:nvPr/>
        </p:nvSpPr>
        <p:spPr bwMode="auto">
          <a:xfrm>
            <a:off x="2133600" y="4267200"/>
            <a:ext cx="7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93" name="Line 37"/>
          <p:cNvSpPr>
            <a:spLocks noChangeShapeType="1"/>
          </p:cNvSpPr>
          <p:nvPr/>
        </p:nvSpPr>
        <p:spPr bwMode="auto">
          <a:xfrm>
            <a:off x="1981200" y="4800600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94" name="Line 38"/>
          <p:cNvSpPr>
            <a:spLocks noChangeShapeType="1"/>
          </p:cNvSpPr>
          <p:nvPr/>
        </p:nvSpPr>
        <p:spPr bwMode="auto">
          <a:xfrm>
            <a:off x="2819400" y="4800600"/>
            <a:ext cx="60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0695" name="Line 39"/>
          <p:cNvSpPr>
            <a:spLocks noChangeShapeType="1"/>
          </p:cNvSpPr>
          <p:nvPr/>
        </p:nvSpPr>
        <p:spPr bwMode="auto">
          <a:xfrm>
            <a:off x="1600200" y="5334000"/>
            <a:ext cx="228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5362" name="Picture 2" descr="F:\Lăng Bác Hồ\imag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25" y="238125"/>
            <a:ext cx="9144000" cy="685799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0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0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0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0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500"/>
                                        <p:tgtEl>
                                          <p:spTgt spid="70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0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52" dur="500"/>
                                        <p:tgtEl>
                                          <p:spTgt spid="706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55" dur="500"/>
                                        <p:tgtEl>
                                          <p:spTgt spid="706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9" grpId="0"/>
      <p:bldP spid="70670" grpId="0"/>
      <p:bldP spid="70671" grpId="0"/>
      <p:bldP spid="70673" grpId="0" animBg="1"/>
      <p:bldP spid="70674" grpId="0" animBg="1"/>
      <p:bldP spid="70675" grpId="0" animBg="1"/>
      <p:bldP spid="70676" grpId="0" animBg="1"/>
      <p:bldP spid="70677" grpId="0" animBg="1"/>
      <p:bldP spid="70678" grpId="0" animBg="1"/>
      <p:bldP spid="70678" grpId="1" animBg="1"/>
      <p:bldP spid="70679" grpId="0" animBg="1"/>
      <p:bldP spid="70679" grpId="1" animBg="1"/>
      <p:bldP spid="70681" grpId="0" build="p"/>
      <p:bldP spid="70682" grpId="0"/>
      <p:bldP spid="70691" grpId="0" animBg="1"/>
      <p:bldP spid="70692" grpId="0" animBg="1"/>
      <p:bldP spid="70693" grpId="0" animBg="1"/>
      <p:bldP spid="70694" grpId="0" animBg="1"/>
      <p:bldP spid="7069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0" y="1339850"/>
            <a:ext cx="8991600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Ngay thềm lăng, mười tám cây vạn tuế tượng trưng cho một hàng quân danh dự đứng trang nghiêm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Hướng chính lăng, cạnh hàng dầu nước thẳng tắp, những đóa hoa ban đã nở lứa đầu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2710" name="Line 6"/>
          <p:cNvSpPr>
            <a:spLocks noChangeShapeType="1"/>
          </p:cNvSpPr>
          <p:nvPr/>
        </p:nvSpPr>
        <p:spPr bwMode="auto">
          <a:xfrm>
            <a:off x="5029200" y="2635250"/>
            <a:ext cx="1371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711" name="AutoShape 7"/>
          <p:cNvSpPr>
            <a:spLocks noChangeArrowheads="1"/>
          </p:cNvSpPr>
          <p:nvPr/>
        </p:nvSpPr>
        <p:spPr bwMode="auto">
          <a:xfrm>
            <a:off x="685800" y="2743200"/>
            <a:ext cx="8077200" cy="1409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4A0FE"/>
              </a:gs>
              <a:gs pos="50000">
                <a:schemeClr val="bg1"/>
              </a:gs>
              <a:gs pos="100000">
                <a:srgbClr val="B4A0FE"/>
              </a:gs>
            </a:gsLst>
            <a:lin ang="5400000" scaled="1"/>
          </a:gradFill>
          <a:ln w="9525" algn="ctr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en-US" sz="30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000" b="1" i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 hỏi</a:t>
            </a:r>
            <a:r>
              <a:rPr lang="en-US" sz="3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Kể tên những loài cây được trồng phía</a:t>
            </a:r>
          </a:p>
          <a:p>
            <a:pPr marL="342900" indent="-342900">
              <a:spcBef>
                <a:spcPct val="20000"/>
              </a:spcBef>
            </a:pPr>
            <a:r>
              <a:rPr lang="en-US" sz="3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 lăng Bác.</a:t>
            </a:r>
          </a:p>
        </p:txBody>
      </p:sp>
      <p:sp>
        <p:nvSpPr>
          <p:cNvPr id="72712" name="AutoShape 8"/>
          <p:cNvSpPr>
            <a:spLocks noChangeArrowheads="1"/>
          </p:cNvSpPr>
          <p:nvPr/>
        </p:nvSpPr>
        <p:spPr bwMode="auto">
          <a:xfrm>
            <a:off x="609600" y="4419600"/>
            <a:ext cx="8001000" cy="1409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4A0FE"/>
              </a:gs>
              <a:gs pos="50000">
                <a:schemeClr val="bg1"/>
              </a:gs>
              <a:gs pos="100000">
                <a:srgbClr val="B4A0FE"/>
              </a:gs>
            </a:gsLst>
            <a:lin ang="5400000" scaled="1"/>
          </a:gradFill>
          <a:ln w="9525" algn="ctr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en-US" sz="30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000" b="1" i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 lời</a:t>
            </a:r>
            <a:r>
              <a:rPr lang="en-US" sz="3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Cây vạn tuế, cây dầu nước, cây hoa ban.</a:t>
            </a:r>
          </a:p>
        </p:txBody>
      </p:sp>
      <p:pic>
        <p:nvPicPr>
          <p:cNvPr id="19459" name="Picture 3" descr="F:\Lăng Bác Hồ\cay van tu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0"/>
            <a:ext cx="4114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14" name="Picture 2" descr="F:\Lăng Bác Hồ\cay dau nuo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5029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2" descr="F:\Lăng Bác Hồ\hao ba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3352800"/>
            <a:ext cx="4114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010400" y="63246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 ban</a:t>
            </a:r>
          </a:p>
        </p:txBody>
      </p:sp>
      <p:sp>
        <p:nvSpPr>
          <p:cNvPr id="72718" name="TextBox 4"/>
          <p:cNvSpPr txBox="1">
            <a:spLocks noChangeArrowheads="1"/>
          </p:cNvSpPr>
          <p:nvPr/>
        </p:nvSpPr>
        <p:spPr bwMode="auto">
          <a:xfrm>
            <a:off x="2362200" y="63246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Cây dầu nước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010400" y="281940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Cây vạn tuế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8" dur="5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6" presetClass="exit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1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4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7" dur="5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2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2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/>
      <p:bldP spid="72710" grpId="0" animBg="1"/>
      <p:bldP spid="72711" grpId="0" animBg="1"/>
      <p:bldP spid="72711" grpId="1" animBg="1"/>
      <p:bldP spid="72712" grpId="0" animBg="1"/>
      <p:bldP spid="72712" grpId="1" animBg="1"/>
      <p:bldP spid="8" grpId="0"/>
      <p:bldP spid="72718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76200" y="1308100"/>
            <a:ext cx="88392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50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Sau lăng, những cành đào Sơn La 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khoẻ khoắn</a:t>
            </a:r>
            <a:r>
              <a:rPr lang="en-US" sz="250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 vươn lên, 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reo vui</a:t>
            </a:r>
            <a:r>
              <a:rPr lang="en-US" sz="250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 với nhành sứ đỏ của đồng bằng Nam Bộ</a:t>
            </a:r>
            <a:r>
              <a:rPr lang="en-US" sz="2800" b="1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50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 Trên bậc tam cấp, hoa dạ hương chưa đơm bông, nhưng hoa nhài trắng mịn, hoa mộc, hoa ngâu kết chùm đang tỏa hương ngào ngạt</a:t>
            </a:r>
            <a:r>
              <a:rPr lang="en-US" sz="2800" b="1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endParaRPr lang="en-US" sz="2800" b="1">
              <a:solidFill>
                <a:srgbClr val="33CC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57" name="Line 5"/>
          <p:cNvSpPr>
            <a:spLocks noChangeShapeType="1"/>
          </p:cNvSpPr>
          <p:nvPr/>
        </p:nvSpPr>
        <p:spPr bwMode="auto">
          <a:xfrm>
            <a:off x="5029200" y="1765300"/>
            <a:ext cx="1447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58" name="Line 6"/>
          <p:cNvSpPr>
            <a:spLocks noChangeShapeType="1"/>
          </p:cNvSpPr>
          <p:nvPr/>
        </p:nvSpPr>
        <p:spPr bwMode="auto">
          <a:xfrm>
            <a:off x="7848600" y="1765300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-152400" y="654050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3600" b="1" i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 đọc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Cây và hoa bên lăng Bác</a:t>
            </a:r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990600" y="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Thứ tư ngày 15 tháng 4 năm 2015</a:t>
            </a:r>
            <a:endParaRPr lang="vi-VN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61" name="AutoShape 9"/>
          <p:cNvSpPr>
            <a:spLocks noChangeArrowheads="1"/>
          </p:cNvSpPr>
          <p:nvPr/>
        </p:nvSpPr>
        <p:spPr bwMode="auto">
          <a:xfrm>
            <a:off x="685800" y="3124200"/>
            <a:ext cx="8077200" cy="1409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4A0FE"/>
              </a:gs>
              <a:gs pos="50000">
                <a:schemeClr val="bg1"/>
              </a:gs>
              <a:gs pos="100000">
                <a:srgbClr val="B4A0FE"/>
              </a:gs>
            </a:gsLst>
            <a:lin ang="5400000" scaled="1"/>
          </a:gradFill>
          <a:ln w="9525" algn="ctr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en-US" sz="30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000" b="1" i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hỏi</a:t>
            </a:r>
            <a:r>
              <a:rPr lang="en-US" sz="3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Kể tên những loài hoa nổi tiếng ở khắp</a:t>
            </a:r>
          </a:p>
          <a:p>
            <a:pPr marL="342900" indent="-342900">
              <a:spcBef>
                <a:spcPct val="20000"/>
              </a:spcBef>
            </a:pPr>
            <a:r>
              <a:rPr lang="en-US" sz="3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miền đất nước được trồng quanh lăng Bác.</a:t>
            </a:r>
          </a:p>
        </p:txBody>
      </p:sp>
      <p:sp>
        <p:nvSpPr>
          <p:cNvPr id="74762" name="AutoShape 10"/>
          <p:cNvSpPr>
            <a:spLocks noChangeArrowheads="1"/>
          </p:cNvSpPr>
          <p:nvPr/>
        </p:nvSpPr>
        <p:spPr bwMode="auto">
          <a:xfrm>
            <a:off x="685800" y="4838700"/>
            <a:ext cx="8153400" cy="1409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4A0FE"/>
              </a:gs>
              <a:gs pos="50000">
                <a:schemeClr val="bg1"/>
              </a:gs>
              <a:gs pos="100000">
                <a:srgbClr val="B4A0FE"/>
              </a:gs>
            </a:gsLst>
            <a:lin ang="5400000" scaled="1"/>
          </a:gradFill>
          <a:ln w="9525" algn="ctr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en-US" sz="30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000" b="1" i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Trả lời</a:t>
            </a:r>
            <a:r>
              <a:rPr lang="en-US" sz="3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Hoa ban, hoa đào Sơn La, hoa sứ đỏ Nam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Bộ, hoa dạ hương, hoa nhài, hoa mộc, hoa ngâu.</a:t>
            </a:r>
          </a:p>
        </p:txBody>
      </p:sp>
      <p:pic>
        <p:nvPicPr>
          <p:cNvPr id="21507" name="Picture 3" descr="F:\Lăng Bác Hồ\images (1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971800" cy="351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85800" y="2986088"/>
            <a:ext cx="1828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 đào</a:t>
            </a:r>
          </a:p>
        </p:txBody>
      </p:sp>
      <p:pic>
        <p:nvPicPr>
          <p:cNvPr id="22530" name="Picture 2" descr="F:\Lăng Bác Hồ\su d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0"/>
            <a:ext cx="3200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3810000" y="2819400"/>
            <a:ext cx="2362200" cy="609600"/>
          </a:xfrm>
          <a:prstGeom prst="rect">
            <a:avLst/>
          </a:prstGeom>
          <a:ln>
            <a:solidFill>
              <a:srgbClr val="FF33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 sứ đỏ</a:t>
            </a:r>
          </a:p>
        </p:txBody>
      </p:sp>
      <p:pic>
        <p:nvPicPr>
          <p:cNvPr id="23554" name="Picture 2" descr="F:\Lăng Bác Hồ\da lan huon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0"/>
            <a:ext cx="2971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019800" y="2895600"/>
            <a:ext cx="312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 dạ hương</a:t>
            </a:r>
          </a:p>
        </p:txBody>
      </p:sp>
      <p:pic>
        <p:nvPicPr>
          <p:cNvPr id="23555" name="Picture 3" descr="F:\Lăng Bác Hồ\hoa nhai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505200"/>
            <a:ext cx="3048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6338888"/>
            <a:ext cx="2209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 nhài</a:t>
            </a:r>
          </a:p>
        </p:txBody>
      </p:sp>
      <p:pic>
        <p:nvPicPr>
          <p:cNvPr id="24578" name="Picture 2" descr="F:\Lăng Bác Hồ\hoa moc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0" y="3429000"/>
            <a:ext cx="3124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048000" y="6338888"/>
            <a:ext cx="2362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 mộc</a:t>
            </a:r>
          </a:p>
        </p:txBody>
      </p:sp>
      <p:pic>
        <p:nvPicPr>
          <p:cNvPr id="24581" name="Picture 5" descr="F:\Lăng Bác Hồ\hoangau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72200" y="3505200"/>
            <a:ext cx="2971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9"/>
          <p:cNvSpPr txBox="1">
            <a:spLocks noChangeArrowheads="1"/>
          </p:cNvSpPr>
          <p:nvPr/>
        </p:nvSpPr>
        <p:spPr bwMode="auto">
          <a:xfrm>
            <a:off x="6781800" y="6338888"/>
            <a:ext cx="2362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 ngâu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8" dur="5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6" presetClass="exit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1" dur="5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6" presetClass="exit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4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6" presetClass="exit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7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6" presetClass="exit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0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6" presetClass="exit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3" dur="5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6" presetClass="exit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6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2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/>
      <p:bldP spid="74757" grpId="0" animBg="1"/>
      <p:bldP spid="74758" grpId="0" animBg="1"/>
      <p:bldP spid="74759" grpId="0"/>
      <p:bldP spid="74760" grpId="0"/>
      <p:bldP spid="74761" grpId="0" animBg="1"/>
      <p:bldP spid="74761" grpId="1" animBg="1"/>
      <p:bldP spid="74762" grpId="0" animBg="1"/>
      <p:bldP spid="74762" grpId="1" animBg="1"/>
      <p:bldP spid="4" grpId="0"/>
      <p:bldP spid="10" grpId="0" animBg="1"/>
      <p:bldP spid="3" grpId="0"/>
      <p:bldP spid="6" grpId="0"/>
      <p:bldP spid="9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0" y="1371600"/>
            <a:ext cx="914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</a:t>
            </a:r>
            <a:r>
              <a:rPr lang="en-US" sz="3000">
                <a:solidFill>
                  <a:srgbClr val="9900CC"/>
                </a:solidFill>
                <a:latin typeface="Times New Roman" pitchFamily="18" charset="0"/>
              </a:rPr>
              <a:t>Cây và hoa của non sông gấm vóc  đang dâng niềm </a:t>
            </a:r>
            <a:r>
              <a:rPr lang="en-US" sz="3000">
                <a:solidFill>
                  <a:srgbClr val="FF0000"/>
                </a:solidFill>
                <a:latin typeface="Times New Roman" pitchFamily="18" charset="0"/>
              </a:rPr>
              <a:t>tôn kính thiêng liêng</a:t>
            </a:r>
            <a:r>
              <a:rPr lang="en-US" sz="3000">
                <a:solidFill>
                  <a:srgbClr val="9900CC"/>
                </a:solidFill>
                <a:latin typeface="Times New Roman" pitchFamily="18" charset="0"/>
              </a:rPr>
              <a:t>  theo đoàn người vào lăng viếng Bác  </a:t>
            </a:r>
            <a:r>
              <a:rPr lang="en-US" sz="3000" b="1">
                <a:solidFill>
                  <a:srgbClr val="9900CC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-228600" y="534988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3600" b="1" i="1" u="sng">
                <a:solidFill>
                  <a:srgbClr val="FF0000"/>
                </a:solidFill>
                <a:latin typeface="Times New Roman" pitchFamily="18" charset="0"/>
              </a:rPr>
              <a:t>Tập đọc</a:t>
            </a:r>
            <a:r>
              <a:rPr lang="en-US" sz="3600">
                <a:latin typeface="Times New Roman" pitchFamily="18" charset="0"/>
              </a:rPr>
              <a:t>: </a:t>
            </a:r>
            <a:r>
              <a:rPr lang="en-US" sz="3600" b="1">
                <a:latin typeface="Times New Roman" pitchFamily="18" charset="0"/>
              </a:rPr>
              <a:t>Cây và hoa bên lăng Bác</a:t>
            </a: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990600" y="0"/>
            <a:ext cx="7772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Thứ tư ngày 15 tháng 4 năm 2015</a:t>
            </a:r>
            <a:endParaRPr lang="vi-VN" sz="3200" b="1"/>
          </a:p>
        </p:txBody>
      </p:sp>
      <p:sp>
        <p:nvSpPr>
          <p:cNvPr id="75783" name="Line 7"/>
          <p:cNvSpPr>
            <a:spLocks noChangeShapeType="1"/>
          </p:cNvSpPr>
          <p:nvPr/>
        </p:nvSpPr>
        <p:spPr bwMode="auto">
          <a:xfrm flipH="1">
            <a:off x="5791200" y="144780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784" name="Line 8"/>
          <p:cNvSpPr>
            <a:spLocks noChangeShapeType="1"/>
          </p:cNvSpPr>
          <p:nvPr/>
        </p:nvSpPr>
        <p:spPr bwMode="auto">
          <a:xfrm flipH="1">
            <a:off x="2667000" y="190500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785" name="AutoShape 9"/>
          <p:cNvSpPr>
            <a:spLocks noChangeArrowheads="1"/>
          </p:cNvSpPr>
          <p:nvPr/>
        </p:nvSpPr>
        <p:spPr bwMode="auto">
          <a:xfrm>
            <a:off x="685800" y="2819400"/>
            <a:ext cx="8077200" cy="1409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4A0FE"/>
              </a:gs>
              <a:gs pos="50000">
                <a:schemeClr val="bg1"/>
              </a:gs>
              <a:gs pos="100000">
                <a:srgbClr val="B4A0FE"/>
              </a:gs>
            </a:gsLst>
            <a:lin ang="5400000" scaled="1"/>
          </a:gradFill>
          <a:ln w="9525" algn="ctr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en-US" sz="3000" b="1" i="1">
                <a:solidFill>
                  <a:srgbClr val="FF0000"/>
                </a:solidFill>
                <a:latin typeface="Times New Roman" pitchFamily="18" charset="0"/>
              </a:rPr>
              <a:t>    </a:t>
            </a:r>
            <a:r>
              <a:rPr lang="en-US" sz="3000" b="1" i="1" u="sng">
                <a:solidFill>
                  <a:srgbClr val="FF0000"/>
                </a:solidFill>
                <a:latin typeface="Times New Roman" pitchFamily="18" charset="0"/>
              </a:rPr>
              <a:t>Câu hỏi</a:t>
            </a:r>
            <a:r>
              <a:rPr lang="en-US" sz="3000">
                <a:solidFill>
                  <a:srgbClr val="FF0000"/>
                </a:solidFill>
                <a:latin typeface="Times New Roman" pitchFamily="18" charset="0"/>
              </a:rPr>
              <a:t>: Câu văn nào cho thấy cây và hoa cũng</a:t>
            </a:r>
          </a:p>
          <a:p>
            <a:pPr marL="342900" indent="-342900">
              <a:spcBef>
                <a:spcPct val="20000"/>
              </a:spcBef>
            </a:pPr>
            <a:r>
              <a:rPr lang="en-US" sz="3000">
                <a:solidFill>
                  <a:srgbClr val="FF0000"/>
                </a:solidFill>
                <a:latin typeface="Times New Roman" pitchFamily="18" charset="0"/>
              </a:rPr>
              <a:t>mang tình cảm của con người đối với Bác ?</a:t>
            </a:r>
          </a:p>
        </p:txBody>
      </p:sp>
      <p:sp>
        <p:nvSpPr>
          <p:cNvPr id="75786" name="AutoShape 10"/>
          <p:cNvSpPr>
            <a:spLocks noChangeArrowheads="1"/>
          </p:cNvSpPr>
          <p:nvPr/>
        </p:nvSpPr>
        <p:spPr bwMode="auto">
          <a:xfrm>
            <a:off x="228600" y="4572000"/>
            <a:ext cx="8610600" cy="1600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4A0FE"/>
              </a:gs>
              <a:gs pos="50000">
                <a:schemeClr val="bg1"/>
              </a:gs>
              <a:gs pos="100000">
                <a:srgbClr val="B4A0FE"/>
              </a:gs>
            </a:gsLst>
            <a:lin ang="5400000" scaled="1"/>
          </a:gradFill>
          <a:ln w="9525" algn="ctr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en-US" sz="3000" b="1" i="1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en-US" sz="3000" b="1" i="1" u="sng">
                <a:solidFill>
                  <a:srgbClr val="0000FF"/>
                </a:solidFill>
                <a:latin typeface="Times New Roman" pitchFamily="18" charset="0"/>
              </a:rPr>
              <a:t>Trả lời</a:t>
            </a:r>
            <a:r>
              <a:rPr lang="en-US" sz="3000">
                <a:solidFill>
                  <a:srgbClr val="0000FF"/>
                </a:solidFill>
                <a:latin typeface="Times New Roman" pitchFamily="18" charset="0"/>
              </a:rPr>
              <a:t>: Cây và hoa của non sông gấm vóc đang dâng</a:t>
            </a:r>
          </a:p>
          <a:p>
            <a:pPr marL="342900" indent="-342900">
              <a:spcBef>
                <a:spcPct val="20000"/>
              </a:spcBef>
            </a:pPr>
            <a:r>
              <a:rPr lang="en-US" sz="3000">
                <a:solidFill>
                  <a:srgbClr val="0000FF"/>
                </a:solidFill>
                <a:latin typeface="Times New Roman" pitchFamily="18" charset="0"/>
              </a:rPr>
              <a:t>niềm tôn kính thiêng liêng theo đoàn người vào lăng</a:t>
            </a:r>
          </a:p>
          <a:p>
            <a:pPr marL="342900" indent="-342900">
              <a:spcBef>
                <a:spcPct val="20000"/>
              </a:spcBef>
            </a:pPr>
            <a:r>
              <a:rPr lang="en-US" sz="3000">
                <a:solidFill>
                  <a:srgbClr val="0000FF"/>
                </a:solidFill>
                <a:latin typeface="Times New Roman" pitchFamily="18" charset="0"/>
              </a:rPr>
              <a:t>viếng Bác.</a:t>
            </a:r>
          </a:p>
        </p:txBody>
      </p:sp>
      <p:pic>
        <p:nvPicPr>
          <p:cNvPr id="75787" name="Picture 11" descr="viếng lăng Bá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88" name="Line 12"/>
          <p:cNvSpPr>
            <a:spLocks noChangeShapeType="1"/>
          </p:cNvSpPr>
          <p:nvPr/>
        </p:nvSpPr>
        <p:spPr bwMode="auto">
          <a:xfrm flipH="1">
            <a:off x="8382000" y="190500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789" name="Line 13"/>
          <p:cNvSpPr>
            <a:spLocks noChangeShapeType="1"/>
          </p:cNvSpPr>
          <p:nvPr/>
        </p:nvSpPr>
        <p:spPr bwMode="auto">
          <a:xfrm flipH="1">
            <a:off x="8458200" y="190500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5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757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757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75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5" grpId="0" animBg="1"/>
      <p:bldP spid="75786" grpId="0" animBg="1"/>
      <p:bldP spid="75788" grpId="0" animBg="1"/>
      <p:bldP spid="7578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1" name="Rectangle 7"/>
          <p:cNvSpPr>
            <a:spLocks noChangeArrowheads="1"/>
          </p:cNvSpPr>
          <p:nvPr/>
        </p:nvSpPr>
        <p:spPr bwMode="auto">
          <a:xfrm>
            <a:off x="914400" y="533400"/>
            <a:ext cx="3429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="1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 đọc: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Nở lứa đầu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Khoẻ khoắn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Reo vui</a:t>
            </a:r>
          </a:p>
        </p:txBody>
      </p:sp>
      <p:sp>
        <p:nvSpPr>
          <p:cNvPr id="77832" name="Rectangle 8"/>
          <p:cNvSpPr>
            <a:spLocks noChangeArrowheads="1"/>
          </p:cNvSpPr>
          <p:nvPr/>
        </p:nvSpPr>
        <p:spPr bwMode="auto">
          <a:xfrm>
            <a:off x="4648200" y="609600"/>
            <a:ext cx="3810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2800" b="1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 hiểu bài: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Tụ hội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Tôn kính</a:t>
            </a:r>
          </a:p>
        </p:txBody>
      </p:sp>
      <p:graphicFrame>
        <p:nvGraphicFramePr>
          <p:cNvPr id="77833" name="Group 9"/>
          <p:cNvGraphicFramePr>
            <a:graphicFrameLocks noGrp="1"/>
          </p:cNvGraphicFramePr>
          <p:nvPr/>
        </p:nvGraphicFramePr>
        <p:xfrm>
          <a:off x="685800" y="838200"/>
          <a:ext cx="7772400" cy="2590800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25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533400" y="1219200"/>
            <a:ext cx="86106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Nội dung chính: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600" b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600" b="1" smtClean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Cây </a:t>
            </a:r>
            <a:r>
              <a:rPr lang="en-US" sz="3600" b="1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và hoa đẹp nhất từ khắp miền đất nước tụ hội bên lăng Bác thể hiện niềm tôn kính của nhân dân ta đối với Bác.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1981200" y="457200"/>
            <a:ext cx="3124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latin typeface="Times New Roman" pitchFamily="18" charset="0"/>
                <a:cs typeface="Times New Roman" pitchFamily="18" charset="0"/>
              </a:rPr>
              <a:t>Luyện đọc lại</a:t>
            </a:r>
            <a:r>
              <a:rPr lang="vi-VN" sz="3200" b="1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auto">
          <a:xfrm>
            <a:off x="0" y="1250950"/>
            <a:ext cx="9144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Trên quảng trường Ba Đình lịch sử, lăng Bác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uy nghi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mà gần gũi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Cây và hoa khắp miền đất nước về đây tụ hội, đâm chồi, phô sắc,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toả ngát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hương thơm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0904" name="Text Box 8"/>
          <p:cNvSpPr txBox="1">
            <a:spLocks noChangeArrowheads="1"/>
          </p:cNvSpPr>
          <p:nvPr/>
        </p:nvSpPr>
        <p:spPr bwMode="auto">
          <a:xfrm>
            <a:off x="0" y="1250950"/>
            <a:ext cx="8839200" cy="286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80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     Sau lăng, những cành đào Sơn La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khoẻ khoắn</a:t>
            </a:r>
            <a:r>
              <a:rPr lang="en-US" sz="280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 vươn lên,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reo vui</a:t>
            </a:r>
            <a:r>
              <a:rPr lang="en-US" sz="280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 với nhành sứ đỏ của đồng bằng Nam Bộ</a:t>
            </a:r>
            <a:r>
              <a:rPr lang="en-US" sz="2800" b="1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 Trên bậc tam cấp, hoa dạ hương chưa đơm bông, nhưng hoa nhài trắng mịn, hoa mộc, hoa ngâu kết chùm đang tỏa hương ngào ngạt</a:t>
            </a:r>
            <a:r>
              <a:rPr lang="en-US" sz="2800" b="1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endParaRPr lang="en-US" sz="2800" b="1">
              <a:solidFill>
                <a:srgbClr val="33CC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05" name="Line 9"/>
          <p:cNvSpPr>
            <a:spLocks noChangeShapeType="1"/>
          </p:cNvSpPr>
          <p:nvPr/>
        </p:nvSpPr>
        <p:spPr bwMode="auto">
          <a:xfrm>
            <a:off x="6858000" y="1708150"/>
            <a:ext cx="1828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06" name="Line 10"/>
          <p:cNvSpPr>
            <a:spLocks noChangeShapeType="1"/>
          </p:cNvSpPr>
          <p:nvPr/>
        </p:nvSpPr>
        <p:spPr bwMode="auto">
          <a:xfrm>
            <a:off x="1981200" y="2165350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07" name="Text Box 11"/>
          <p:cNvSpPr txBox="1">
            <a:spLocks noChangeArrowheads="1"/>
          </p:cNvSpPr>
          <p:nvPr/>
        </p:nvSpPr>
        <p:spPr bwMode="auto">
          <a:xfrm>
            <a:off x="76200" y="1250950"/>
            <a:ext cx="89916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Ngay thềm lăng, mười tám cây vạn tuế tượng trưng cho một hàng quân danh dự đứng trang nghiêm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Hướng chính lăng, cạnh hàng dầu nước thẳng tắp, những đóa hoa ban đã nở lứa đầu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0908" name="Line 12"/>
          <p:cNvSpPr>
            <a:spLocks noChangeShapeType="1"/>
          </p:cNvSpPr>
          <p:nvPr/>
        </p:nvSpPr>
        <p:spPr bwMode="auto">
          <a:xfrm>
            <a:off x="3886200" y="3003550"/>
            <a:ext cx="1676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09" name="Line 13"/>
          <p:cNvSpPr>
            <a:spLocks noChangeShapeType="1"/>
          </p:cNvSpPr>
          <p:nvPr/>
        </p:nvSpPr>
        <p:spPr bwMode="auto">
          <a:xfrm flipH="1">
            <a:off x="6324600" y="1252538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10" name="Line 14"/>
          <p:cNvSpPr>
            <a:spLocks noChangeShapeType="1"/>
          </p:cNvSpPr>
          <p:nvPr/>
        </p:nvSpPr>
        <p:spPr bwMode="auto">
          <a:xfrm flipH="1">
            <a:off x="3505200" y="1709738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11" name="Text Box 15"/>
          <p:cNvSpPr txBox="1">
            <a:spLocks noChangeArrowheads="1"/>
          </p:cNvSpPr>
          <p:nvPr/>
        </p:nvSpPr>
        <p:spPr bwMode="auto">
          <a:xfrm>
            <a:off x="0" y="125095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80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    Cây và hoa của non sông gấm vóc đang dâng niềm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tôn kính thiêng liêng</a:t>
            </a:r>
            <a:r>
              <a:rPr lang="en-US" sz="280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theo đoàn người vào lăng viếng Bác</a:t>
            </a:r>
            <a:r>
              <a:rPr lang="en-US" sz="2800" b="1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</p:txBody>
      </p:sp>
      <p:sp>
        <p:nvSpPr>
          <p:cNvPr id="80912" name="Line 16"/>
          <p:cNvSpPr>
            <a:spLocks noChangeShapeType="1"/>
          </p:cNvSpPr>
          <p:nvPr/>
        </p:nvSpPr>
        <p:spPr bwMode="auto">
          <a:xfrm flipH="1">
            <a:off x="685800" y="216535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913" name="Line 17"/>
          <p:cNvSpPr>
            <a:spLocks noChangeShapeType="1"/>
          </p:cNvSpPr>
          <p:nvPr/>
        </p:nvSpPr>
        <p:spPr bwMode="auto">
          <a:xfrm flipH="1">
            <a:off x="762000" y="216535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" dur="5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80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0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1000"/>
                                        <p:tgtEl>
                                          <p:spTgt spid="80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1000"/>
                                        <p:tgtEl>
                                          <p:spTgt spid="80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809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809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09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09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0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0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09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0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09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09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09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09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09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09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80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3" grpId="0"/>
      <p:bldP spid="80904" grpId="0"/>
      <p:bldP spid="80904" grpId="1"/>
      <p:bldP spid="80905" grpId="0" animBg="1"/>
      <p:bldP spid="80905" grpId="1" animBg="1"/>
      <p:bldP spid="80906" grpId="0" animBg="1"/>
      <p:bldP spid="80906" grpId="1" animBg="1"/>
      <p:bldP spid="80907" grpId="0"/>
      <p:bldP spid="80907" grpId="1"/>
      <p:bldP spid="80908" grpId="0" animBg="1"/>
      <p:bldP spid="80908" grpId="1" animBg="1"/>
      <p:bldP spid="80909" grpId="0" animBg="1"/>
      <p:bldP spid="80910" grpId="0" animBg="1"/>
      <p:bldP spid="80911" grpId="0"/>
      <p:bldP spid="80912" grpId="0" animBg="1"/>
      <p:bldP spid="809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-304800" y="1177925"/>
            <a:ext cx="10161588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   </a:t>
            </a:r>
            <a:r>
              <a:rPr lang="en-US" sz="2500">
                <a:solidFill>
                  <a:srgbClr val="0000FF"/>
                </a:solidFill>
                <a:latin typeface="Times New Roman" pitchFamily="18" charset="0"/>
              </a:rPr>
              <a:t>Trên quảng trường Ba Đình lịch sử, lăng Bác 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</a:rPr>
              <a:t>uy nghi</a:t>
            </a:r>
            <a:r>
              <a:rPr lang="en-US" sz="2500">
                <a:solidFill>
                  <a:srgbClr val="0000FF"/>
                </a:solidFill>
                <a:latin typeface="Times New Roman" pitchFamily="18" charset="0"/>
              </a:rPr>
              <a:t> mà gần gũi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  <a:p>
            <a:pPr algn="just">
              <a:spcBef>
                <a:spcPct val="20000"/>
              </a:spcBef>
            </a:pPr>
            <a:r>
              <a:rPr lang="en-US" sz="2500">
                <a:solidFill>
                  <a:srgbClr val="0000FF"/>
                </a:solidFill>
                <a:latin typeface="Times New Roman" pitchFamily="18" charset="0"/>
              </a:rPr>
              <a:t>     Cây và hoa khắp miền đất nước về đây tụ hội, đâm chồi, phô sắc,</a:t>
            </a:r>
          </a:p>
          <a:p>
            <a:pPr algn="just">
              <a:spcBef>
                <a:spcPct val="20000"/>
              </a:spcBef>
            </a:pPr>
            <a:r>
              <a:rPr lang="en-US" sz="2500">
                <a:solidFill>
                  <a:srgbClr val="0000FF"/>
                </a:solidFill>
                <a:latin typeface="Times New Roman" pitchFamily="18" charset="0"/>
              </a:rPr>
              <a:t>     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</a:rPr>
              <a:t>toả ngát</a:t>
            </a:r>
            <a:r>
              <a:rPr lang="en-US" sz="2500">
                <a:solidFill>
                  <a:srgbClr val="0000FF"/>
                </a:solidFill>
                <a:latin typeface="Times New Roman" pitchFamily="18" charset="0"/>
              </a:rPr>
              <a:t> hương thơm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0" y="2514600"/>
            <a:ext cx="8991600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</a:rPr>
              <a:t>Ngay thềm lăng, mười tám cây vạn tuế tượng trưng cho một hàng quân danh dự đứng trang nghiêm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.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</a:rPr>
              <a:t> Hướng chính lăng, cạnh hàng dầu nước thẳng tắp, những đóa hoa ban đã nở lứa đầu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84998" name="Text Box 6"/>
          <p:cNvSpPr txBox="1">
            <a:spLocks noChangeArrowheads="1"/>
          </p:cNvSpPr>
          <p:nvPr/>
        </p:nvSpPr>
        <p:spPr bwMode="auto">
          <a:xfrm>
            <a:off x="0" y="3886200"/>
            <a:ext cx="88392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</a:t>
            </a:r>
            <a:r>
              <a:rPr lang="en-US" sz="2500">
                <a:solidFill>
                  <a:srgbClr val="33CC33"/>
                </a:solidFill>
                <a:latin typeface="Times New Roman" pitchFamily="18" charset="0"/>
              </a:rPr>
              <a:t>Sau lăng, những cành đào Sơn La 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</a:rPr>
              <a:t>khoẻ khoắn</a:t>
            </a:r>
            <a:r>
              <a:rPr lang="en-US" sz="2500">
                <a:solidFill>
                  <a:srgbClr val="33CC33"/>
                </a:solidFill>
                <a:latin typeface="Times New Roman" pitchFamily="18" charset="0"/>
              </a:rPr>
              <a:t> vươn lên, 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</a:rPr>
              <a:t>reo vui</a:t>
            </a:r>
            <a:r>
              <a:rPr lang="en-US" sz="2500">
                <a:solidFill>
                  <a:srgbClr val="33CC33"/>
                </a:solidFill>
                <a:latin typeface="Times New Roman" pitchFamily="18" charset="0"/>
              </a:rPr>
              <a:t> với nhành sứ đỏ của đồng bằng Nam Bộ</a:t>
            </a:r>
            <a:r>
              <a:rPr lang="en-US" sz="2800" b="1">
                <a:solidFill>
                  <a:srgbClr val="33CC33"/>
                </a:solidFill>
                <a:latin typeface="Times New Roman" pitchFamily="18" charset="0"/>
              </a:rPr>
              <a:t>.</a:t>
            </a:r>
            <a:r>
              <a:rPr lang="en-US" sz="2500">
                <a:solidFill>
                  <a:srgbClr val="33CC33"/>
                </a:solidFill>
                <a:latin typeface="Times New Roman" pitchFamily="18" charset="0"/>
              </a:rPr>
              <a:t> Trên bậc tam cấp, hoa dạ hương chưa đơm bông, nhưng hoa nhài trắng mịn, hoa mộc, hoa ngâu kết chùm đang tỏa hương ngào ngạt</a:t>
            </a:r>
            <a:r>
              <a:rPr lang="en-US" sz="2800" b="1">
                <a:solidFill>
                  <a:srgbClr val="33CC33"/>
                </a:solidFill>
                <a:latin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endParaRPr lang="en-US" sz="2800" b="1">
              <a:solidFill>
                <a:srgbClr val="33CC33"/>
              </a:solidFill>
              <a:latin typeface="Times New Roman" pitchFamily="18" charset="0"/>
            </a:endParaRPr>
          </a:p>
        </p:txBody>
      </p:sp>
      <p:sp>
        <p:nvSpPr>
          <p:cNvPr id="84999" name="Text Box 7"/>
          <p:cNvSpPr txBox="1">
            <a:spLocks noChangeArrowheads="1"/>
          </p:cNvSpPr>
          <p:nvPr/>
        </p:nvSpPr>
        <p:spPr bwMode="auto">
          <a:xfrm>
            <a:off x="0" y="5638800"/>
            <a:ext cx="885031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</a:t>
            </a:r>
            <a:r>
              <a:rPr lang="en-US" sz="2500">
                <a:solidFill>
                  <a:srgbClr val="9900CC"/>
                </a:solidFill>
                <a:latin typeface="Times New Roman" pitchFamily="18" charset="0"/>
              </a:rPr>
              <a:t>Cây và hoa của non sông gấm vóc  đang dâng niềm </a:t>
            </a:r>
            <a:r>
              <a:rPr lang="en-US" sz="2500">
                <a:solidFill>
                  <a:srgbClr val="FF0000"/>
                </a:solidFill>
                <a:latin typeface="Times New Roman" pitchFamily="18" charset="0"/>
              </a:rPr>
              <a:t>tôn kính thiêng liêng</a:t>
            </a:r>
            <a:r>
              <a:rPr lang="en-US" sz="2500">
                <a:solidFill>
                  <a:srgbClr val="9900CC"/>
                </a:solidFill>
                <a:latin typeface="Times New Roman" pitchFamily="18" charset="0"/>
              </a:rPr>
              <a:t>  theo đoàn người vào lăng viếng Bác   </a:t>
            </a:r>
            <a:r>
              <a:rPr lang="en-US" sz="2800" b="1">
                <a:solidFill>
                  <a:srgbClr val="9900CC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85000" name="Line 8"/>
          <p:cNvSpPr>
            <a:spLocks noChangeShapeType="1"/>
          </p:cNvSpPr>
          <p:nvPr/>
        </p:nvSpPr>
        <p:spPr bwMode="auto">
          <a:xfrm>
            <a:off x="4953000" y="3810000"/>
            <a:ext cx="1371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001" name="Line 9"/>
          <p:cNvSpPr>
            <a:spLocks noChangeShapeType="1"/>
          </p:cNvSpPr>
          <p:nvPr/>
        </p:nvSpPr>
        <p:spPr bwMode="auto">
          <a:xfrm>
            <a:off x="4953000" y="4343400"/>
            <a:ext cx="1447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002" name="Line 10"/>
          <p:cNvSpPr>
            <a:spLocks noChangeShapeType="1"/>
          </p:cNvSpPr>
          <p:nvPr/>
        </p:nvSpPr>
        <p:spPr bwMode="auto">
          <a:xfrm>
            <a:off x="7772400" y="4343400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003" name="Line 11"/>
          <p:cNvSpPr>
            <a:spLocks noChangeShapeType="1"/>
          </p:cNvSpPr>
          <p:nvPr/>
        </p:nvSpPr>
        <p:spPr bwMode="auto">
          <a:xfrm flipH="1">
            <a:off x="5257800" y="563880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004" name="Line 12"/>
          <p:cNvSpPr>
            <a:spLocks noChangeShapeType="1"/>
          </p:cNvSpPr>
          <p:nvPr/>
        </p:nvSpPr>
        <p:spPr bwMode="auto">
          <a:xfrm flipH="1">
            <a:off x="1600200" y="609600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022" name="Text Box 30"/>
          <p:cNvSpPr txBox="1">
            <a:spLocks noChangeArrowheads="1"/>
          </p:cNvSpPr>
          <p:nvPr/>
        </p:nvSpPr>
        <p:spPr bwMode="auto">
          <a:xfrm>
            <a:off x="-228600" y="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3600" b="1" smtClean="0">
                <a:latin typeface="Times New Roman" pitchFamily="18" charset="0"/>
              </a:rPr>
              <a:t>Cây </a:t>
            </a:r>
            <a:r>
              <a:rPr lang="en-US" sz="3600" b="1">
                <a:latin typeface="Times New Roman" pitchFamily="18" charset="0"/>
              </a:rPr>
              <a:t>và hoa bên lăng Bác</a:t>
            </a:r>
          </a:p>
        </p:txBody>
      </p:sp>
      <p:sp>
        <p:nvSpPr>
          <p:cNvPr id="85024" name="Line 32"/>
          <p:cNvSpPr>
            <a:spLocks noChangeShapeType="1"/>
          </p:cNvSpPr>
          <p:nvPr/>
        </p:nvSpPr>
        <p:spPr bwMode="auto">
          <a:xfrm flipH="1">
            <a:off x="6400800" y="609600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5025" name="Line 33"/>
          <p:cNvSpPr>
            <a:spLocks noChangeShapeType="1"/>
          </p:cNvSpPr>
          <p:nvPr/>
        </p:nvSpPr>
        <p:spPr bwMode="auto">
          <a:xfrm flipH="1">
            <a:off x="6477000" y="609600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WordArt 7"/>
          <p:cNvSpPr>
            <a:spLocks noChangeArrowheads="1" noChangeShapeType="1" noTextEdit="1"/>
          </p:cNvSpPr>
          <p:nvPr/>
        </p:nvSpPr>
        <p:spPr bwMode="auto">
          <a:xfrm>
            <a:off x="1905000" y="304800"/>
            <a:ext cx="49530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* Củng cố - Liên hệ :</a:t>
            </a:r>
          </a:p>
        </p:txBody>
      </p:sp>
      <p:sp>
        <p:nvSpPr>
          <p:cNvPr id="81930" name="AutoShape 10"/>
          <p:cNvSpPr>
            <a:spLocks noChangeArrowheads="1"/>
          </p:cNvSpPr>
          <p:nvPr/>
        </p:nvSpPr>
        <p:spPr bwMode="auto">
          <a:xfrm>
            <a:off x="762000" y="1752600"/>
            <a:ext cx="7772400" cy="1409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4A0FE"/>
              </a:gs>
              <a:gs pos="50000">
                <a:schemeClr val="bg1"/>
              </a:gs>
              <a:gs pos="100000">
                <a:srgbClr val="B4A0FE"/>
              </a:gs>
            </a:gsLst>
            <a:lin ang="5400000" scaled="1"/>
          </a:gradFill>
          <a:ln w="9525" algn="ctr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en-US" sz="3000" b="1" i="1">
                <a:solidFill>
                  <a:srgbClr val="FF0000"/>
                </a:solidFill>
                <a:latin typeface="Times New Roman" pitchFamily="18" charset="0"/>
              </a:rPr>
              <a:t>    </a:t>
            </a:r>
            <a:r>
              <a:rPr lang="en-US" sz="3000" b="1" i="1" u="sng">
                <a:solidFill>
                  <a:srgbClr val="0000FF"/>
                </a:solidFill>
                <a:latin typeface="Times New Roman" pitchFamily="18" charset="0"/>
              </a:rPr>
              <a:t>Câu hỏi</a:t>
            </a:r>
            <a:r>
              <a:rPr lang="en-US" sz="3000">
                <a:solidFill>
                  <a:srgbClr val="0000FF"/>
                </a:solidFill>
                <a:latin typeface="Times New Roman" pitchFamily="18" charset="0"/>
              </a:rPr>
              <a:t>: Cây và hoa bên lăng Bác tượng trưng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000">
                <a:solidFill>
                  <a:srgbClr val="0000FF"/>
                </a:solidFill>
                <a:latin typeface="Times New Roman" pitchFamily="18" charset="0"/>
              </a:rPr>
              <a:t>cho ai?</a:t>
            </a:r>
          </a:p>
        </p:txBody>
      </p:sp>
      <p:sp>
        <p:nvSpPr>
          <p:cNvPr id="81931" name="AutoShape 11"/>
          <p:cNvSpPr>
            <a:spLocks noChangeArrowheads="1"/>
          </p:cNvSpPr>
          <p:nvPr/>
        </p:nvSpPr>
        <p:spPr bwMode="auto">
          <a:xfrm>
            <a:off x="152400" y="3276600"/>
            <a:ext cx="8915400" cy="1600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4A0FE"/>
              </a:gs>
              <a:gs pos="50000">
                <a:schemeClr val="bg1"/>
              </a:gs>
              <a:gs pos="100000">
                <a:srgbClr val="B4A0FE"/>
              </a:gs>
            </a:gsLst>
            <a:lin ang="5400000" scaled="1"/>
          </a:gradFill>
          <a:ln w="9525" algn="ctr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en-US" sz="3000" b="1" i="1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en-US" sz="3000" b="1" i="1" u="sng">
                <a:solidFill>
                  <a:srgbClr val="FF0000"/>
                </a:solidFill>
                <a:latin typeface="Times New Roman" pitchFamily="18" charset="0"/>
              </a:rPr>
              <a:t>Trả lời</a:t>
            </a:r>
            <a:r>
              <a:rPr lang="en-US" sz="3000">
                <a:solidFill>
                  <a:srgbClr val="FF0000"/>
                </a:solidFill>
                <a:latin typeface="Times New Roman" pitchFamily="18" charset="0"/>
              </a:rPr>
              <a:t>: Cây và hoa bên lăng Bác tượng trưng cho nhân</a:t>
            </a:r>
          </a:p>
          <a:p>
            <a:pPr marL="342900" indent="-342900">
              <a:spcBef>
                <a:spcPct val="20000"/>
              </a:spcBef>
            </a:pPr>
            <a:r>
              <a:rPr lang="en-US" sz="3000">
                <a:solidFill>
                  <a:srgbClr val="FF0000"/>
                </a:solidFill>
                <a:latin typeface="Times New Roman" pitchFamily="18" charset="0"/>
              </a:rPr>
              <a:t>dân Việt Nam luôn tỏ lòng tôn kính với Bác.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81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1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 animBg="1"/>
      <p:bldP spid="81930" grpId="0" animBg="1"/>
      <p:bldP spid="819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1066800" y="1981200"/>
            <a:ext cx="6858000" cy="1409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4A0FE"/>
              </a:gs>
              <a:gs pos="50000">
                <a:schemeClr val="bg1"/>
              </a:gs>
              <a:gs pos="100000">
                <a:srgbClr val="B4A0FE"/>
              </a:gs>
            </a:gsLst>
            <a:lin ang="5400000" scaled="1"/>
          </a:gradFill>
          <a:ln w="9525" algn="ctr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en-US" sz="3000" b="1" i="1" u="sng">
                <a:solidFill>
                  <a:srgbClr val="FF0000"/>
                </a:solidFill>
                <a:latin typeface="Times New Roman" pitchFamily="18" charset="0"/>
              </a:rPr>
              <a:t>Câu hỏi</a:t>
            </a:r>
            <a:r>
              <a:rPr lang="en-US" sz="3000">
                <a:solidFill>
                  <a:srgbClr val="FF0000"/>
                </a:solidFill>
                <a:latin typeface="Times New Roman" pitchFamily="18" charset="0"/>
              </a:rPr>
              <a:t>: Thấy chiếc rễ đa nằm trên mặt đất,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000">
                <a:solidFill>
                  <a:srgbClr val="FF0000"/>
                </a:solidFill>
                <a:latin typeface="Times New Roman" pitchFamily="18" charset="0"/>
              </a:rPr>
              <a:t>Bác bảo chú cần vụ làm gì?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0" y="-26988"/>
            <a:ext cx="9324975" cy="6927851"/>
            <a:chOff x="0" y="-17"/>
            <a:chExt cx="5874" cy="4364"/>
          </a:xfrm>
        </p:grpSpPr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13" y="4201"/>
              <a:ext cx="5534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>
              <a:off x="68" y="4246"/>
              <a:ext cx="5602" cy="0"/>
            </a:xfrm>
            <a:prstGeom prst="line">
              <a:avLst/>
            </a:prstGeom>
            <a:noFill/>
            <a:ln w="9525">
              <a:solidFill>
                <a:srgbClr val="2CCB07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26"/>
            <p:cNvGrpSpPr>
              <a:grpSpLocks/>
            </p:cNvGrpSpPr>
            <p:nvPr/>
          </p:nvGrpSpPr>
          <p:grpSpPr bwMode="auto">
            <a:xfrm>
              <a:off x="0" y="73"/>
              <a:ext cx="5738" cy="45"/>
              <a:chOff x="0" y="2160"/>
              <a:chExt cx="5602" cy="45"/>
            </a:xfrm>
          </p:grpSpPr>
          <p:sp>
            <p:nvSpPr>
              <p:cNvPr id="3099" name="Line 27"/>
              <p:cNvSpPr>
                <a:spLocks noChangeShapeType="1"/>
              </p:cNvSpPr>
              <p:nvPr/>
            </p:nvSpPr>
            <p:spPr bwMode="auto">
              <a:xfrm>
                <a:off x="45" y="2160"/>
                <a:ext cx="5534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0" name="Line 28"/>
              <p:cNvSpPr>
                <a:spLocks noChangeShapeType="1"/>
              </p:cNvSpPr>
              <p:nvPr/>
            </p:nvSpPr>
            <p:spPr bwMode="auto">
              <a:xfrm>
                <a:off x="0" y="2205"/>
                <a:ext cx="5602" cy="0"/>
              </a:xfrm>
              <a:prstGeom prst="line">
                <a:avLst/>
              </a:prstGeom>
              <a:noFill/>
              <a:ln w="9525">
                <a:solidFill>
                  <a:srgbClr val="2CCB07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29"/>
            <p:cNvGrpSpPr>
              <a:grpSpLocks/>
            </p:cNvGrpSpPr>
            <p:nvPr/>
          </p:nvGrpSpPr>
          <p:grpSpPr bwMode="auto">
            <a:xfrm rot="5400000" flipV="1">
              <a:off x="3464" y="2137"/>
              <a:ext cx="4320" cy="46"/>
              <a:chOff x="0" y="2160"/>
              <a:chExt cx="5602" cy="45"/>
            </a:xfrm>
          </p:grpSpPr>
          <p:sp>
            <p:nvSpPr>
              <p:cNvPr id="3102" name="Line 30"/>
              <p:cNvSpPr>
                <a:spLocks noChangeShapeType="1"/>
              </p:cNvSpPr>
              <p:nvPr/>
            </p:nvSpPr>
            <p:spPr bwMode="auto">
              <a:xfrm>
                <a:off x="45" y="2160"/>
                <a:ext cx="5534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3" name="Line 31"/>
              <p:cNvSpPr>
                <a:spLocks noChangeShapeType="1"/>
              </p:cNvSpPr>
              <p:nvPr/>
            </p:nvSpPr>
            <p:spPr bwMode="auto">
              <a:xfrm>
                <a:off x="0" y="2205"/>
                <a:ext cx="5602" cy="0"/>
              </a:xfrm>
              <a:prstGeom prst="line">
                <a:avLst/>
              </a:prstGeom>
              <a:noFill/>
              <a:ln w="9525">
                <a:solidFill>
                  <a:srgbClr val="2CCB07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32"/>
            <p:cNvGrpSpPr>
              <a:grpSpLocks/>
            </p:cNvGrpSpPr>
            <p:nvPr/>
          </p:nvGrpSpPr>
          <p:grpSpPr bwMode="auto">
            <a:xfrm rot="16200000" flipH="1" flipV="1">
              <a:off x="-2024" y="2120"/>
              <a:ext cx="4320" cy="45"/>
              <a:chOff x="0" y="2160"/>
              <a:chExt cx="5602" cy="45"/>
            </a:xfrm>
          </p:grpSpPr>
          <p:sp>
            <p:nvSpPr>
              <p:cNvPr id="3105" name="Line 33"/>
              <p:cNvSpPr>
                <a:spLocks noChangeShapeType="1"/>
              </p:cNvSpPr>
              <p:nvPr/>
            </p:nvSpPr>
            <p:spPr bwMode="auto">
              <a:xfrm>
                <a:off x="45" y="2160"/>
                <a:ext cx="5534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6" name="Line 34"/>
              <p:cNvSpPr>
                <a:spLocks noChangeShapeType="1"/>
              </p:cNvSpPr>
              <p:nvPr/>
            </p:nvSpPr>
            <p:spPr bwMode="auto">
              <a:xfrm>
                <a:off x="0" y="2205"/>
                <a:ext cx="5602" cy="0"/>
              </a:xfrm>
              <a:prstGeom prst="line">
                <a:avLst/>
              </a:prstGeom>
              <a:noFill/>
              <a:ln w="9525">
                <a:solidFill>
                  <a:srgbClr val="2CCB07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" name="Group 35"/>
            <p:cNvGrpSpPr>
              <a:grpSpLocks/>
            </p:cNvGrpSpPr>
            <p:nvPr/>
          </p:nvGrpSpPr>
          <p:grpSpPr bwMode="auto">
            <a:xfrm>
              <a:off x="5284" y="3793"/>
              <a:ext cx="590" cy="527"/>
              <a:chOff x="4694" y="2685"/>
              <a:chExt cx="672" cy="625"/>
            </a:xfrm>
          </p:grpSpPr>
          <p:pic>
            <p:nvPicPr>
              <p:cNvPr id="3108" name="Picture 36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 rot="8131373" flipV="1">
                <a:off x="4921" y="2886"/>
                <a:ext cx="445" cy="226"/>
              </a:xfrm>
              <a:prstGeom prst="rect">
                <a:avLst/>
              </a:prstGeom>
              <a:noFill/>
            </p:spPr>
          </p:pic>
          <p:pic>
            <p:nvPicPr>
              <p:cNvPr id="3109" name="Picture 37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12000"/>
              </a:blip>
              <a:srcRect/>
              <a:stretch>
                <a:fillRect/>
              </a:stretch>
            </p:blipFill>
            <p:spPr bwMode="auto">
              <a:xfrm rot="6667317" flipV="1">
                <a:off x="4857" y="2795"/>
                <a:ext cx="445" cy="226"/>
              </a:xfrm>
              <a:prstGeom prst="rect">
                <a:avLst/>
              </a:prstGeom>
              <a:noFill/>
            </p:spPr>
          </p:pic>
          <p:pic>
            <p:nvPicPr>
              <p:cNvPr id="3110" name="Picture 38" descr="sflower"/>
              <p:cNvPicPr>
                <a:picLocks noChangeAspect="1" noChangeArrowheads="1" noCrop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-238349">
                <a:off x="4740" y="3022"/>
                <a:ext cx="380" cy="288"/>
              </a:xfrm>
              <a:prstGeom prst="rect">
                <a:avLst/>
              </a:prstGeom>
              <a:noFill/>
            </p:spPr>
          </p:pic>
          <p:pic>
            <p:nvPicPr>
              <p:cNvPr id="3111" name="Picture 39" descr="sflower"/>
              <p:cNvPicPr>
                <a:picLocks noChangeAspect="1" noChangeArrowheads="1" noCrop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-1551005">
                <a:off x="4694" y="2886"/>
                <a:ext cx="335" cy="254"/>
              </a:xfrm>
              <a:prstGeom prst="rect">
                <a:avLst/>
              </a:prstGeom>
              <a:noFill/>
            </p:spPr>
          </p:pic>
        </p:grpSp>
        <p:pic>
          <p:nvPicPr>
            <p:cNvPr id="3112" name="Picture 40" descr="sflower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3759859">
              <a:off x="-18" y="18"/>
              <a:ext cx="288" cy="251"/>
            </a:xfrm>
            <a:prstGeom prst="rect">
              <a:avLst/>
            </a:prstGeom>
            <a:noFill/>
          </p:spPr>
        </p:pic>
        <p:pic>
          <p:nvPicPr>
            <p:cNvPr id="3113" name="Picture 41" descr="sflower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2447203">
              <a:off x="5506" y="0"/>
              <a:ext cx="254" cy="221"/>
            </a:xfrm>
            <a:prstGeom prst="rect">
              <a:avLst/>
            </a:prstGeom>
            <a:noFill/>
          </p:spPr>
        </p:pic>
        <p:pic>
          <p:nvPicPr>
            <p:cNvPr id="3114" name="Picture 42" descr="sflower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2447203">
              <a:off x="5620" y="210"/>
              <a:ext cx="118" cy="103"/>
            </a:xfrm>
            <a:prstGeom prst="rect">
              <a:avLst/>
            </a:prstGeom>
            <a:noFill/>
          </p:spPr>
        </p:pic>
        <p:pic>
          <p:nvPicPr>
            <p:cNvPr id="3115" name="Picture 43" descr="sflower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21277313">
              <a:off x="275" y="19"/>
              <a:ext cx="198" cy="172"/>
            </a:xfrm>
            <a:prstGeom prst="rect">
              <a:avLst/>
            </a:prstGeom>
            <a:noFill/>
          </p:spPr>
        </p:pic>
        <p:pic>
          <p:nvPicPr>
            <p:cNvPr id="3116" name="Picture 44" descr="sflower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-3803588">
              <a:off x="-18" y="4050"/>
              <a:ext cx="288" cy="251"/>
            </a:xfrm>
            <a:prstGeom prst="rect">
              <a:avLst/>
            </a:prstGeom>
            <a:noFill/>
          </p:spPr>
        </p:pic>
        <p:pic>
          <p:nvPicPr>
            <p:cNvPr id="3117" name="Picture 45" descr="sflower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4546724">
              <a:off x="273" y="4178"/>
              <a:ext cx="181" cy="157"/>
            </a:xfrm>
            <a:prstGeom prst="rect">
              <a:avLst/>
            </a:prstGeom>
            <a:noFill/>
          </p:spPr>
        </p:pic>
      </p:grpSp>
      <p:sp>
        <p:nvSpPr>
          <p:cNvPr id="3118" name="Text Box 46"/>
          <p:cNvSpPr txBox="1">
            <a:spLocks noChangeArrowheads="1"/>
          </p:cNvSpPr>
          <p:nvPr/>
        </p:nvSpPr>
        <p:spPr bwMode="auto">
          <a:xfrm>
            <a:off x="1219200" y="1295400"/>
            <a:ext cx="6705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3CC33"/>
                </a:solidFill>
                <a:latin typeface="Times New Roman" pitchFamily="18" charset="0"/>
              </a:rPr>
              <a:t>Đọc đoạn 1 bài “ Chiếc rễ đa tròn”</a:t>
            </a:r>
          </a:p>
        </p:txBody>
      </p:sp>
      <p:sp>
        <p:nvSpPr>
          <p:cNvPr id="3119" name="Text Box 47"/>
          <p:cNvSpPr txBox="1">
            <a:spLocks noChangeArrowheads="1"/>
          </p:cNvSpPr>
          <p:nvPr/>
        </p:nvSpPr>
        <p:spPr bwMode="auto">
          <a:xfrm>
            <a:off x="2819400" y="457200"/>
            <a:ext cx="335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smtClean="0">
                <a:solidFill>
                  <a:srgbClr val="1212EE"/>
                </a:solidFill>
                <a:latin typeface="Times New Roman" pitchFamily="18" charset="0"/>
              </a:rPr>
              <a:t>Ôn bài </a:t>
            </a:r>
            <a:r>
              <a:rPr lang="en-US" sz="3200" b="1" u="sng">
                <a:solidFill>
                  <a:srgbClr val="1212EE"/>
                </a:solidFill>
                <a:latin typeface="Times New Roman" pitchFamily="18" charset="0"/>
              </a:rPr>
              <a:t>cũ:</a:t>
            </a:r>
          </a:p>
        </p:txBody>
      </p:sp>
      <p:sp>
        <p:nvSpPr>
          <p:cNvPr id="3122" name="AutoShape 50"/>
          <p:cNvSpPr>
            <a:spLocks noChangeArrowheads="1"/>
          </p:cNvSpPr>
          <p:nvPr/>
        </p:nvSpPr>
        <p:spPr bwMode="auto">
          <a:xfrm>
            <a:off x="1219200" y="3741738"/>
            <a:ext cx="6481763" cy="1409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4A0FE"/>
              </a:gs>
              <a:gs pos="50000">
                <a:schemeClr val="bg1"/>
              </a:gs>
              <a:gs pos="100000">
                <a:srgbClr val="B4A0FE"/>
              </a:gs>
            </a:gsLst>
            <a:lin ang="5400000" scaled="1"/>
          </a:gradFill>
          <a:ln w="9525" algn="ctr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en-US" sz="3000" b="1" i="1" u="sng">
                <a:solidFill>
                  <a:srgbClr val="0000FF"/>
                </a:solidFill>
                <a:latin typeface="Times New Roman" pitchFamily="18" charset="0"/>
              </a:rPr>
              <a:t>Trả lời</a:t>
            </a:r>
            <a:r>
              <a:rPr lang="en-US" sz="3000">
                <a:solidFill>
                  <a:srgbClr val="0000FF"/>
                </a:solidFill>
                <a:latin typeface="Times New Roman" pitchFamily="18" charset="0"/>
              </a:rPr>
              <a:t>: Bác bảo chú cần vụ trồng cho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000">
                <a:solidFill>
                  <a:srgbClr val="0000FF"/>
                </a:solidFill>
                <a:latin typeface="Times New Roman" pitchFamily="18" charset="0"/>
              </a:rPr>
              <a:t>chiếc rễ mọc tiếp.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nimBg="1"/>
      <p:bldP spid="3118" grpId="0"/>
      <p:bldP spid="31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990600" y="914400"/>
            <a:ext cx="670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3CC33"/>
                </a:solidFill>
                <a:latin typeface="Times New Roman" pitchFamily="18" charset="0"/>
              </a:rPr>
              <a:t>Đọc đoạn 2 bài “ Chiếc rễ đa tròn”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2819400" y="228600"/>
            <a:ext cx="335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smtClean="0">
                <a:solidFill>
                  <a:srgbClr val="1212EE"/>
                </a:solidFill>
                <a:latin typeface="Times New Roman" pitchFamily="18" charset="0"/>
              </a:rPr>
              <a:t>Ôn bài </a:t>
            </a:r>
            <a:r>
              <a:rPr lang="en-US" sz="3200" b="1" u="sng">
                <a:solidFill>
                  <a:srgbClr val="1212EE"/>
                </a:solidFill>
                <a:latin typeface="Times New Roman" pitchFamily="18" charset="0"/>
              </a:rPr>
              <a:t>cũ: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990600" y="1676400"/>
            <a:ext cx="670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33CC33"/>
                </a:solidFill>
                <a:latin typeface="Times New Roman" pitchFamily="18" charset="0"/>
              </a:rPr>
              <a:t>Đọc đoạn 3 bài “ Chiếc rễ đa tròn”</a:t>
            </a:r>
          </a:p>
        </p:txBody>
      </p:sp>
      <p:sp>
        <p:nvSpPr>
          <p:cNvPr id="50184" name="AutoShape 8"/>
          <p:cNvSpPr>
            <a:spLocks noChangeArrowheads="1"/>
          </p:cNvSpPr>
          <p:nvPr/>
        </p:nvSpPr>
        <p:spPr bwMode="auto">
          <a:xfrm>
            <a:off x="990600" y="2514600"/>
            <a:ext cx="7162800" cy="1409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4A0FE"/>
              </a:gs>
              <a:gs pos="50000">
                <a:schemeClr val="bg1"/>
              </a:gs>
              <a:gs pos="100000">
                <a:srgbClr val="B4A0FE"/>
              </a:gs>
            </a:gsLst>
            <a:lin ang="5400000" scaled="1"/>
          </a:gradFill>
          <a:ln w="9525" algn="ctr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en-US" sz="3000" b="1" i="1" u="sng">
                <a:solidFill>
                  <a:srgbClr val="FF0000"/>
                </a:solidFill>
                <a:latin typeface="Times New Roman" pitchFamily="18" charset="0"/>
              </a:rPr>
              <a:t>Câu hỏi</a:t>
            </a:r>
            <a:r>
              <a:rPr lang="en-US" sz="3000">
                <a:solidFill>
                  <a:srgbClr val="FF0000"/>
                </a:solidFill>
                <a:latin typeface="Times New Roman" pitchFamily="18" charset="0"/>
              </a:rPr>
              <a:t>: Chiếc rễ đa ấy trở thành một cây đa</a:t>
            </a:r>
          </a:p>
          <a:p>
            <a:pPr marL="342900" indent="-342900">
              <a:spcBef>
                <a:spcPct val="20000"/>
              </a:spcBef>
            </a:pPr>
            <a:r>
              <a:rPr lang="en-US" sz="3000">
                <a:solidFill>
                  <a:srgbClr val="FF0000"/>
                </a:solidFill>
                <a:latin typeface="Times New Roman" pitchFamily="18" charset="0"/>
              </a:rPr>
              <a:t>có hình dáng thế nào?</a:t>
            </a:r>
          </a:p>
        </p:txBody>
      </p:sp>
      <p:sp>
        <p:nvSpPr>
          <p:cNvPr id="50185" name="AutoShape 9"/>
          <p:cNvSpPr>
            <a:spLocks noChangeArrowheads="1"/>
          </p:cNvSpPr>
          <p:nvPr/>
        </p:nvSpPr>
        <p:spPr bwMode="auto">
          <a:xfrm>
            <a:off x="1371600" y="4114800"/>
            <a:ext cx="6553200" cy="1409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4A0FE"/>
              </a:gs>
              <a:gs pos="50000">
                <a:schemeClr val="bg1"/>
              </a:gs>
              <a:gs pos="100000">
                <a:srgbClr val="B4A0FE"/>
              </a:gs>
            </a:gsLst>
            <a:lin ang="5400000" scaled="1"/>
          </a:gradFill>
          <a:ln w="9525" algn="ctr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20000"/>
              </a:spcBef>
            </a:pPr>
            <a:r>
              <a:rPr lang="en-US" sz="3000" b="1" i="1" u="sng">
                <a:solidFill>
                  <a:srgbClr val="0000FF"/>
                </a:solidFill>
                <a:latin typeface="Times New Roman" pitchFamily="18" charset="0"/>
              </a:rPr>
              <a:t>Trả lời</a:t>
            </a:r>
            <a:r>
              <a:rPr lang="en-US" sz="3000">
                <a:solidFill>
                  <a:srgbClr val="0000FF"/>
                </a:solidFill>
                <a:latin typeface="Times New Roman" pitchFamily="18" charset="0"/>
              </a:rPr>
              <a:t>: Chiếc rễ đa trở thành một cây đa</a:t>
            </a:r>
          </a:p>
          <a:p>
            <a:pPr marL="342900" indent="-342900">
              <a:spcBef>
                <a:spcPct val="20000"/>
              </a:spcBef>
            </a:pPr>
            <a:r>
              <a:rPr lang="en-US" sz="3000">
                <a:solidFill>
                  <a:srgbClr val="0000FF"/>
                </a:solidFill>
                <a:latin typeface="Times New Roman" pitchFamily="18" charset="0"/>
              </a:rPr>
              <a:t>con có vòng lá tròn.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/>
      <p:bldP spid="50182" grpId="0"/>
      <p:bldP spid="50184" grpId="0" animBg="1"/>
      <p:bldP spid="5018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667000" y="304800"/>
            <a:ext cx="3167063" cy="685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45791" dir="2021404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900" u="sng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Tập đọc</a:t>
            </a:r>
            <a:r>
              <a:rPr lang="en-US" sz="390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-26988"/>
            <a:ext cx="9324975" cy="6927851"/>
            <a:chOff x="0" y="-17"/>
            <a:chExt cx="5874" cy="4364"/>
          </a:xfrm>
        </p:grpSpPr>
        <p:sp>
          <p:nvSpPr>
            <p:cNvPr id="5125" name="Line 5"/>
            <p:cNvSpPr>
              <a:spLocks noChangeShapeType="1"/>
            </p:cNvSpPr>
            <p:nvPr/>
          </p:nvSpPr>
          <p:spPr bwMode="auto">
            <a:xfrm>
              <a:off x="113" y="4201"/>
              <a:ext cx="5534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26" name="Line 6"/>
            <p:cNvSpPr>
              <a:spLocks noChangeShapeType="1"/>
            </p:cNvSpPr>
            <p:nvPr/>
          </p:nvSpPr>
          <p:spPr bwMode="auto">
            <a:xfrm>
              <a:off x="68" y="4246"/>
              <a:ext cx="5602" cy="0"/>
            </a:xfrm>
            <a:prstGeom prst="line">
              <a:avLst/>
            </a:prstGeom>
            <a:noFill/>
            <a:ln w="9525">
              <a:solidFill>
                <a:srgbClr val="2CCB07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0" y="73"/>
              <a:ext cx="5738" cy="45"/>
              <a:chOff x="0" y="2160"/>
              <a:chExt cx="5602" cy="45"/>
            </a:xfrm>
          </p:grpSpPr>
          <p:sp>
            <p:nvSpPr>
              <p:cNvPr id="5128" name="Line 8"/>
              <p:cNvSpPr>
                <a:spLocks noChangeShapeType="1"/>
              </p:cNvSpPr>
              <p:nvPr/>
            </p:nvSpPr>
            <p:spPr bwMode="auto">
              <a:xfrm>
                <a:off x="45" y="2160"/>
                <a:ext cx="5534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9" name="Line 9"/>
              <p:cNvSpPr>
                <a:spLocks noChangeShapeType="1"/>
              </p:cNvSpPr>
              <p:nvPr/>
            </p:nvSpPr>
            <p:spPr bwMode="auto">
              <a:xfrm>
                <a:off x="0" y="2205"/>
                <a:ext cx="5602" cy="0"/>
              </a:xfrm>
              <a:prstGeom prst="line">
                <a:avLst/>
              </a:prstGeom>
              <a:noFill/>
              <a:ln w="9525">
                <a:solidFill>
                  <a:srgbClr val="2CCB07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5400000" flipV="1">
              <a:off x="3464" y="2137"/>
              <a:ext cx="4320" cy="46"/>
              <a:chOff x="0" y="2160"/>
              <a:chExt cx="5602" cy="45"/>
            </a:xfrm>
          </p:grpSpPr>
          <p:sp>
            <p:nvSpPr>
              <p:cNvPr id="5131" name="Line 11"/>
              <p:cNvSpPr>
                <a:spLocks noChangeShapeType="1"/>
              </p:cNvSpPr>
              <p:nvPr/>
            </p:nvSpPr>
            <p:spPr bwMode="auto">
              <a:xfrm>
                <a:off x="45" y="2160"/>
                <a:ext cx="5534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2" name="Line 12"/>
              <p:cNvSpPr>
                <a:spLocks noChangeShapeType="1"/>
              </p:cNvSpPr>
              <p:nvPr/>
            </p:nvSpPr>
            <p:spPr bwMode="auto">
              <a:xfrm>
                <a:off x="0" y="2205"/>
                <a:ext cx="5602" cy="0"/>
              </a:xfrm>
              <a:prstGeom prst="line">
                <a:avLst/>
              </a:prstGeom>
              <a:noFill/>
              <a:ln w="9525">
                <a:solidFill>
                  <a:srgbClr val="2CCB07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13"/>
            <p:cNvGrpSpPr>
              <a:grpSpLocks/>
            </p:cNvGrpSpPr>
            <p:nvPr/>
          </p:nvGrpSpPr>
          <p:grpSpPr bwMode="auto">
            <a:xfrm rot="16200000" flipH="1" flipV="1">
              <a:off x="-2024" y="2120"/>
              <a:ext cx="4320" cy="45"/>
              <a:chOff x="0" y="2160"/>
              <a:chExt cx="5602" cy="45"/>
            </a:xfrm>
          </p:grpSpPr>
          <p:sp>
            <p:nvSpPr>
              <p:cNvPr id="5134" name="Line 14"/>
              <p:cNvSpPr>
                <a:spLocks noChangeShapeType="1"/>
              </p:cNvSpPr>
              <p:nvPr/>
            </p:nvSpPr>
            <p:spPr bwMode="auto">
              <a:xfrm>
                <a:off x="45" y="2160"/>
                <a:ext cx="5534" cy="0"/>
              </a:xfrm>
              <a:prstGeom prst="line">
                <a:avLst/>
              </a:prstGeom>
              <a:noFill/>
              <a:ln w="12700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5" name="Line 15"/>
              <p:cNvSpPr>
                <a:spLocks noChangeShapeType="1"/>
              </p:cNvSpPr>
              <p:nvPr/>
            </p:nvSpPr>
            <p:spPr bwMode="auto">
              <a:xfrm>
                <a:off x="0" y="2205"/>
                <a:ext cx="5602" cy="0"/>
              </a:xfrm>
              <a:prstGeom prst="line">
                <a:avLst/>
              </a:prstGeom>
              <a:noFill/>
              <a:ln w="9525">
                <a:solidFill>
                  <a:srgbClr val="2CCB07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5284" y="3793"/>
              <a:ext cx="590" cy="527"/>
              <a:chOff x="4694" y="2685"/>
              <a:chExt cx="672" cy="625"/>
            </a:xfrm>
          </p:grpSpPr>
          <p:pic>
            <p:nvPicPr>
              <p:cNvPr id="5137" name="Picture 17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 rot="8131373" flipV="1">
                <a:off x="4921" y="2886"/>
                <a:ext cx="445" cy="226"/>
              </a:xfrm>
              <a:prstGeom prst="rect">
                <a:avLst/>
              </a:prstGeom>
              <a:noFill/>
            </p:spPr>
          </p:pic>
          <p:pic>
            <p:nvPicPr>
              <p:cNvPr id="5138" name="Picture 18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lum bright="12000"/>
              </a:blip>
              <a:srcRect/>
              <a:stretch>
                <a:fillRect/>
              </a:stretch>
            </p:blipFill>
            <p:spPr bwMode="auto">
              <a:xfrm rot="6667317" flipV="1">
                <a:off x="4857" y="2795"/>
                <a:ext cx="445" cy="226"/>
              </a:xfrm>
              <a:prstGeom prst="rect">
                <a:avLst/>
              </a:prstGeom>
              <a:noFill/>
            </p:spPr>
          </p:pic>
          <p:pic>
            <p:nvPicPr>
              <p:cNvPr id="5139" name="Picture 19" descr="sflower"/>
              <p:cNvPicPr>
                <a:picLocks noChangeAspect="1" noChangeArrowheads="1" noCrop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-238349">
                <a:off x="4740" y="3022"/>
                <a:ext cx="380" cy="288"/>
              </a:xfrm>
              <a:prstGeom prst="rect">
                <a:avLst/>
              </a:prstGeom>
              <a:noFill/>
            </p:spPr>
          </p:pic>
          <p:pic>
            <p:nvPicPr>
              <p:cNvPr id="5140" name="Picture 20" descr="sflower"/>
              <p:cNvPicPr>
                <a:picLocks noChangeAspect="1" noChangeArrowheads="1" noCrop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-1551005">
                <a:off x="4694" y="2886"/>
                <a:ext cx="335" cy="254"/>
              </a:xfrm>
              <a:prstGeom prst="rect">
                <a:avLst/>
              </a:prstGeom>
              <a:noFill/>
            </p:spPr>
          </p:pic>
        </p:grpSp>
        <p:pic>
          <p:nvPicPr>
            <p:cNvPr id="5141" name="Picture 21" descr="sflower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3759859">
              <a:off x="-18" y="18"/>
              <a:ext cx="288" cy="251"/>
            </a:xfrm>
            <a:prstGeom prst="rect">
              <a:avLst/>
            </a:prstGeom>
            <a:noFill/>
          </p:spPr>
        </p:pic>
        <p:pic>
          <p:nvPicPr>
            <p:cNvPr id="5142" name="Picture 22" descr="sflower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2447203">
              <a:off x="5506" y="0"/>
              <a:ext cx="254" cy="221"/>
            </a:xfrm>
            <a:prstGeom prst="rect">
              <a:avLst/>
            </a:prstGeom>
            <a:noFill/>
          </p:spPr>
        </p:pic>
        <p:pic>
          <p:nvPicPr>
            <p:cNvPr id="5143" name="Picture 23" descr="sflower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2447203">
              <a:off x="5620" y="210"/>
              <a:ext cx="118" cy="103"/>
            </a:xfrm>
            <a:prstGeom prst="rect">
              <a:avLst/>
            </a:prstGeom>
            <a:noFill/>
          </p:spPr>
        </p:pic>
        <p:pic>
          <p:nvPicPr>
            <p:cNvPr id="5144" name="Picture 24" descr="sflower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21277313">
              <a:off x="275" y="19"/>
              <a:ext cx="198" cy="172"/>
            </a:xfrm>
            <a:prstGeom prst="rect">
              <a:avLst/>
            </a:prstGeom>
            <a:noFill/>
          </p:spPr>
        </p:pic>
        <p:pic>
          <p:nvPicPr>
            <p:cNvPr id="5145" name="Picture 25" descr="sflower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-3803588">
              <a:off x="-18" y="4050"/>
              <a:ext cx="288" cy="251"/>
            </a:xfrm>
            <a:prstGeom prst="rect">
              <a:avLst/>
            </a:prstGeom>
            <a:noFill/>
          </p:spPr>
        </p:pic>
        <p:pic>
          <p:nvPicPr>
            <p:cNvPr id="5146" name="Picture 26" descr="sflower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4546724">
              <a:off x="273" y="4178"/>
              <a:ext cx="181" cy="157"/>
            </a:xfrm>
            <a:prstGeom prst="rect">
              <a:avLst/>
            </a:prstGeom>
            <a:noFill/>
          </p:spPr>
        </p:pic>
      </p:grpSp>
      <p:pic>
        <p:nvPicPr>
          <p:cNvPr id="5151" name="Picture 31" descr="tre nagf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57200" y="2057400"/>
            <a:ext cx="8382000" cy="4572000"/>
          </a:xfrm>
          <a:noFill/>
          <a:ln/>
        </p:spPr>
      </p:pic>
      <p:pic>
        <p:nvPicPr>
          <p:cNvPr id="5152" name="Picture 32" descr="tre ngà 1"/>
          <p:cNvPicPr>
            <a:picLocks noGrp="1" noChangeAspect="1" noChangeArrowheads="1"/>
          </p:cNvPicPr>
          <p:nvPr>
            <p:ph sz="half" idx="2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457200" y="2057400"/>
            <a:ext cx="8382000" cy="4648200"/>
          </a:xfrm>
          <a:noFill/>
          <a:ln/>
        </p:spPr>
      </p:pic>
      <p:pic>
        <p:nvPicPr>
          <p:cNvPr id="5153" name="Picture 33" descr="aaaaaaa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" y="2057400"/>
            <a:ext cx="8382000" cy="4724400"/>
          </a:xfrm>
          <a:prstGeom prst="rect">
            <a:avLst/>
          </a:prstGeom>
          <a:noFill/>
        </p:spPr>
      </p:pic>
      <p:pic>
        <p:nvPicPr>
          <p:cNvPr id="5154" name="Picture 34" descr="3d bird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10200" y="3962400"/>
            <a:ext cx="1600200" cy="771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10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-304800" y="1233488"/>
            <a:ext cx="10161588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   Trên quảng trường Ba Đình lịch sử, lăng Bác uy nghi mà gần gũi</a:t>
            </a:r>
            <a:r>
              <a:rPr lang="en-US" sz="2800" b="1">
                <a:latin typeface="Times New Roman" pitchFamily="18" charset="0"/>
              </a:rPr>
              <a:t>.</a:t>
            </a:r>
          </a:p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Cây và hoa khắp miền đất nước về đây tụ hội, đâm chồi, phô sắc,</a:t>
            </a:r>
          </a:p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toả ngát hương thơm</a:t>
            </a:r>
            <a:r>
              <a:rPr lang="en-US" sz="2800" b="1">
                <a:latin typeface="Times New Roman" pitchFamily="18" charset="0"/>
              </a:rPr>
              <a:t>.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0" y="2833688"/>
            <a:ext cx="8991600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Ngay thềm lăng, mười tám cây vạn tuế tượng trưng cho một hàng quân danh dự đứng trang nghiêm</a:t>
            </a:r>
            <a:r>
              <a:rPr lang="en-US" sz="2800" b="1">
                <a:latin typeface="Times New Roman" pitchFamily="18" charset="0"/>
              </a:rPr>
              <a:t>.</a:t>
            </a:r>
            <a:r>
              <a:rPr lang="en-US" sz="2500">
                <a:latin typeface="Times New Roman" pitchFamily="18" charset="0"/>
              </a:rPr>
              <a:t> Hướng chính lăng, cạnh hàng dầu nước thẳng tắp, những đóa hoa ban đã nở lứa đầu</a:t>
            </a:r>
            <a:r>
              <a:rPr lang="en-US" sz="2800" b="1">
                <a:latin typeface="Times New Roman" pitchFamily="18" charset="0"/>
              </a:rPr>
              <a:t>.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0" y="4205288"/>
            <a:ext cx="88392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Sau lăng, những cành đào Sơn La khoẻ khoắn vươn lên, reo vui với nhành sứ đỏ của đồng bằng Nam Bộ</a:t>
            </a:r>
            <a:r>
              <a:rPr lang="en-US" sz="2800" b="1">
                <a:latin typeface="Times New Roman" pitchFamily="18" charset="0"/>
              </a:rPr>
              <a:t>.</a:t>
            </a:r>
            <a:r>
              <a:rPr lang="en-US" sz="2500">
                <a:latin typeface="Times New Roman" pitchFamily="18" charset="0"/>
              </a:rPr>
              <a:t> Trên bậc tam cấp, hoa dạ hương chưa đơm bông, nhưng hoa nhài trắng mịn, hoa mộc, hoa ngâu kết chùm đang tỏa hương ngào ngạt</a:t>
            </a:r>
            <a:r>
              <a:rPr lang="en-US" sz="2800" b="1">
                <a:latin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endParaRPr lang="en-US" sz="28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0" y="5957888"/>
            <a:ext cx="8850313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Cây và hoa của non sông gấm vóc đang dâng niềm tôn kính thiêng liêng theo đoàn người vào lăng viếng Bác</a:t>
            </a:r>
            <a:r>
              <a:rPr lang="en-US" sz="2800" b="1">
                <a:latin typeface="Times New Roman" pitchFamily="18" charset="0"/>
              </a:rPr>
              <a:t>.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3600" b="1" smtClean="0">
                <a:latin typeface="Times New Roman" pitchFamily="18" charset="0"/>
              </a:rPr>
              <a:t>Cây </a:t>
            </a:r>
            <a:r>
              <a:rPr lang="en-US" sz="3600" b="1">
                <a:latin typeface="Times New Roman" pitchFamily="18" charset="0"/>
              </a:rPr>
              <a:t>và hoa bên lăng Bác</a:t>
            </a:r>
          </a:p>
        </p:txBody>
      </p:sp>
      <p:sp>
        <p:nvSpPr>
          <p:cNvPr id="6176" name="Line 32"/>
          <p:cNvSpPr>
            <a:spLocks noChangeShapeType="1"/>
          </p:cNvSpPr>
          <p:nvPr/>
        </p:nvSpPr>
        <p:spPr bwMode="auto">
          <a:xfrm>
            <a:off x="4953000" y="4068580"/>
            <a:ext cx="1371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77" name="Line 33"/>
          <p:cNvSpPr>
            <a:spLocks noChangeShapeType="1"/>
          </p:cNvSpPr>
          <p:nvPr/>
        </p:nvSpPr>
        <p:spPr bwMode="auto">
          <a:xfrm>
            <a:off x="4953000" y="4587538"/>
            <a:ext cx="1447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78" name="Line 34"/>
          <p:cNvSpPr>
            <a:spLocks noChangeShapeType="1"/>
          </p:cNvSpPr>
          <p:nvPr/>
        </p:nvSpPr>
        <p:spPr bwMode="auto">
          <a:xfrm>
            <a:off x="7772400" y="4587538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6" grpId="0" animBg="1"/>
      <p:bldP spid="6177" grpId="0" animBg="1"/>
      <p:bldP spid="617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78" name="Rectangle 22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304800"/>
            <a:ext cx="3429000" cy="3048000"/>
          </a:xfrm>
          <a:noFill/>
          <a:ln/>
        </p:spPr>
        <p:txBody>
          <a:bodyPr/>
          <a:lstStyle/>
          <a:p>
            <a:endParaRPr lang="en-US" sz="2800" b="1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 đọc: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Nở lứa đầu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Khoẻ khoắn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Reo vui</a:t>
            </a:r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4953000" y="304800"/>
            <a:ext cx="3810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2800" b="1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 hiểu bài:</a:t>
            </a:r>
            <a:endParaRPr lang="en-US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5080" name="Group 24"/>
          <p:cNvGraphicFramePr>
            <a:graphicFrameLocks noGrp="1"/>
          </p:cNvGraphicFramePr>
          <p:nvPr/>
        </p:nvGraphicFramePr>
        <p:xfrm>
          <a:off x="685800" y="685800"/>
          <a:ext cx="7772400" cy="2590800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2590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089" name="Line 33"/>
          <p:cNvSpPr>
            <a:spLocks noChangeShapeType="1"/>
          </p:cNvSpPr>
          <p:nvPr/>
        </p:nvSpPr>
        <p:spPr bwMode="auto">
          <a:xfrm>
            <a:off x="1600200" y="1752600"/>
            <a:ext cx="152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90" name="Line 34"/>
          <p:cNvSpPr>
            <a:spLocks noChangeShapeType="1"/>
          </p:cNvSpPr>
          <p:nvPr/>
        </p:nvSpPr>
        <p:spPr bwMode="auto">
          <a:xfrm>
            <a:off x="2133600" y="1752600"/>
            <a:ext cx="7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91" name="Line 35"/>
          <p:cNvSpPr>
            <a:spLocks noChangeShapeType="1"/>
          </p:cNvSpPr>
          <p:nvPr/>
        </p:nvSpPr>
        <p:spPr bwMode="auto">
          <a:xfrm>
            <a:off x="1981200" y="2256020"/>
            <a:ext cx="381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92" name="Line 36"/>
          <p:cNvSpPr>
            <a:spLocks noChangeShapeType="1"/>
          </p:cNvSpPr>
          <p:nvPr/>
        </p:nvSpPr>
        <p:spPr bwMode="auto">
          <a:xfrm>
            <a:off x="2789420" y="2256020"/>
            <a:ext cx="60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93" name="Line 37"/>
          <p:cNvSpPr>
            <a:spLocks noChangeShapeType="1"/>
          </p:cNvSpPr>
          <p:nvPr/>
        </p:nvSpPr>
        <p:spPr bwMode="auto">
          <a:xfrm>
            <a:off x="1585210" y="2804410"/>
            <a:ext cx="228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5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5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5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5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5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45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45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" dur="500"/>
                                        <p:tgtEl>
                                          <p:spTgt spid="45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45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5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5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5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5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5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5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45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45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45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45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45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45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2000"/>
                                        <p:tgtEl>
                                          <p:spTgt spid="450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500"/>
                                        <p:tgtEl>
                                          <p:spTgt spid="45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45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45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45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45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45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45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89" grpId="0" animBg="1"/>
      <p:bldP spid="45089" grpId="1" animBg="1"/>
      <p:bldP spid="45089" grpId="2" animBg="1"/>
      <p:bldP spid="45090" grpId="0" animBg="1"/>
      <p:bldP spid="45090" grpId="1" animBg="1"/>
      <p:bldP spid="45090" grpId="2" animBg="1"/>
      <p:bldP spid="45091" grpId="0" animBg="1"/>
      <p:bldP spid="45091" grpId="1" animBg="1"/>
      <p:bldP spid="45091" grpId="2" animBg="1"/>
      <p:bldP spid="45092" grpId="0" animBg="1"/>
      <p:bldP spid="45092" grpId="1" animBg="1"/>
      <p:bldP spid="45092" grpId="2" animBg="1"/>
      <p:bldP spid="4509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-304800" y="1101725"/>
            <a:ext cx="10161588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   Trên quảng trường Ba Đình lịch sử, lăng Bác uy nghi mà gần gũi</a:t>
            </a:r>
            <a:r>
              <a:rPr lang="en-US" sz="2800" b="1">
                <a:latin typeface="Times New Roman" pitchFamily="18" charset="0"/>
              </a:rPr>
              <a:t>.</a:t>
            </a:r>
          </a:p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Cây và hoa khắp miền đất nước về đây tụ hội, đâm chồi, phô sắc,</a:t>
            </a:r>
          </a:p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toả ngát hương thơm</a:t>
            </a:r>
            <a:r>
              <a:rPr lang="en-US" sz="2800" b="1">
                <a:latin typeface="Times New Roman" pitchFamily="18" charset="0"/>
              </a:rPr>
              <a:t>.</a:t>
            </a:r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0" y="2635250"/>
            <a:ext cx="8991600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Ngay thềm lăng, mười tám cây vạn tuế tượng trưng cho một hàng quân danh dự đứng trang nghiêm</a:t>
            </a:r>
            <a:r>
              <a:rPr lang="en-US" sz="2800" b="1">
                <a:latin typeface="Times New Roman" pitchFamily="18" charset="0"/>
              </a:rPr>
              <a:t>.</a:t>
            </a:r>
            <a:r>
              <a:rPr lang="en-US" sz="2500">
                <a:latin typeface="Times New Roman" pitchFamily="18" charset="0"/>
              </a:rPr>
              <a:t> Hướng chính lăng, cạnh hàng dầu nước thẳng tắp, những đóa hoa ban đã nở lứa đầu</a:t>
            </a:r>
            <a:r>
              <a:rPr lang="en-US" sz="2800" b="1">
                <a:latin typeface="Times New Roman" pitchFamily="18" charset="0"/>
              </a:rPr>
              <a:t>.</a:t>
            </a: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0" y="3900488"/>
            <a:ext cx="88392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Sau lăng, những cành đào Sơn La khoẻ khoắn vươn lên, reo vui với nhành sứ đỏ của đồng bằng Nam Bộ</a:t>
            </a:r>
            <a:r>
              <a:rPr lang="en-US" sz="2800" b="1">
                <a:latin typeface="Times New Roman" pitchFamily="18" charset="0"/>
              </a:rPr>
              <a:t>.</a:t>
            </a:r>
            <a:r>
              <a:rPr lang="en-US" sz="2500">
                <a:latin typeface="Times New Roman" pitchFamily="18" charset="0"/>
              </a:rPr>
              <a:t> Trên bậc tam cấp, hoa dạ hương chưa đơm bông, nhưng hoa nhài trắng mịn, hoa mộc, hoa ngâu kết chùm đang tỏa hương ngào ngạt</a:t>
            </a:r>
            <a:r>
              <a:rPr lang="en-US" sz="2800" b="1">
                <a:latin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endParaRPr lang="en-US" sz="28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0" y="5653088"/>
            <a:ext cx="8850313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Cây và hoa của non sông gấm vóc đang dâng niềm tôn kính thiêng liêng theo đoàn người vào lăng viếng Bác</a:t>
            </a:r>
            <a:r>
              <a:rPr lang="en-US" sz="2800" b="1">
                <a:latin typeface="Times New Roman" pitchFamily="18" charset="0"/>
              </a:rPr>
              <a:t>.</a:t>
            </a:r>
          </a:p>
        </p:txBody>
      </p:sp>
      <p:sp>
        <p:nvSpPr>
          <p:cNvPr id="67591" name="Line 7"/>
          <p:cNvSpPr>
            <a:spLocks noChangeShapeType="1"/>
          </p:cNvSpPr>
          <p:nvPr/>
        </p:nvSpPr>
        <p:spPr bwMode="auto">
          <a:xfrm>
            <a:off x="4953000" y="3886200"/>
            <a:ext cx="1371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592" name="Line 8"/>
          <p:cNvSpPr>
            <a:spLocks noChangeShapeType="1"/>
          </p:cNvSpPr>
          <p:nvPr/>
        </p:nvSpPr>
        <p:spPr bwMode="auto">
          <a:xfrm>
            <a:off x="4953000" y="4282738"/>
            <a:ext cx="1447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772400" y="4282738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596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3600" b="1" smtClean="0">
                <a:latin typeface="Times New Roman" pitchFamily="18" charset="0"/>
              </a:rPr>
              <a:t>Cây </a:t>
            </a:r>
            <a:r>
              <a:rPr lang="en-US" sz="3600" b="1">
                <a:latin typeface="Times New Roman" pitchFamily="18" charset="0"/>
              </a:rPr>
              <a:t>và hoa bên lăng Bác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609600" y="383500"/>
            <a:ext cx="388337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8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 đọc đoạn</a:t>
            </a:r>
            <a:r>
              <a:rPr lang="vi-VN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685800" y="1297900"/>
            <a:ext cx="73152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 1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: Trên quảng trường ... hương thơm.</a:t>
            </a:r>
          </a:p>
          <a:p>
            <a:pPr>
              <a:spcBef>
                <a:spcPct val="50000"/>
              </a:spcBef>
            </a:pPr>
            <a:r>
              <a:rPr lang="vi-VN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 2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: Ngay thềm lăng ... đã nở lứa đầu.</a:t>
            </a:r>
          </a:p>
          <a:p>
            <a:pPr>
              <a:spcBef>
                <a:spcPct val="50000"/>
              </a:spcBef>
            </a:pPr>
            <a:r>
              <a:rPr lang="vi-VN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 3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: Sau lăng ... toả hương ngào ngạt.</a:t>
            </a:r>
          </a:p>
          <a:p>
            <a:pPr>
              <a:spcBef>
                <a:spcPct val="50000"/>
              </a:spcBef>
            </a:pPr>
            <a:r>
              <a:rPr lang="vi-VN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 4</a:t>
            </a:r>
            <a:r>
              <a:rPr lang="vi-VN" sz="2800" b="1">
                <a:latin typeface="Times New Roman" pitchFamily="18" charset="0"/>
                <a:cs typeface="Times New Roman" pitchFamily="18" charset="0"/>
              </a:rPr>
              <a:t>: Phần còn lại.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-304800" y="1143000"/>
            <a:ext cx="10161588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   Trên quảng trường Ba Đình lịch sử, lăng Bác              mà gần gũi</a:t>
            </a:r>
            <a:r>
              <a:rPr lang="en-US" sz="2800" b="1">
                <a:latin typeface="Times New Roman" pitchFamily="18" charset="0"/>
              </a:rPr>
              <a:t>.</a:t>
            </a:r>
          </a:p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Cây và hoa khắp miền đất nước về đây tụ hội, đâm chồi, phô sắc,</a:t>
            </a:r>
          </a:p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              hương thơm</a:t>
            </a:r>
            <a:r>
              <a:rPr lang="en-US" sz="2800" b="1">
                <a:latin typeface="Times New Roman" pitchFamily="18" charset="0"/>
              </a:rPr>
              <a:t>.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0" y="2590800"/>
            <a:ext cx="8991600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Ngay thềm lăng, mười tám cây vạn tuế tượng trưng cho một hàng quân danh dự đứng trang nghiêm</a:t>
            </a:r>
            <a:r>
              <a:rPr lang="en-US" sz="2800" b="1">
                <a:latin typeface="Times New Roman" pitchFamily="18" charset="0"/>
              </a:rPr>
              <a:t>.</a:t>
            </a:r>
            <a:r>
              <a:rPr lang="en-US" sz="2500">
                <a:latin typeface="Times New Roman" pitchFamily="18" charset="0"/>
              </a:rPr>
              <a:t> Hướng chính lăng, cạnh hàng dầu nước thẳng tắp, những đóa hoa ban đã nở lứa đầu</a:t>
            </a:r>
            <a:r>
              <a:rPr lang="en-US" sz="2800" b="1">
                <a:latin typeface="Times New Roman" pitchFamily="18" charset="0"/>
              </a:rPr>
              <a:t>.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0" y="3962400"/>
            <a:ext cx="8839200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Sau lăng, những cành đào Sơn La                       vươn lên,     </a:t>
            </a:r>
          </a:p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với nhành sứ đỏ của đồng bằng Nam Bộ</a:t>
            </a:r>
            <a:r>
              <a:rPr lang="en-US" sz="2800" b="1">
                <a:latin typeface="Times New Roman" pitchFamily="18" charset="0"/>
              </a:rPr>
              <a:t>.</a:t>
            </a:r>
            <a:r>
              <a:rPr lang="en-US" sz="2500">
                <a:latin typeface="Times New Roman" pitchFamily="18" charset="0"/>
              </a:rPr>
              <a:t> Trên bậc tam cấp, hoa dạ hương chưa đơm bông, nhưng hoa nhài trắng mịn, hoa mộc, hoa ngâu kết chùm đang tỏa hương ngào ngạt</a:t>
            </a:r>
            <a:r>
              <a:rPr lang="en-US" sz="2800" b="1">
                <a:latin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endParaRPr lang="en-US" sz="28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0" y="5638800"/>
            <a:ext cx="9296400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      Cây và hoa của non sông gấm vóc  đang dâng niềm		</a:t>
            </a:r>
          </a:p>
          <a:p>
            <a:pPr algn="just">
              <a:spcBef>
                <a:spcPct val="20000"/>
              </a:spcBef>
            </a:pPr>
            <a:r>
              <a:rPr lang="en-US" sz="2500">
                <a:latin typeface="Times New Roman" pitchFamily="18" charset="0"/>
              </a:rPr>
              <a:t>	         </a:t>
            </a:r>
            <a:r>
              <a:rPr lang="en-US" sz="2500" smtClean="0">
                <a:latin typeface="Times New Roman" pitchFamily="18" charset="0"/>
              </a:rPr>
              <a:t>theo </a:t>
            </a:r>
            <a:r>
              <a:rPr lang="en-US" sz="2500">
                <a:latin typeface="Times New Roman" pitchFamily="18" charset="0"/>
              </a:rPr>
              <a:t>đoàn người vào lăng viếng Bác   </a:t>
            </a:r>
            <a:r>
              <a:rPr lang="en-US" sz="2800" b="1">
                <a:latin typeface="Times New Roman" pitchFamily="18" charset="0"/>
              </a:rPr>
              <a:t>.</a:t>
            </a:r>
          </a:p>
        </p:txBody>
      </p:sp>
      <p:sp>
        <p:nvSpPr>
          <p:cNvPr id="51207" name="Line 7"/>
          <p:cNvSpPr>
            <a:spLocks noChangeShapeType="1"/>
          </p:cNvSpPr>
          <p:nvPr/>
        </p:nvSpPr>
        <p:spPr bwMode="auto">
          <a:xfrm>
            <a:off x="4953000" y="3886200"/>
            <a:ext cx="1371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08" name="Line 8"/>
          <p:cNvSpPr>
            <a:spLocks noChangeShapeType="1"/>
          </p:cNvSpPr>
          <p:nvPr/>
        </p:nvSpPr>
        <p:spPr bwMode="auto">
          <a:xfrm>
            <a:off x="4953000" y="4419600"/>
            <a:ext cx="1447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7772400" y="4419600"/>
            <a:ext cx="990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6172200" y="1203325"/>
            <a:ext cx="1219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>
                <a:latin typeface="Times New Roman" pitchFamily="18" charset="0"/>
              </a:rPr>
              <a:t>uy nghi</a:t>
            </a:r>
            <a:endParaRPr lang="vi-VN" sz="2500">
              <a:latin typeface="Times New Roman" pitchFamily="18" charset="0"/>
            </a:endParaRPr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76200" y="2133600"/>
            <a:ext cx="12954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>
                <a:latin typeface="Times New Roman" pitchFamily="18" charset="0"/>
              </a:rPr>
              <a:t>toả ngát</a:t>
            </a:r>
            <a:endParaRPr lang="vi-VN" sz="2500">
              <a:latin typeface="Times New Roman" pitchFamily="18" charset="0"/>
            </a:endParaRP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4800600" y="3946525"/>
            <a:ext cx="1905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>
                <a:latin typeface="Times New Roman" pitchFamily="18" charset="0"/>
              </a:rPr>
              <a:t>khoẻ khoắn</a:t>
            </a:r>
            <a:endParaRPr lang="vi-VN" sz="2500">
              <a:latin typeface="Times New Roman" pitchFamily="18" charset="0"/>
            </a:endParaRPr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7772400" y="3962400"/>
            <a:ext cx="12192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>
                <a:latin typeface="Times New Roman" pitchFamily="18" charset="0"/>
              </a:rPr>
              <a:t>reo vui</a:t>
            </a:r>
            <a:endParaRPr lang="vi-VN" sz="2500">
              <a:latin typeface="Times New Roman" pitchFamily="18" charset="0"/>
            </a:endParaRPr>
          </a:p>
        </p:txBody>
      </p:sp>
      <p:sp>
        <p:nvSpPr>
          <p:cNvPr id="51219" name="Text Box 19"/>
          <p:cNvSpPr txBox="1">
            <a:spLocks noChangeArrowheads="1"/>
          </p:cNvSpPr>
          <p:nvPr/>
        </p:nvSpPr>
        <p:spPr bwMode="auto">
          <a:xfrm>
            <a:off x="7162800" y="5638800"/>
            <a:ext cx="13716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>
                <a:latin typeface="Times New Roman" pitchFamily="18" charset="0"/>
              </a:rPr>
              <a:t>tôn kính</a:t>
            </a:r>
            <a:endParaRPr lang="vi-VN" sz="2500">
              <a:latin typeface="Times New Roman" pitchFamily="18" charset="0"/>
            </a:endParaRP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76200" y="6156325"/>
            <a:ext cx="17526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>
                <a:latin typeface="Times New Roman" pitchFamily="18" charset="0"/>
              </a:rPr>
              <a:t>thiêng liêng</a:t>
            </a:r>
            <a:endParaRPr lang="vi-VN" sz="2500">
              <a:latin typeface="Times New Roman" pitchFamily="18" charset="0"/>
            </a:endParaRPr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3600" b="1" smtClean="0">
                <a:latin typeface="Times New Roman" pitchFamily="18" charset="0"/>
              </a:rPr>
              <a:t>Cây </a:t>
            </a:r>
            <a:r>
              <a:rPr lang="en-US" sz="3600" b="1">
                <a:latin typeface="Times New Roman" pitchFamily="18" charset="0"/>
              </a:rPr>
              <a:t>và hoa bên lăng Bác</a:t>
            </a:r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 flipH="1">
            <a:off x="4953000" y="342900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25" name="Line 25"/>
          <p:cNvSpPr>
            <a:spLocks noChangeShapeType="1"/>
          </p:cNvSpPr>
          <p:nvPr/>
        </p:nvSpPr>
        <p:spPr bwMode="auto">
          <a:xfrm flipH="1">
            <a:off x="1600200" y="396240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32" name="Line 32"/>
          <p:cNvSpPr>
            <a:spLocks noChangeShapeType="1"/>
          </p:cNvSpPr>
          <p:nvPr/>
        </p:nvSpPr>
        <p:spPr bwMode="auto">
          <a:xfrm flipH="1">
            <a:off x="6400800" y="396240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33" name="Line 33"/>
          <p:cNvSpPr>
            <a:spLocks noChangeShapeType="1"/>
          </p:cNvSpPr>
          <p:nvPr/>
        </p:nvSpPr>
        <p:spPr bwMode="auto">
          <a:xfrm flipH="1">
            <a:off x="6477000" y="3962400"/>
            <a:ext cx="15240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212EE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212EE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212EE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8D0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00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0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00C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000" fill="hold"/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00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4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37" dur="5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40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3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46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49" dur="5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52" dur="5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5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8" dur="500"/>
                                        <p:tgtEl>
                                          <p:spTgt spid="51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1" dur="500"/>
                                        <p:tgtEl>
                                          <p:spTgt spid="51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48148E-6 L 0.00278 0.08033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40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49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85185E-6 L -0.00417 0.08773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44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49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6 L 3.33333E-6 0.07894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4" dur="5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8" dur="2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1" dur="20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4" dur="20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8" dur="20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1" dur="20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1" presetClass="entr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1" presetClass="entr" presetSubtype="0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6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3.33333E-6 -3.7037E-6 L -0.00417 -0.20995 " pathEditMode="fixed" rAng="0" ptsTypes="AA">
                                      <p:cBhvr>
                                        <p:cTn id="131" dur="20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105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56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3.33333E-6 1.48148E-6 L -3.33333E-6 -0.21227 " pathEditMode="fixed" rAng="0" ptsTypes="AA">
                                      <p:cBhvr>
                                        <p:cTn id="133" dur="20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6"/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56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3.33333E-6 -4.44444E-6 L -0.00416 -0.21111 " pathEditMode="fixed" rAng="0" ptsTypes="AA">
                                      <p:cBhvr>
                                        <p:cTn id="135" dur="20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106"/>
                                    </p:animMotion>
                                  </p:childTnLst>
                                </p:cTn>
                              </p:par>
                              <p:par>
                                <p:cTn id="136" presetID="56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3.33333E-6 -4.44444E-6 L -0.00417 -0.21111 " pathEditMode="fixed" rAng="0" ptsTypes="AA">
                                      <p:cBhvr>
                                        <p:cTn id="137" dur="2000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106"/>
                                    </p:animMotion>
                                  </p:childTnLst>
                                </p:cTn>
                              </p:par>
                              <p:par>
                                <p:cTn id="138" presetID="56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3.33333E-6 -4.07407E-6 L -3.33333E-6 -0.21088 " pathEditMode="fixed" rAng="0" ptsTypes="AA">
                                      <p:cBhvr>
                                        <p:cTn id="139" dur="20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43" dur="20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4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45" dur="20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2" presetClass="exit" presetSubtype="4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61" dur="500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65" dur="500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" presetClass="entr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2" presetClass="entr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64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87  E" pathEditMode="relative" ptsTypes="">
                                      <p:cBhvr>
                                        <p:cTn id="181" dur="2000" fill="hold"/>
                                        <p:tgtEl>
                                          <p:spTgt spid="512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2" presetID="64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87  E" pathEditMode="relative" ptsTypes="">
                                      <p:cBhvr>
                                        <p:cTn id="183" dur="20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4" presetID="64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87  E" pathEditMode="relative" ptsTypes="">
                                      <p:cBhvr>
                                        <p:cTn id="185" dur="20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51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51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5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51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51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5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2" dur="500"/>
                                        <p:tgtEl>
                                          <p:spTgt spid="51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5" dur="500"/>
                                        <p:tgtEl>
                                          <p:spTgt spid="51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9" dur="2000" fill="hold"/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1" dur="2000" fill="hold"/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2" grpId="1"/>
      <p:bldP spid="51203" grpId="0"/>
      <p:bldP spid="51203" grpId="1"/>
      <p:bldP spid="51203" grpId="2"/>
      <p:bldP spid="51204" grpId="0"/>
      <p:bldP spid="51204" grpId="1"/>
      <p:bldP spid="51204" grpId="2"/>
      <p:bldP spid="51204" grpId="3"/>
      <p:bldP spid="51205" grpId="0"/>
      <p:bldP spid="51205" grpId="1"/>
      <p:bldP spid="51205" grpId="2"/>
      <p:bldP spid="51207" grpId="0" animBg="1"/>
      <p:bldP spid="51207" grpId="1" animBg="1"/>
      <p:bldP spid="51207" grpId="2" animBg="1"/>
      <p:bldP spid="51208" grpId="0" animBg="1"/>
      <p:bldP spid="51208" grpId="1" animBg="1"/>
      <p:bldP spid="51208" grpId="2" animBg="1"/>
      <p:bldP spid="51208" grpId="3" animBg="1"/>
      <p:bldP spid="51209" grpId="0" animBg="1"/>
      <p:bldP spid="51209" grpId="1" animBg="1"/>
      <p:bldP spid="51209" grpId="2" animBg="1"/>
      <p:bldP spid="51209" grpId="3" animBg="1"/>
      <p:bldP spid="51211" grpId="0"/>
      <p:bldP spid="51211" grpId="1"/>
      <p:bldP spid="51211" grpId="2"/>
      <p:bldP spid="51213" grpId="0"/>
      <p:bldP spid="51213" grpId="1"/>
      <p:bldP spid="51213" grpId="2"/>
      <p:bldP spid="51214" grpId="0"/>
      <p:bldP spid="51214" grpId="1"/>
      <p:bldP spid="51214" grpId="2"/>
      <p:bldP spid="51214" grpId="3"/>
      <p:bldP spid="51214" grpId="4"/>
      <p:bldP spid="51214" grpId="5"/>
      <p:bldP spid="51215" grpId="0"/>
      <p:bldP spid="51215" grpId="1"/>
      <p:bldP spid="51215" grpId="2"/>
      <p:bldP spid="51215" grpId="3"/>
      <p:bldP spid="51215" grpId="4"/>
      <p:bldP spid="51215" grpId="5"/>
      <p:bldP spid="51219" grpId="0"/>
      <p:bldP spid="51219" grpId="1"/>
      <p:bldP spid="51219" grpId="2"/>
      <p:bldP spid="51219" grpId="3"/>
      <p:bldP spid="51219" grpId="4"/>
      <p:bldP spid="51221" grpId="0"/>
      <p:bldP spid="51221" grpId="1"/>
      <p:bldP spid="51221" grpId="2"/>
      <p:bldP spid="51221" grpId="3"/>
      <p:bldP spid="51221" grpId="4"/>
      <p:bldP spid="51224" grpId="0" animBg="1"/>
      <p:bldP spid="51225" grpId="0" animBg="1"/>
      <p:bldP spid="51232" grpId="0" animBg="1"/>
      <p:bldP spid="5123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1&quot;/&gt;&lt;/object&gt;&lt;object type=&quot;3&quot; unique_id=&quot;10008&quot;&gt;&lt;property id=&quot;20148&quot; value=&quot;5&quot;/&gt;&lt;property id=&quot;20300&quot; value=&quot;Slide 6&quot;/&gt;&lt;property id=&quot;20307&quot; value=&quot;262&quot;/&gt;&lt;/object&gt;&lt;object type=&quot;3&quot; unique_id=&quot;10009&quot;&gt;&lt;property id=&quot;20148&quot; value=&quot;5&quot;/&gt;&lt;property id=&quot;20300&quot; value=&quot;Slide 7&quot;/&gt;&lt;property id=&quot;20307&quot; value=&quot;263&quot;/&gt;&lt;/object&gt;&lt;object type=&quot;3&quot; unique_id=&quot;10010&quot;&gt;&lt;property id=&quot;20148&quot; value=&quot;5&quot;/&gt;&lt;property id=&quot;20300&quot; value=&quot;Slide 8&quot;/&gt;&lt;property id=&quot;20307&quot; value=&quot;264&quot;/&gt;&lt;/object&gt;&lt;object type=&quot;3&quot; unique_id=&quot;10011&quot;&gt;&lt;property id=&quot;20148&quot; value=&quot;5&quot;/&gt;&lt;property id=&quot;20300&quot; value=&quot;Slide 9&quot;/&gt;&lt;property id=&quot;20307&quot; value=&quot;265&quot;/&gt;&lt;/object&gt;&lt;object type=&quot;3&quot; unique_id=&quot;10012&quot;&gt;&lt;property id=&quot;20148&quot; value=&quot;5&quot;/&gt;&lt;property id=&quot;20300&quot; value=&quot;Slide 10&quot;/&gt;&lt;property id=&quot;20307&quot; value=&quot;266&quot;/&gt;&lt;/object&gt;&lt;object type=&quot;3&quot; unique_id=&quot;10013&quot;&gt;&lt;property id=&quot;20148&quot; value=&quot;5&quot;/&gt;&lt;property id=&quot;20300&quot; value=&quot;Slide 11&quot;/&gt;&lt;property id=&quot;20307&quot; value=&quot;267&quot;/&gt;&lt;/object&gt;&lt;object type=&quot;3&quot; unique_id=&quot;10014&quot;&gt;&lt;property id=&quot;20148&quot; value=&quot;5&quot;/&gt;&lt;property id=&quot;20300&quot; value=&quot;Slide 12&quot;/&gt;&lt;property id=&quot;20307&quot; value=&quot;268&quot;/&gt;&lt;/object&gt;&lt;object type=&quot;3&quot; unique_id=&quot;10015&quot;&gt;&lt;property id=&quot;20148&quot; value=&quot;5&quot;/&gt;&lt;property id=&quot;20300&quot; value=&quot;Slide 13&quot;/&gt;&lt;property id=&quot;20307&quot; value=&quot;269&quot;/&gt;&lt;/object&gt;&lt;object type=&quot;3&quot; unique_id=&quot;10016&quot;&gt;&lt;property id=&quot;20148&quot; value=&quot;5&quot;/&gt;&lt;property id=&quot;20300&quot; value=&quot;Slide 14&quot;/&gt;&lt;property id=&quot;20307&quot; value=&quot;270&quot;/&gt;&lt;/object&gt;&lt;object type=&quot;3&quot; unique_id=&quot;10017&quot;&gt;&lt;property id=&quot;20148&quot; value=&quot;5&quot;/&gt;&lt;property id=&quot;20300&quot; value=&quot;Slide 15&quot;/&gt;&lt;property id=&quot;20307&quot; value=&quot;271&quot;/&gt;&lt;/object&gt;&lt;object type=&quot;3&quot; unique_id=&quot;10018&quot;&gt;&lt;property id=&quot;20148&quot; value=&quot;5&quot;/&gt;&lt;property id=&quot;20300&quot; value=&quot;Slide 16&quot;/&gt;&lt;property id=&quot;20307&quot; value=&quot;272&quot;/&gt;&lt;/object&gt;&lt;object type=&quot;3&quot; unique_id=&quot;10019&quot;&gt;&lt;property id=&quot;20148&quot; value=&quot;5&quot;/&gt;&lt;property id=&quot;20300&quot; value=&quot;Slide 17&quot;/&gt;&lt;property id=&quot;20307&quot; value=&quot;273&quot;/&gt;&lt;/object&gt;&lt;object type=&quot;3&quot; unique_id=&quot;10020&quot;&gt;&lt;property id=&quot;20148&quot; value=&quot;5&quot;/&gt;&lt;property id=&quot;20300&quot; value=&quot;Slide 18&quot;/&gt;&lt;property id=&quot;20307&quot; value=&quot;274&quot;/&gt;&lt;/object&gt;&lt;object type=&quot;3&quot; unique_id=&quot;10021&quot;&gt;&lt;property id=&quot;20148&quot; value=&quot;5&quot;/&gt;&lt;property id=&quot;20300&quot; value=&quot;Slide 19&quot;/&gt;&lt;property id=&quot;20307&quot; value=&quot;275&quot;/&gt;&lt;/object&gt;&lt;object type=&quot;3&quot; unique_id=&quot;10022&quot;&gt;&lt;property id=&quot;20148&quot; value=&quot;5&quot;/&gt;&lt;property id=&quot;20300&quot; value=&quot;Slide 20&quot;/&gt;&lt;property id=&quot;20307&quot; value=&quot;276&quot;/&gt;&lt;/object&gt;&lt;object type=&quot;3&quot; unique_id=&quot;10222&quot;&gt;&lt;property id=&quot;20148&quot; value=&quot;5&quot;/&gt;&lt;property id=&quot;20300&quot; value=&quot;Slide 1&quot;/&gt;&lt;property id=&quot;20307&quot; value=&quot;278&quot;/&gt;&lt;/object&gt;&lt;/object&gt;&lt;/object&gt;&lt;/database&gt;"/>
  <p:tag name="SECTOMILLISECCONVERTED" val="1"/>
  <p:tag name="ISPRING_RESOURCE_PATHS_HASH_PRESENTER" val="94d5606f583d5a84c74859e4ef9da3d82447e6e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1728</Words>
  <Application>Microsoft Office PowerPoint</Application>
  <PresentationFormat>On-screen Show (4:3)</PresentationFormat>
  <Paragraphs>143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WIN7X64</dc:creator>
  <cp:lastModifiedBy>WIN7X64</cp:lastModifiedBy>
  <cp:revision>9</cp:revision>
  <dcterms:created xsi:type="dcterms:W3CDTF">2016-04-18T16:59:03Z</dcterms:created>
  <dcterms:modified xsi:type="dcterms:W3CDTF">2019-04-15T07:43:13Z</dcterms:modified>
</cp:coreProperties>
</file>