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2"/>
  </p:notesMasterIdLst>
  <p:sldIdLst>
    <p:sldId id="280" r:id="rId2"/>
    <p:sldId id="258" r:id="rId3"/>
    <p:sldId id="261" r:id="rId4"/>
    <p:sldId id="262" r:id="rId5"/>
    <p:sldId id="278" r:id="rId6"/>
    <p:sldId id="271" r:id="rId7"/>
    <p:sldId id="272" r:id="rId8"/>
    <p:sldId id="279" r:id="rId9"/>
    <p:sldId id="276" r:id="rId10"/>
    <p:sldId id="281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177CD-D29B-40DB-AFBC-44123455C765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8F48E-C0F4-4A66-BFEE-8984809E1F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4699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172ABC8-1CE5-4BAF-B9CB-C89A74AA1E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0A5AA-476F-49F9-90F1-46FAD85D270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B350A-3B52-47B3-B145-45B94C23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304800"/>
            <a:ext cx="9144000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4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4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4600" y="51816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Bàn tay dịu dàng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828800" y="3048000"/>
            <a:ext cx="5819336" cy="74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MÔN: CHÍNH TẢ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3200400" y="4267200"/>
            <a:ext cx="3048000" cy="4618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90800" y="1905000"/>
            <a:ext cx="4753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TIẾNG VIỆT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133600" y="1219200"/>
            <a:ext cx="4572000" cy="7620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381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4000" b="1" i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endParaRPr lang="en-US" sz="4000" b="1" i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1436688" y="1905000"/>
            <a:ext cx="184150" cy="5794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3200" b="1">
              <a:latin typeface="HP001 Net dam 1 o ly" pitchFamily="34" charset="0"/>
            </a:endParaRPr>
          </a:p>
        </p:txBody>
      </p:sp>
    </p:spTree>
  </p:cSld>
  <p:clrMapOvr>
    <a:masterClrMapping/>
  </p:clrMapOvr>
  <p:transition>
    <p:zoom/>
    <p:sndAc>
      <p:stSnd>
        <p:snd r:embed="rId2" name="T0000005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 descr="Ban tay diu da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838200"/>
            <a:ext cx="3371850" cy="5486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42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  <a:noFill/>
          <a:ln/>
        </p:spPr>
        <p:txBody>
          <a:bodyPr/>
          <a:lstStyle/>
          <a:p>
            <a:r>
              <a:rPr 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 tay dịu dàng</a:t>
            </a:r>
            <a:endParaRPr lang="en-US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title"/>
          </p:nvPr>
        </p:nvSpPr>
        <p:spPr>
          <a:xfrm>
            <a:off x="769044" y="157076"/>
            <a:ext cx="8229600" cy="5638800"/>
          </a:xfrm>
          <a:noFill/>
          <a:ln/>
        </p:spPr>
        <p:txBody>
          <a:bodyPr>
            <a:normAutofit/>
          </a:bodyPr>
          <a:lstStyle/>
          <a:p>
            <a:pPr algn="l"/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Bàn tay dịu dàng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Thầy giáo bước vào lớp. Thầy bắt đầu kiểm tra bài làm ở nhà của học sinh.</a:t>
            </a:r>
            <a:b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Khi thầy đến gần, An thì thào buồn bã:</a:t>
            </a:r>
            <a:b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 Thưa thầy, hôm nay em chưa làm bài tập.</a:t>
            </a:r>
            <a:b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Thầy nhẹ nhàng xoa đầu An. Bàn tay thầy dịu dàng, đầy trìu mến, thương yêu.</a:t>
            </a:r>
            <a:endParaRPr lang="en-US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61673" y="703446"/>
            <a:ext cx="1343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endParaRPr lang="en-US" sz="40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8463" y="1316525"/>
            <a:ext cx="1132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hầy</a:t>
            </a:r>
            <a:endParaRPr lang="en-US" sz="36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63170" y="1315242"/>
            <a:ext cx="1490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hầy</a:t>
            </a:r>
            <a:endParaRPr lang="en-US" sz="36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99816" y="2413842"/>
            <a:ext cx="900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</a:t>
            </a:r>
            <a:endParaRPr lang="en-US" sz="36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8804" y="2405416"/>
            <a:ext cx="900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36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56027" y="4040675"/>
            <a:ext cx="88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36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83115" y="4040675"/>
            <a:ext cx="1490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hầy</a:t>
            </a:r>
            <a:endParaRPr lang="en-US" sz="36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8715" y="2955264"/>
            <a:ext cx="1490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hưa</a:t>
            </a:r>
            <a:endParaRPr lang="en-US" sz="36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46163" y="4040675"/>
            <a:ext cx="134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endParaRPr lang="en-US" sz="36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-2590800" y="3414932"/>
            <a:ext cx="6858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14400" y="2438400"/>
            <a:ext cx="13716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81800" y="2971800"/>
            <a:ext cx="1295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343400" y="4572000"/>
            <a:ext cx="1143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505200" y="5119914"/>
            <a:ext cx="1295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5" name="Picture 3" descr="nnnbn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tretch>
            <a:fillRect/>
          </a:stretch>
        </p:blipFill>
        <p:spPr>
          <a:xfrm>
            <a:off x="3841648" y="274638"/>
            <a:ext cx="1460703" cy="1143000"/>
          </a:xfrm>
          <a:noFill/>
          <a:ln/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304800"/>
            <a:ext cx="1633538" cy="1143000"/>
            <a:chOff x="2379" y="480"/>
            <a:chExt cx="1029" cy="720"/>
          </a:xfrm>
        </p:grpSpPr>
        <p:pic>
          <p:nvPicPr>
            <p:cNvPr id="64517" name="Picture 5" descr="STA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</p:spPr>
        </p:pic>
        <p:pic>
          <p:nvPicPr>
            <p:cNvPr id="64518" name="Picture 6" descr="STA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</p:spPr>
        </p:pic>
        <p:pic>
          <p:nvPicPr>
            <p:cNvPr id="64519" name="Picture 7" descr="STA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</p:spPr>
        </p:pic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391400" y="228600"/>
            <a:ext cx="1633538" cy="1143000"/>
            <a:chOff x="2379" y="480"/>
            <a:chExt cx="1029" cy="720"/>
          </a:xfrm>
        </p:grpSpPr>
        <p:pic>
          <p:nvPicPr>
            <p:cNvPr id="64521" name="Picture 9" descr="STA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</p:spPr>
        </p:pic>
        <p:pic>
          <p:nvPicPr>
            <p:cNvPr id="64522" name="Picture 10" descr="STA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</p:spPr>
        </p:pic>
        <p:pic>
          <p:nvPicPr>
            <p:cNvPr id="64523" name="Picture 11" descr="STA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</p:spPr>
        </p:pic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04800" y="4648200"/>
            <a:ext cx="1633538" cy="1143000"/>
            <a:chOff x="2379" y="480"/>
            <a:chExt cx="1029" cy="720"/>
          </a:xfrm>
        </p:grpSpPr>
        <p:pic>
          <p:nvPicPr>
            <p:cNvPr id="64525" name="Picture 13" descr="STA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</p:spPr>
        </p:pic>
        <p:pic>
          <p:nvPicPr>
            <p:cNvPr id="64526" name="Picture 14" descr="STA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</p:spPr>
        </p:pic>
        <p:pic>
          <p:nvPicPr>
            <p:cNvPr id="64527" name="Picture 15" descr="STA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</p:spPr>
        </p:pic>
      </p:grpSp>
      <p:pic>
        <p:nvPicPr>
          <p:cNvPr id="64528" name="Picture 16" descr="sun14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1425" y="76200"/>
            <a:ext cx="1781175" cy="1543050"/>
          </a:xfrm>
          <a:prstGeom prst="rect">
            <a:avLst/>
          </a:prstGeom>
          <a:noFill/>
        </p:spPr>
      </p:pic>
      <p:pic>
        <p:nvPicPr>
          <p:cNvPr id="64529" name="Picture 17" descr="BELLS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67525" y="4724400"/>
            <a:ext cx="1362075" cy="1662113"/>
          </a:xfrm>
          <a:prstGeom prst="rect">
            <a:avLst/>
          </a:prstGeom>
          <a:noFill/>
        </p:spPr>
      </p:pic>
      <p:pic>
        <p:nvPicPr>
          <p:cNvPr id="64530" name="Picture 18" descr="GOLDSTAR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14800" y="4267200"/>
            <a:ext cx="1147763" cy="1057275"/>
          </a:xfrm>
          <a:prstGeom prst="rect">
            <a:avLst/>
          </a:prstGeom>
          <a:noFill/>
        </p:spPr>
      </p:pic>
      <p:sp>
        <p:nvSpPr>
          <p:cNvPr id="64534" name="WordArt 22"/>
          <p:cNvSpPr>
            <a:spLocks noChangeArrowheads="1" noChangeShapeType="1" noTextEdit="1"/>
          </p:cNvSpPr>
          <p:nvPr/>
        </p:nvSpPr>
        <p:spPr bwMode="auto">
          <a:xfrm>
            <a:off x="2362200" y="1752600"/>
            <a:ext cx="4724400" cy="1817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tập</a:t>
            </a:r>
            <a:endParaRPr lang="en-US" sz="3600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81000" y="3810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Tìm 3 từ có tiếng mang vần ao, 3 từ có tiếng mang vần au.</a:t>
            </a:r>
            <a:endParaRPr lang="en-US" sz="36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90600" y="914400"/>
            <a:ext cx="1524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0230" y="899886"/>
            <a:ext cx="838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76058" y="903516"/>
            <a:ext cx="2438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00200" y="1447800"/>
            <a:ext cx="2438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" y="17526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Thảo luận nhóm đôi (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phút</a:t>
            </a: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81000" y="2743200"/>
          <a:ext cx="8458200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0999"/>
                <a:gridCol w="4267201"/>
              </a:tblGrid>
              <a:tr h="172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32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tiếng mang vần </a:t>
                      </a:r>
                      <a:r>
                        <a:rPr lang="en-US" sz="32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32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tiếng mang vần </a:t>
                      </a:r>
                      <a:r>
                        <a:rPr lang="en-US" sz="32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36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36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36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3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3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810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 a. Đặt câu để phân biệt các tiếng sau:</a:t>
            </a:r>
          </a:p>
          <a:p>
            <a:pPr>
              <a:buFontTx/>
              <a:buChar char="-"/>
            </a:pP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da, ra, gia</a:t>
            </a:r>
          </a:p>
          <a:p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dao, rao, giao</a:t>
            </a:r>
            <a:endParaRPr lang="en-US" sz="36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098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Em không nghịch dao.</a:t>
            </a:r>
          </a:p>
          <a:p>
            <a:pPr>
              <a:buFontTx/>
              <a:buChar char="-"/>
            </a:pP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Người bán hàng vừa đi vừa rao.</a:t>
            </a:r>
          </a:p>
          <a:p>
            <a:pPr>
              <a:buFontTx/>
              <a:buChar char="-"/>
            </a:pP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Cô giáo giao bài tập cho chúng em làm.</a:t>
            </a:r>
            <a:endParaRPr lang="en-US" sz="36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1447800"/>
            <a:ext cx="304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0" y="1447800"/>
            <a:ext cx="304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0" y="1447800"/>
            <a:ext cx="304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76400" y="885372"/>
            <a:ext cx="13716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86200" y="881742"/>
            <a:ext cx="35052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2000" y="1447800"/>
            <a:ext cx="1905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62000" y="1981200"/>
            <a:ext cx="2438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63570" y="2759867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8405" y="3307554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rao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92170" y="3856611"/>
            <a:ext cx="1005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lvl="3"/>
            <a:endParaRPr lang="en-US" sz="5400">
              <a:latin typeface=".VnArabiaH" pitchFamily="34" charset="0"/>
            </a:endParaRPr>
          </a:p>
          <a:p>
            <a:pPr lvl="3">
              <a:buFontTx/>
              <a:buNone/>
            </a:pPr>
            <a:endParaRPr lang="en-US" sz="3600">
              <a:solidFill>
                <a:srgbClr val="FF6600"/>
              </a:solidFill>
            </a:endParaRPr>
          </a:p>
          <a:p>
            <a:pPr lvl="3"/>
            <a:endParaRPr lang="en-US" sz="3600">
              <a:solidFill>
                <a:srgbClr val="FF66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0" y="1600200"/>
            <a:ext cx="4419600" cy="6096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381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3200" b="1" i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Ghi nhớ:</a:t>
            </a:r>
            <a:endParaRPr lang="en-US" sz="3200" b="1" i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667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 nắm chắc nghĩa của từ để đặt câu </a:t>
            </a: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đúng.</a:t>
            </a:r>
            <a:endParaRPr 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8&quot;&gt;&lt;property id=&quot;20148&quot; value=&quot;5&quot;/&gt;&lt;property id=&quot;20300&quot; value=&quot;Slide 3 - &amp;quot;Bàn tay dịu dàng&amp;quot;&quot;/&gt;&lt;property id=&quot;20307&quot; value=&quot;261&quot;/&gt;&lt;/object&gt;&lt;object type=&quot;3&quot; unique_id=&quot;10009&quot;&gt;&lt;property id=&quot;20148&quot; value=&quot;5&quot;/&gt;&lt;property id=&quot;20300&quot; value=&quot;Slide 4 - &amp;quot;               Bàn tay dịu dàng&amp;#x0D;&amp;#x0A;   Thầy giáo bước vào lớp. Thầy bắt đầu kiểm tra bài làm ở nhà của học sinh.&amp;#x0D;&amp;#x0A;   Khi&quot;/&gt;&lt;property id=&quot;20307&quot; value=&quot;262&quot;/&gt;&lt;/object&gt;&lt;object type=&quot;3&quot; unique_id=&quot;10018&quot;&gt;&lt;property id=&quot;20148&quot; value=&quot;5&quot;/&gt;&lt;property id=&quot;20300&quot; value=&quot;Slide 6&quot;/&gt;&lt;property id=&quot;20307&quot; value=&quot;271&quot;/&gt;&lt;/object&gt;&lt;object type=&quot;3&quot; unique_id=&quot;10019&quot;&gt;&lt;property id=&quot;20148&quot; value=&quot;5&quot;/&gt;&lt;property id=&quot;20300&quot; value=&quot;Slide 7&quot;/&gt;&lt;property id=&quot;20307&quot; value=&quot;272&quot;/&gt;&lt;/object&gt;&lt;object type=&quot;3&quot; unique_id=&quot;10023&quot;&gt;&lt;property id=&quot;20148&quot; value=&quot;5&quot;/&gt;&lt;property id=&quot;20300&quot; value=&quot;Slide 9&quot;/&gt;&lt;property id=&quot;20307&quot; value=&quot;276&quot;/&gt;&lt;/object&gt;&lt;object type=&quot;3&quot; unique_id=&quot;10024&quot;&gt;&lt;property id=&quot;20148&quot; value=&quot;5&quot;/&gt;&lt;property id=&quot;20300&quot; value=&quot;Slide 10&quot;/&gt;&lt;property id=&quot;20307&quot; value=&quot;277&quot;/&gt;&lt;/object&gt;&lt;object type=&quot;3&quot; unique_id=&quot;10225&quot;&gt;&lt;property id=&quot;20148&quot; value=&quot;5&quot;/&gt;&lt;property id=&quot;20300&quot; value=&quot;Slide 5&quot;/&gt;&lt;property id=&quot;20307&quot; value=&quot;278&quot;/&gt;&lt;/object&gt;&lt;object type=&quot;3&quot; unique_id=&quot;10226&quot;&gt;&lt;property id=&quot;20148&quot; value=&quot;5&quot;/&gt;&lt;property id=&quot;20300&quot; value=&quot;Slide 8&quot;/&gt;&lt;property id=&quot;20307&quot; value=&quot;279&quot;/&gt;&lt;/object&gt;&lt;/object&gt;&lt;/object&gt;&lt;/database&gt;"/>
  <p:tag name="SECTOMILLISECCONVERTED" val="1"/>
  <p:tag name="ISPRING_RESOURCE_PATHS_HASH_PRESENTER" val="5ff7609f4b64eb5e1d81498171b47f762168c7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164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Bàn tay dịu dàng</vt:lpstr>
      <vt:lpstr>               Bàn tay dịu dàng    Thầy giáo bước vào lớp. Thầy bắt đầu kiểm tra bài làm ở nhà của học sinh.    Khi thầy đến gần, An thì thào buồn bã:    - Thưa thầy, hôm nay em chưa làm bài tập.    Thầy nhẹ nhàng xoa đầu An. Bàn tay thầy dịu dàng, đầy trìu mến, thương yêu.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WIN7X64</cp:lastModifiedBy>
  <cp:revision>55</cp:revision>
  <dcterms:created xsi:type="dcterms:W3CDTF">2014-10-25T04:30:31Z</dcterms:created>
  <dcterms:modified xsi:type="dcterms:W3CDTF">2019-10-30T15:59:24Z</dcterms:modified>
</cp:coreProperties>
</file>